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5" r:id="rId3"/>
  </p:sldMasterIdLst>
  <p:notesMasterIdLst>
    <p:notesMasterId r:id="rId20"/>
  </p:notesMasterIdLst>
  <p:handoutMasterIdLst>
    <p:handoutMasterId r:id="rId21"/>
  </p:handoutMasterIdLst>
  <p:sldIdLst>
    <p:sldId id="1795" r:id="rId4"/>
    <p:sldId id="358" r:id="rId5"/>
    <p:sldId id="1786" r:id="rId6"/>
    <p:sldId id="361" r:id="rId7"/>
    <p:sldId id="1787" r:id="rId8"/>
    <p:sldId id="256" r:id="rId9"/>
    <p:sldId id="365" r:id="rId10"/>
    <p:sldId id="1764" r:id="rId11"/>
    <p:sldId id="1780" r:id="rId12"/>
    <p:sldId id="1769" r:id="rId13"/>
    <p:sldId id="1782" r:id="rId14"/>
    <p:sldId id="1785" r:id="rId15"/>
    <p:sldId id="501" r:id="rId16"/>
    <p:sldId id="257" r:id="rId17"/>
    <p:sldId id="1794" r:id="rId18"/>
    <p:sldId id="1790" r:id="rId19"/>
  </p:sldIdLst>
  <p:sldSz cx="12192000" cy="6858000"/>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CDB"/>
    <a:srgbClr val="D30133"/>
    <a:srgbClr val="744234"/>
    <a:srgbClr val="66AD20"/>
    <a:srgbClr val="373837"/>
    <a:srgbClr val="CF368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9" autoAdjust="0"/>
    <p:restoredTop sz="94696"/>
  </p:normalViewPr>
  <p:slideViewPr>
    <p:cSldViewPr snapToGrid="0" snapToObjects="1">
      <p:cViewPr varScale="1">
        <p:scale>
          <a:sx n="68" d="100"/>
          <a:sy n="68" d="100"/>
        </p:scale>
        <p:origin x="696" y="78"/>
      </p:cViewPr>
      <p:guideLst>
        <p:guide orient="horz" pos="2160"/>
        <p:guide pos="3840"/>
      </p:guideLst>
    </p:cSldViewPr>
  </p:slideViewPr>
  <p:notesTextViewPr>
    <p:cViewPr>
      <p:scale>
        <a:sx n="100" d="100"/>
        <a:sy n="100" d="100"/>
      </p:scale>
      <p:origin x="0" y="0"/>
    </p:cViewPr>
  </p:notesTextViewPr>
  <p:sorterViewPr>
    <p:cViewPr>
      <p:scale>
        <a:sx n="1" d="1"/>
        <a:sy n="1" d="1"/>
      </p:scale>
      <p:origin x="0" y="-7732"/>
    </p:cViewPr>
  </p:sorterViewPr>
  <p:notesViewPr>
    <p:cSldViewPr snapToGrid="0" snapToObjects="1">
      <p:cViewPr varScale="1">
        <p:scale>
          <a:sx n="105" d="100"/>
          <a:sy n="105" d="100"/>
        </p:scale>
        <p:origin x="-424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32.png"/></Relationships>
</file>

<file path=ppt/diagrams/_rels/data2.xml.rels><?xml version="1.0" encoding="UTF-8" standalone="yes"?>
<Relationships xmlns="http://schemas.openxmlformats.org/package/2006/relationships"><Relationship Id="rId1" Type="http://schemas.openxmlformats.org/officeDocument/2006/relationships/image" Target="../media/image33.png"/></Relationships>
</file>

<file path=ppt/diagrams/_rels/data4.xml.rels><?xml version="1.0" encoding="UTF-8" standalone="yes"?>
<Relationships xmlns="http://schemas.openxmlformats.org/package/2006/relationships"><Relationship Id="rId1" Type="http://schemas.openxmlformats.org/officeDocument/2006/relationships/image" Target="../media/image34.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4.xml.rels><?xml version="1.0" encoding="UTF-8" standalone="yes"?>
<Relationships xmlns="http://schemas.openxmlformats.org/package/2006/relationships"><Relationship Id="rId1" Type="http://schemas.openxmlformats.org/officeDocument/2006/relationships/image" Target="../media/image34.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135A8A-5286-45A0-B28E-D1D5C5D039C9}" type="doc">
      <dgm:prSet loTypeId="urn:microsoft.com/office/officeart/2005/8/layout/radial2" loCatId="relationship" qsTypeId="urn:microsoft.com/office/officeart/2005/8/quickstyle/simple5" qsCatId="simple" csTypeId="urn:microsoft.com/office/officeart/2005/8/colors/accent0_1" csCatId="mainScheme" phldr="1"/>
      <dgm:spPr/>
      <dgm:t>
        <a:bodyPr/>
        <a:lstStyle/>
        <a:p>
          <a:endParaRPr lang="it-IT"/>
        </a:p>
      </dgm:t>
    </dgm:pt>
    <dgm:pt modelId="{BE94CBDD-F0F3-4D5E-B0EB-565C437378BA}">
      <dgm:prSet phldrT="[Testo]" custT="1"/>
      <dgm:spPr>
        <a:solidFill>
          <a:schemeClr val="lt1">
            <a:hueOff val="0"/>
            <a:satOff val="0"/>
            <a:lumOff val="0"/>
            <a:alpha val="50000"/>
          </a:schemeClr>
        </a:solidFill>
      </dgm:spPr>
      <dgm:t>
        <a:bodyPr/>
        <a:lstStyle/>
        <a:p>
          <a:r>
            <a:rPr lang="it-IT" sz="1300" b="1" dirty="0"/>
            <a:t>RIDUCE I SINTOMI GASTROINTESTINALI TIPICI DELL’IBS</a:t>
          </a:r>
        </a:p>
      </dgm:t>
    </dgm:pt>
    <dgm:pt modelId="{332954AF-37A2-439E-B595-7973AE7BAB8E}" type="parTrans" cxnId="{09B8A8ED-65BF-473E-A6DC-9D69A8106472}">
      <dgm:prSet/>
      <dgm:spPr/>
      <dgm:t>
        <a:bodyPr/>
        <a:lstStyle/>
        <a:p>
          <a:endParaRPr lang="it-IT"/>
        </a:p>
      </dgm:t>
    </dgm:pt>
    <dgm:pt modelId="{F7D400C9-0AE7-4D24-9730-AD0096D283CC}" type="sibTrans" cxnId="{09B8A8ED-65BF-473E-A6DC-9D69A8106472}">
      <dgm:prSet/>
      <dgm:spPr/>
      <dgm:t>
        <a:bodyPr/>
        <a:lstStyle/>
        <a:p>
          <a:endParaRPr lang="it-IT"/>
        </a:p>
      </dgm:t>
    </dgm:pt>
    <dgm:pt modelId="{AF082E11-06A5-477C-9342-DEB9A2796DAD}">
      <dgm:prSet phldrT="[Testo]" custT="1"/>
      <dgm:spPr>
        <a:solidFill>
          <a:schemeClr val="lt1">
            <a:hueOff val="0"/>
            <a:satOff val="0"/>
            <a:lumOff val="0"/>
            <a:alpha val="50000"/>
          </a:schemeClr>
        </a:solidFill>
      </dgm:spPr>
      <dgm:t>
        <a:bodyPr/>
        <a:lstStyle/>
        <a:p>
          <a:r>
            <a:rPr lang="it-IT" sz="1300" b="1" kern="1200" dirty="0">
              <a:solidFill>
                <a:prstClr val="black">
                  <a:hueOff val="0"/>
                  <a:satOff val="0"/>
                  <a:lumOff val="0"/>
                  <a:alphaOff val="0"/>
                </a:prstClr>
              </a:solidFill>
              <a:latin typeface="Calibri" panose="020F0502020204030204"/>
              <a:ea typeface="+mn-ea"/>
              <a:cs typeface="+mn-cs"/>
            </a:rPr>
            <a:t>MIGLIORA FORMA E CONSISTENZA DELLE FECI</a:t>
          </a:r>
        </a:p>
      </dgm:t>
    </dgm:pt>
    <dgm:pt modelId="{AF1936C4-AEA1-4ABB-B5D8-9FDD526A932F}" type="parTrans" cxnId="{5EE93880-254E-4721-8AE7-D4DCB049DC69}">
      <dgm:prSet/>
      <dgm:spPr/>
      <dgm:t>
        <a:bodyPr/>
        <a:lstStyle/>
        <a:p>
          <a:endParaRPr lang="it-IT"/>
        </a:p>
      </dgm:t>
    </dgm:pt>
    <dgm:pt modelId="{ACB54A00-947D-4771-AB68-F761EFF603BD}" type="sibTrans" cxnId="{5EE93880-254E-4721-8AE7-D4DCB049DC69}">
      <dgm:prSet/>
      <dgm:spPr/>
      <dgm:t>
        <a:bodyPr/>
        <a:lstStyle/>
        <a:p>
          <a:endParaRPr lang="it-IT"/>
        </a:p>
      </dgm:t>
    </dgm:pt>
    <dgm:pt modelId="{B6797B21-D3D5-4B22-96A6-D9BC9A864046}">
      <dgm:prSet phldrT="[Testo]" custT="1"/>
      <dgm:spPr>
        <a:solidFill>
          <a:schemeClr val="lt1">
            <a:hueOff val="0"/>
            <a:satOff val="0"/>
            <a:lumOff val="0"/>
            <a:alpha val="50000"/>
          </a:schemeClr>
        </a:solidFill>
      </dgm:spPr>
      <dgm:t>
        <a:bodyPr/>
        <a:lstStyle/>
        <a:p>
          <a:r>
            <a:rPr lang="it-IT" sz="1300" b="1" kern="1200" dirty="0">
              <a:solidFill>
                <a:prstClr val="black">
                  <a:hueOff val="0"/>
                  <a:satOff val="0"/>
                  <a:lumOff val="0"/>
                  <a:alphaOff val="0"/>
                </a:prstClr>
              </a:solidFill>
              <a:latin typeface="Calibri" panose="020F0502020204030204"/>
              <a:ea typeface="+mn-ea"/>
              <a:cs typeface="+mn-cs"/>
            </a:rPr>
            <a:t>RIDUCE IL GONFIORE INTESTINALE E L’INDICE DI MASSA CORPOREA</a:t>
          </a:r>
        </a:p>
      </dgm:t>
    </dgm:pt>
    <dgm:pt modelId="{C45B1259-0796-4E9A-8B01-71957274E6B2}" type="parTrans" cxnId="{8702D094-FEAD-45D4-9C1B-F03659698A75}">
      <dgm:prSet/>
      <dgm:spPr/>
      <dgm:t>
        <a:bodyPr/>
        <a:lstStyle/>
        <a:p>
          <a:endParaRPr lang="it-IT"/>
        </a:p>
      </dgm:t>
    </dgm:pt>
    <dgm:pt modelId="{8F013677-2985-491B-9958-3903E06590A5}" type="sibTrans" cxnId="{8702D094-FEAD-45D4-9C1B-F03659698A75}">
      <dgm:prSet/>
      <dgm:spPr/>
      <dgm:t>
        <a:bodyPr/>
        <a:lstStyle/>
        <a:p>
          <a:endParaRPr lang="it-IT"/>
        </a:p>
      </dgm:t>
    </dgm:pt>
    <dgm:pt modelId="{B5CA5DB8-35E0-496D-BC99-96F69671B62E}">
      <dgm:prSet phldrT="[Testo]" custT="1"/>
      <dgm:spPr>
        <a:solidFill>
          <a:schemeClr val="lt1">
            <a:hueOff val="0"/>
            <a:satOff val="0"/>
            <a:lumOff val="0"/>
            <a:alpha val="50000"/>
          </a:schemeClr>
        </a:solidFill>
      </dgm:spPr>
      <dgm:t>
        <a:bodyPr/>
        <a:lstStyle/>
        <a:p>
          <a:r>
            <a:rPr lang="it-IT" sz="1300" b="1" kern="1200" dirty="0">
              <a:solidFill>
                <a:prstClr val="black">
                  <a:hueOff val="0"/>
                  <a:satOff val="0"/>
                  <a:lumOff val="0"/>
                  <a:alphaOff val="0"/>
                </a:prstClr>
              </a:solidFill>
              <a:latin typeface="Calibri" panose="020F0502020204030204"/>
              <a:ea typeface="+mn-ea"/>
              <a:cs typeface="+mn-cs"/>
            </a:rPr>
            <a:t>RIDUCE ANSIA, DEPRESSIONE E SOMATIZZAZIONE</a:t>
          </a:r>
        </a:p>
      </dgm:t>
    </dgm:pt>
    <dgm:pt modelId="{89313886-B3F5-44F2-B048-A78007E92A3D}" type="parTrans" cxnId="{F1B11F79-6E35-4E24-AD6A-F3E8477E47D8}">
      <dgm:prSet/>
      <dgm:spPr/>
      <dgm:t>
        <a:bodyPr/>
        <a:lstStyle/>
        <a:p>
          <a:endParaRPr lang="it-IT"/>
        </a:p>
      </dgm:t>
    </dgm:pt>
    <dgm:pt modelId="{DF4D1A43-B62A-4620-A935-2A444B034081}" type="sibTrans" cxnId="{F1B11F79-6E35-4E24-AD6A-F3E8477E47D8}">
      <dgm:prSet/>
      <dgm:spPr/>
      <dgm:t>
        <a:bodyPr/>
        <a:lstStyle/>
        <a:p>
          <a:endParaRPr lang="it-IT"/>
        </a:p>
      </dgm:t>
    </dgm:pt>
    <dgm:pt modelId="{640C9F5B-5117-49A9-A574-971EE396E837}" type="pres">
      <dgm:prSet presAssocID="{3E135A8A-5286-45A0-B28E-D1D5C5D039C9}" presName="composite" presStyleCnt="0">
        <dgm:presLayoutVars>
          <dgm:chMax val="5"/>
          <dgm:dir/>
          <dgm:animLvl val="ctr"/>
          <dgm:resizeHandles val="exact"/>
        </dgm:presLayoutVars>
      </dgm:prSet>
      <dgm:spPr/>
    </dgm:pt>
    <dgm:pt modelId="{A43E1077-E305-478D-815A-76EE39AA2779}" type="pres">
      <dgm:prSet presAssocID="{3E135A8A-5286-45A0-B28E-D1D5C5D039C9}" presName="cycle" presStyleCnt="0"/>
      <dgm:spPr/>
    </dgm:pt>
    <dgm:pt modelId="{8FC9166D-61EB-46AE-AE37-446CB222FACA}" type="pres">
      <dgm:prSet presAssocID="{3E135A8A-5286-45A0-B28E-D1D5C5D039C9}" presName="centerShape" presStyleCnt="0"/>
      <dgm:spPr/>
    </dgm:pt>
    <dgm:pt modelId="{B61AF570-4A43-4B0F-B84B-9773BDD2CFF3}" type="pres">
      <dgm:prSet presAssocID="{3E135A8A-5286-45A0-B28E-D1D5C5D039C9}" presName="connSite" presStyleLbl="node1" presStyleIdx="0" presStyleCnt="5"/>
      <dgm:spPr/>
    </dgm:pt>
    <dgm:pt modelId="{429A8CFA-9F5E-4045-B926-FA5C90714D25}" type="pres">
      <dgm:prSet presAssocID="{3E135A8A-5286-45A0-B28E-D1D5C5D039C9}" presName="visible" presStyleLbl="node1" presStyleIdx="0" presStyleCnt="5" custScaleX="100941" custLinFactNeighborX="175" custLinFactNeighborY="-138"/>
      <dgm:spPr>
        <a:blipFill rotWithShape="1">
          <a:blip xmlns:r="http://schemas.openxmlformats.org/officeDocument/2006/relationships" r:embed="rId1"/>
          <a:srcRect/>
          <a:stretch>
            <a:fillRect l="-1000" r="-1000"/>
          </a:stretch>
        </a:blipFill>
      </dgm:spPr>
    </dgm:pt>
    <dgm:pt modelId="{63058CA4-4E88-4C4D-9BA6-B577CA1FC58A}" type="pres">
      <dgm:prSet presAssocID="{332954AF-37A2-439E-B595-7973AE7BAB8E}" presName="Name25" presStyleLbl="parChTrans1D1" presStyleIdx="0" presStyleCnt="4"/>
      <dgm:spPr/>
    </dgm:pt>
    <dgm:pt modelId="{0AD07AB3-8287-481F-A85F-A2B2A1D41C49}" type="pres">
      <dgm:prSet presAssocID="{BE94CBDD-F0F3-4D5E-B0EB-565C437378BA}" presName="node" presStyleCnt="0"/>
      <dgm:spPr/>
    </dgm:pt>
    <dgm:pt modelId="{4015A7FD-12D2-4899-B657-CA21AFD45876}" type="pres">
      <dgm:prSet presAssocID="{BE94CBDD-F0F3-4D5E-B0EB-565C437378BA}" presName="parentNode" presStyleLbl="node1" presStyleIdx="1" presStyleCnt="5" custScaleX="113970">
        <dgm:presLayoutVars>
          <dgm:chMax val="1"/>
          <dgm:bulletEnabled val="1"/>
        </dgm:presLayoutVars>
      </dgm:prSet>
      <dgm:spPr/>
    </dgm:pt>
    <dgm:pt modelId="{10D25A70-78AC-42F5-9E37-2FE5CA23DAA3}" type="pres">
      <dgm:prSet presAssocID="{BE94CBDD-F0F3-4D5E-B0EB-565C437378BA}" presName="childNode" presStyleLbl="revTx" presStyleIdx="0" presStyleCnt="0">
        <dgm:presLayoutVars>
          <dgm:bulletEnabled val="1"/>
        </dgm:presLayoutVars>
      </dgm:prSet>
      <dgm:spPr/>
    </dgm:pt>
    <dgm:pt modelId="{809839C2-BB19-4C44-BBF6-33D349B6CAFD}" type="pres">
      <dgm:prSet presAssocID="{AF1936C4-AEA1-4ABB-B5D8-9FDD526A932F}" presName="Name25" presStyleLbl="parChTrans1D1" presStyleIdx="1" presStyleCnt="4"/>
      <dgm:spPr/>
    </dgm:pt>
    <dgm:pt modelId="{65538291-1E18-4CDD-83AA-A763F72FFE35}" type="pres">
      <dgm:prSet presAssocID="{AF082E11-06A5-477C-9342-DEB9A2796DAD}" presName="node" presStyleCnt="0"/>
      <dgm:spPr/>
    </dgm:pt>
    <dgm:pt modelId="{4787F9B2-00D4-448D-8F68-414A7D2A44C7}" type="pres">
      <dgm:prSet presAssocID="{AF082E11-06A5-477C-9342-DEB9A2796DAD}" presName="parentNode" presStyleLbl="node1" presStyleIdx="2" presStyleCnt="5">
        <dgm:presLayoutVars>
          <dgm:chMax val="1"/>
          <dgm:bulletEnabled val="1"/>
        </dgm:presLayoutVars>
      </dgm:prSet>
      <dgm:spPr/>
    </dgm:pt>
    <dgm:pt modelId="{C60872DD-C6D1-4E64-AB60-BD028482625C}" type="pres">
      <dgm:prSet presAssocID="{AF082E11-06A5-477C-9342-DEB9A2796DAD}" presName="childNode" presStyleLbl="revTx" presStyleIdx="0" presStyleCnt="0">
        <dgm:presLayoutVars>
          <dgm:bulletEnabled val="1"/>
        </dgm:presLayoutVars>
      </dgm:prSet>
      <dgm:spPr/>
    </dgm:pt>
    <dgm:pt modelId="{37F73B58-75B4-487B-8142-71145F70D22E}" type="pres">
      <dgm:prSet presAssocID="{C45B1259-0796-4E9A-8B01-71957274E6B2}" presName="Name25" presStyleLbl="parChTrans1D1" presStyleIdx="2" presStyleCnt="4"/>
      <dgm:spPr/>
    </dgm:pt>
    <dgm:pt modelId="{19AAED59-4E32-4209-B021-09795F1A428A}" type="pres">
      <dgm:prSet presAssocID="{B6797B21-D3D5-4B22-96A6-D9BC9A864046}" presName="node" presStyleCnt="0"/>
      <dgm:spPr/>
    </dgm:pt>
    <dgm:pt modelId="{DFF17982-6DCC-4580-BBAB-9D07AF491C4D}" type="pres">
      <dgm:prSet presAssocID="{B6797B21-D3D5-4B22-96A6-D9BC9A864046}" presName="parentNode" presStyleLbl="node1" presStyleIdx="3" presStyleCnt="5">
        <dgm:presLayoutVars>
          <dgm:chMax val="1"/>
          <dgm:bulletEnabled val="1"/>
        </dgm:presLayoutVars>
      </dgm:prSet>
      <dgm:spPr/>
    </dgm:pt>
    <dgm:pt modelId="{BF0AF323-D4E7-4B22-B2E1-D7C73234E720}" type="pres">
      <dgm:prSet presAssocID="{B6797B21-D3D5-4B22-96A6-D9BC9A864046}" presName="childNode" presStyleLbl="revTx" presStyleIdx="0" presStyleCnt="0">
        <dgm:presLayoutVars>
          <dgm:bulletEnabled val="1"/>
        </dgm:presLayoutVars>
      </dgm:prSet>
      <dgm:spPr/>
    </dgm:pt>
    <dgm:pt modelId="{6CC9325E-3072-4291-8FF9-05D3740EDE7F}" type="pres">
      <dgm:prSet presAssocID="{89313886-B3F5-44F2-B048-A78007E92A3D}" presName="Name25" presStyleLbl="parChTrans1D1" presStyleIdx="3" presStyleCnt="4"/>
      <dgm:spPr/>
    </dgm:pt>
    <dgm:pt modelId="{5C2CC1FB-C92E-4FD4-A44C-4EA78883B571}" type="pres">
      <dgm:prSet presAssocID="{B5CA5DB8-35E0-496D-BC99-96F69671B62E}" presName="node" presStyleCnt="0"/>
      <dgm:spPr/>
    </dgm:pt>
    <dgm:pt modelId="{F63995A3-CF7D-496D-A78F-80D09B0C51F8}" type="pres">
      <dgm:prSet presAssocID="{B5CA5DB8-35E0-496D-BC99-96F69671B62E}" presName="parentNode" presStyleLbl="node1" presStyleIdx="4" presStyleCnt="5" custScaleX="109372">
        <dgm:presLayoutVars>
          <dgm:chMax val="1"/>
          <dgm:bulletEnabled val="1"/>
        </dgm:presLayoutVars>
      </dgm:prSet>
      <dgm:spPr/>
    </dgm:pt>
    <dgm:pt modelId="{AE5DB05F-991E-4E07-B6C1-29CCB0952B06}" type="pres">
      <dgm:prSet presAssocID="{B5CA5DB8-35E0-496D-BC99-96F69671B62E}" presName="childNode" presStyleLbl="revTx" presStyleIdx="0" presStyleCnt="0">
        <dgm:presLayoutVars>
          <dgm:bulletEnabled val="1"/>
        </dgm:presLayoutVars>
      </dgm:prSet>
      <dgm:spPr/>
    </dgm:pt>
  </dgm:ptLst>
  <dgm:cxnLst>
    <dgm:cxn modelId="{1AF1091D-30A1-495D-A71F-1E9215FE30F0}" type="presOf" srcId="{AF082E11-06A5-477C-9342-DEB9A2796DAD}" destId="{4787F9B2-00D4-448D-8F68-414A7D2A44C7}" srcOrd="0" destOrd="0" presId="urn:microsoft.com/office/officeart/2005/8/layout/radial2"/>
    <dgm:cxn modelId="{7CE9102D-FE23-4FB4-93EC-4552766F48B7}" type="presOf" srcId="{B6797B21-D3D5-4B22-96A6-D9BC9A864046}" destId="{DFF17982-6DCC-4580-BBAB-9D07AF491C4D}" srcOrd="0" destOrd="0" presId="urn:microsoft.com/office/officeart/2005/8/layout/radial2"/>
    <dgm:cxn modelId="{3886BF37-02D0-4713-9362-244E0DA0D15D}" type="presOf" srcId="{BE94CBDD-F0F3-4D5E-B0EB-565C437378BA}" destId="{4015A7FD-12D2-4899-B657-CA21AFD45876}" srcOrd="0" destOrd="0" presId="urn:microsoft.com/office/officeart/2005/8/layout/radial2"/>
    <dgm:cxn modelId="{9458C476-6648-4B45-9EAC-94B1AFC5C413}" type="presOf" srcId="{AF1936C4-AEA1-4ABB-B5D8-9FDD526A932F}" destId="{809839C2-BB19-4C44-BBF6-33D349B6CAFD}" srcOrd="0" destOrd="0" presId="urn:microsoft.com/office/officeart/2005/8/layout/radial2"/>
    <dgm:cxn modelId="{FEB08357-E751-4C01-A557-BD0CD60767DD}" type="presOf" srcId="{3E135A8A-5286-45A0-B28E-D1D5C5D039C9}" destId="{640C9F5B-5117-49A9-A574-971EE396E837}" srcOrd="0" destOrd="0" presId="urn:microsoft.com/office/officeart/2005/8/layout/radial2"/>
    <dgm:cxn modelId="{F1B11F79-6E35-4E24-AD6A-F3E8477E47D8}" srcId="{3E135A8A-5286-45A0-B28E-D1D5C5D039C9}" destId="{B5CA5DB8-35E0-496D-BC99-96F69671B62E}" srcOrd="3" destOrd="0" parTransId="{89313886-B3F5-44F2-B048-A78007E92A3D}" sibTransId="{DF4D1A43-B62A-4620-A935-2A444B034081}"/>
    <dgm:cxn modelId="{5EE93880-254E-4721-8AE7-D4DCB049DC69}" srcId="{3E135A8A-5286-45A0-B28E-D1D5C5D039C9}" destId="{AF082E11-06A5-477C-9342-DEB9A2796DAD}" srcOrd="1" destOrd="0" parTransId="{AF1936C4-AEA1-4ABB-B5D8-9FDD526A932F}" sibTransId="{ACB54A00-947D-4771-AB68-F761EFF603BD}"/>
    <dgm:cxn modelId="{8702D094-FEAD-45D4-9C1B-F03659698A75}" srcId="{3E135A8A-5286-45A0-B28E-D1D5C5D039C9}" destId="{B6797B21-D3D5-4B22-96A6-D9BC9A864046}" srcOrd="2" destOrd="0" parTransId="{C45B1259-0796-4E9A-8B01-71957274E6B2}" sibTransId="{8F013677-2985-491B-9958-3903E06590A5}"/>
    <dgm:cxn modelId="{F828FEA4-A0BB-4182-9E38-1D0B6C3D38FD}" type="presOf" srcId="{C45B1259-0796-4E9A-8B01-71957274E6B2}" destId="{37F73B58-75B4-487B-8142-71145F70D22E}" srcOrd="0" destOrd="0" presId="urn:microsoft.com/office/officeart/2005/8/layout/radial2"/>
    <dgm:cxn modelId="{DE9235B9-5820-49B4-B6CE-445B5068B22C}" type="presOf" srcId="{B5CA5DB8-35E0-496D-BC99-96F69671B62E}" destId="{F63995A3-CF7D-496D-A78F-80D09B0C51F8}" srcOrd="0" destOrd="0" presId="urn:microsoft.com/office/officeart/2005/8/layout/radial2"/>
    <dgm:cxn modelId="{E57DBFBE-E4FE-40A4-B1C2-E0C1121F73ED}" type="presOf" srcId="{89313886-B3F5-44F2-B048-A78007E92A3D}" destId="{6CC9325E-3072-4291-8FF9-05D3740EDE7F}" srcOrd="0" destOrd="0" presId="urn:microsoft.com/office/officeart/2005/8/layout/radial2"/>
    <dgm:cxn modelId="{09B8A8ED-65BF-473E-A6DC-9D69A8106472}" srcId="{3E135A8A-5286-45A0-B28E-D1D5C5D039C9}" destId="{BE94CBDD-F0F3-4D5E-B0EB-565C437378BA}" srcOrd="0" destOrd="0" parTransId="{332954AF-37A2-439E-B595-7973AE7BAB8E}" sibTransId="{F7D400C9-0AE7-4D24-9730-AD0096D283CC}"/>
    <dgm:cxn modelId="{E440F2FF-DE1B-43D2-89FA-4E6BEEAB8B50}" type="presOf" srcId="{332954AF-37A2-439E-B595-7973AE7BAB8E}" destId="{63058CA4-4E88-4C4D-9BA6-B577CA1FC58A}" srcOrd="0" destOrd="0" presId="urn:microsoft.com/office/officeart/2005/8/layout/radial2"/>
    <dgm:cxn modelId="{93548C94-33E0-4D8C-80BA-E3ACF38612C6}" type="presParOf" srcId="{640C9F5B-5117-49A9-A574-971EE396E837}" destId="{A43E1077-E305-478D-815A-76EE39AA2779}" srcOrd="0" destOrd="0" presId="urn:microsoft.com/office/officeart/2005/8/layout/radial2"/>
    <dgm:cxn modelId="{0F1768B4-2FE8-4EAE-9D48-AFE85A22453A}" type="presParOf" srcId="{A43E1077-E305-478D-815A-76EE39AA2779}" destId="{8FC9166D-61EB-46AE-AE37-446CB222FACA}" srcOrd="0" destOrd="0" presId="urn:microsoft.com/office/officeart/2005/8/layout/radial2"/>
    <dgm:cxn modelId="{40005500-2226-4C6E-AD09-5F0401FC6966}" type="presParOf" srcId="{8FC9166D-61EB-46AE-AE37-446CB222FACA}" destId="{B61AF570-4A43-4B0F-B84B-9773BDD2CFF3}" srcOrd="0" destOrd="0" presId="urn:microsoft.com/office/officeart/2005/8/layout/radial2"/>
    <dgm:cxn modelId="{B3B85B0E-B3A9-47DB-B206-65297F9A538B}" type="presParOf" srcId="{8FC9166D-61EB-46AE-AE37-446CB222FACA}" destId="{429A8CFA-9F5E-4045-B926-FA5C90714D25}" srcOrd="1" destOrd="0" presId="urn:microsoft.com/office/officeart/2005/8/layout/radial2"/>
    <dgm:cxn modelId="{F6B63114-5859-4BDF-A517-93AC18A28C61}" type="presParOf" srcId="{A43E1077-E305-478D-815A-76EE39AA2779}" destId="{63058CA4-4E88-4C4D-9BA6-B577CA1FC58A}" srcOrd="1" destOrd="0" presId="urn:microsoft.com/office/officeart/2005/8/layout/radial2"/>
    <dgm:cxn modelId="{73849F90-2F0D-4EF8-BA06-2A6B494EFF39}" type="presParOf" srcId="{A43E1077-E305-478D-815A-76EE39AA2779}" destId="{0AD07AB3-8287-481F-A85F-A2B2A1D41C49}" srcOrd="2" destOrd="0" presId="urn:microsoft.com/office/officeart/2005/8/layout/radial2"/>
    <dgm:cxn modelId="{B357159E-B1DC-4C80-A837-0497DF00CCD9}" type="presParOf" srcId="{0AD07AB3-8287-481F-A85F-A2B2A1D41C49}" destId="{4015A7FD-12D2-4899-B657-CA21AFD45876}" srcOrd="0" destOrd="0" presId="urn:microsoft.com/office/officeart/2005/8/layout/radial2"/>
    <dgm:cxn modelId="{6587FA83-F949-4CCF-832F-5252BD2F2512}" type="presParOf" srcId="{0AD07AB3-8287-481F-A85F-A2B2A1D41C49}" destId="{10D25A70-78AC-42F5-9E37-2FE5CA23DAA3}" srcOrd="1" destOrd="0" presId="urn:microsoft.com/office/officeart/2005/8/layout/radial2"/>
    <dgm:cxn modelId="{5C2B78B3-46B5-455E-995C-D363EF775B0A}" type="presParOf" srcId="{A43E1077-E305-478D-815A-76EE39AA2779}" destId="{809839C2-BB19-4C44-BBF6-33D349B6CAFD}" srcOrd="3" destOrd="0" presId="urn:microsoft.com/office/officeart/2005/8/layout/radial2"/>
    <dgm:cxn modelId="{0E334212-3641-4B40-9E5C-8873188D52F8}" type="presParOf" srcId="{A43E1077-E305-478D-815A-76EE39AA2779}" destId="{65538291-1E18-4CDD-83AA-A763F72FFE35}" srcOrd="4" destOrd="0" presId="urn:microsoft.com/office/officeart/2005/8/layout/radial2"/>
    <dgm:cxn modelId="{1AEA6369-B3B6-475E-B734-4AE62A16BC8B}" type="presParOf" srcId="{65538291-1E18-4CDD-83AA-A763F72FFE35}" destId="{4787F9B2-00D4-448D-8F68-414A7D2A44C7}" srcOrd="0" destOrd="0" presId="urn:microsoft.com/office/officeart/2005/8/layout/radial2"/>
    <dgm:cxn modelId="{18793DE2-2442-4F18-82E9-8645E7832942}" type="presParOf" srcId="{65538291-1E18-4CDD-83AA-A763F72FFE35}" destId="{C60872DD-C6D1-4E64-AB60-BD028482625C}" srcOrd="1" destOrd="0" presId="urn:microsoft.com/office/officeart/2005/8/layout/radial2"/>
    <dgm:cxn modelId="{14621F1B-9B76-4347-A2E5-882FE0482BAA}" type="presParOf" srcId="{A43E1077-E305-478D-815A-76EE39AA2779}" destId="{37F73B58-75B4-487B-8142-71145F70D22E}" srcOrd="5" destOrd="0" presId="urn:microsoft.com/office/officeart/2005/8/layout/radial2"/>
    <dgm:cxn modelId="{D3036B0A-E1AF-4D62-8BF0-8A6D0173AD48}" type="presParOf" srcId="{A43E1077-E305-478D-815A-76EE39AA2779}" destId="{19AAED59-4E32-4209-B021-09795F1A428A}" srcOrd="6" destOrd="0" presId="urn:microsoft.com/office/officeart/2005/8/layout/radial2"/>
    <dgm:cxn modelId="{A0CE37E3-268B-4A9C-82E2-00D95855EBEE}" type="presParOf" srcId="{19AAED59-4E32-4209-B021-09795F1A428A}" destId="{DFF17982-6DCC-4580-BBAB-9D07AF491C4D}" srcOrd="0" destOrd="0" presId="urn:microsoft.com/office/officeart/2005/8/layout/radial2"/>
    <dgm:cxn modelId="{EF37F649-DB9F-4E84-A9D9-15B199B0ADEF}" type="presParOf" srcId="{19AAED59-4E32-4209-B021-09795F1A428A}" destId="{BF0AF323-D4E7-4B22-B2E1-D7C73234E720}" srcOrd="1" destOrd="0" presId="urn:microsoft.com/office/officeart/2005/8/layout/radial2"/>
    <dgm:cxn modelId="{1F9D1A1A-D1FE-4DB6-A328-BB23DF37BC81}" type="presParOf" srcId="{A43E1077-E305-478D-815A-76EE39AA2779}" destId="{6CC9325E-3072-4291-8FF9-05D3740EDE7F}" srcOrd="7" destOrd="0" presId="urn:microsoft.com/office/officeart/2005/8/layout/radial2"/>
    <dgm:cxn modelId="{9ADBEC64-CD3A-4E3A-B669-BB45C79AB1D2}" type="presParOf" srcId="{A43E1077-E305-478D-815A-76EE39AA2779}" destId="{5C2CC1FB-C92E-4FD4-A44C-4EA78883B571}" srcOrd="8" destOrd="0" presId="urn:microsoft.com/office/officeart/2005/8/layout/radial2"/>
    <dgm:cxn modelId="{8F4F14CD-2FBC-4586-B791-5798C4890AF3}" type="presParOf" srcId="{5C2CC1FB-C92E-4FD4-A44C-4EA78883B571}" destId="{F63995A3-CF7D-496D-A78F-80D09B0C51F8}" srcOrd="0" destOrd="0" presId="urn:microsoft.com/office/officeart/2005/8/layout/radial2"/>
    <dgm:cxn modelId="{8DD9EA7F-6D3C-4F7A-9923-B4D7F32EADF9}" type="presParOf" srcId="{5C2CC1FB-C92E-4FD4-A44C-4EA78883B571}" destId="{AE5DB05F-991E-4E07-B6C1-29CCB0952B06}"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FFC80F-E3DA-4BA5-A121-CF02F02CBE97}" type="doc">
      <dgm:prSet loTypeId="urn:microsoft.com/office/officeart/2008/layout/AscendingPictureAccentProcess" loCatId="picture" qsTypeId="urn:microsoft.com/office/officeart/2005/8/quickstyle/simple1" qsCatId="simple" csTypeId="urn:microsoft.com/office/officeart/2005/8/colors/accent0_1" csCatId="mainScheme" phldr="1"/>
      <dgm:spPr/>
      <dgm:t>
        <a:bodyPr/>
        <a:lstStyle/>
        <a:p>
          <a:endParaRPr lang="it-IT"/>
        </a:p>
      </dgm:t>
    </dgm:pt>
    <dgm:pt modelId="{F8CD9430-4078-49C2-A51D-B4FF8B4D5AAD}">
      <dgm:prSet phldrT="[Testo]" custT="1"/>
      <dgm:spPr>
        <a:solidFill>
          <a:schemeClr val="lt1">
            <a:hueOff val="0"/>
            <a:satOff val="0"/>
            <a:lumOff val="0"/>
            <a:alpha val="50000"/>
          </a:schemeClr>
        </a:solidFill>
      </dgm:spPr>
      <dgm:t>
        <a:bodyPr/>
        <a:lstStyle/>
        <a:p>
          <a:r>
            <a:rPr lang="it-IT" sz="1500" b="1" dirty="0"/>
            <a:t>MODIFICA POSITIVAMENTE LE FUNZIONI DEL MICROBIOMA</a:t>
          </a:r>
        </a:p>
      </dgm:t>
    </dgm:pt>
    <dgm:pt modelId="{07B32C04-A5E4-47A0-8912-543B9CDDCBE6}" type="parTrans" cxnId="{B6E390A6-1577-46EE-8EAF-5628A24A8C52}">
      <dgm:prSet/>
      <dgm:spPr/>
      <dgm:t>
        <a:bodyPr/>
        <a:lstStyle/>
        <a:p>
          <a:endParaRPr lang="it-IT" sz="1500"/>
        </a:p>
      </dgm:t>
    </dgm:pt>
    <dgm:pt modelId="{2F44C633-5372-494B-9EB4-8E826B2FECA8}" type="sibTrans" cxnId="{B6E390A6-1577-46EE-8EAF-5628A24A8C5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t>
        <a:bodyPr/>
        <a:lstStyle/>
        <a:p>
          <a:endParaRPr lang="it-IT" sz="1500"/>
        </a:p>
      </dgm:t>
    </dgm:pt>
    <dgm:pt modelId="{36474D57-FFF1-431B-9D78-CF0A58D61B2F}" type="pres">
      <dgm:prSet presAssocID="{B4FFC80F-E3DA-4BA5-A121-CF02F02CBE97}" presName="Name0" presStyleCnt="0">
        <dgm:presLayoutVars>
          <dgm:chMax val="7"/>
          <dgm:chPref val="7"/>
          <dgm:dir/>
        </dgm:presLayoutVars>
      </dgm:prSet>
      <dgm:spPr/>
    </dgm:pt>
    <dgm:pt modelId="{4FA9AEA6-5762-4DE6-BF1C-8A1D4A4074D3}" type="pres">
      <dgm:prSet presAssocID="{F8CD9430-4078-49C2-A51D-B4FF8B4D5AAD}" presName="parTx1" presStyleLbl="node1" presStyleIdx="0" presStyleCnt="1" custScaleY="64242"/>
      <dgm:spPr/>
    </dgm:pt>
    <dgm:pt modelId="{142010AB-72B8-445B-8A5A-F8A9ECAA2B35}" type="pres">
      <dgm:prSet presAssocID="{2F44C633-5372-494B-9EB4-8E826B2FECA8}" presName="picture1" presStyleCnt="0"/>
      <dgm:spPr/>
    </dgm:pt>
    <dgm:pt modelId="{11A3B527-8A68-4E95-86F7-AFB1FB29A042}" type="pres">
      <dgm:prSet presAssocID="{2F44C633-5372-494B-9EB4-8E826B2FECA8}" presName="imageRepeatNode" presStyleLbl="fgImgPlace1" presStyleIdx="0" presStyleCnt="1"/>
      <dgm:spPr/>
    </dgm:pt>
  </dgm:ptLst>
  <dgm:cxnLst>
    <dgm:cxn modelId="{8C438B60-8F42-466A-AEE4-99AAA7921162}" type="presOf" srcId="{2F44C633-5372-494B-9EB4-8E826B2FECA8}" destId="{11A3B527-8A68-4E95-86F7-AFB1FB29A042}" srcOrd="0" destOrd="0" presId="urn:microsoft.com/office/officeart/2008/layout/AscendingPictureAccentProcess"/>
    <dgm:cxn modelId="{BB837E41-080C-4711-9CDA-7E15E3918BFE}" type="presOf" srcId="{F8CD9430-4078-49C2-A51D-B4FF8B4D5AAD}" destId="{4FA9AEA6-5762-4DE6-BF1C-8A1D4A4074D3}" srcOrd="0" destOrd="0" presId="urn:microsoft.com/office/officeart/2008/layout/AscendingPictureAccentProcess"/>
    <dgm:cxn modelId="{278EFB61-0CDC-4AFC-A4D8-05AA849217E0}" type="presOf" srcId="{B4FFC80F-E3DA-4BA5-A121-CF02F02CBE97}" destId="{36474D57-FFF1-431B-9D78-CF0A58D61B2F}" srcOrd="0" destOrd="0" presId="urn:microsoft.com/office/officeart/2008/layout/AscendingPictureAccentProcess"/>
    <dgm:cxn modelId="{B6E390A6-1577-46EE-8EAF-5628A24A8C52}" srcId="{B4FFC80F-E3DA-4BA5-A121-CF02F02CBE97}" destId="{F8CD9430-4078-49C2-A51D-B4FF8B4D5AAD}" srcOrd="0" destOrd="0" parTransId="{07B32C04-A5E4-47A0-8912-543B9CDDCBE6}" sibTransId="{2F44C633-5372-494B-9EB4-8E826B2FECA8}"/>
    <dgm:cxn modelId="{449DC1A9-112B-48F8-B450-EF23AD67ED0B}" type="presParOf" srcId="{36474D57-FFF1-431B-9D78-CF0A58D61B2F}" destId="{4FA9AEA6-5762-4DE6-BF1C-8A1D4A4074D3}" srcOrd="0" destOrd="0" presId="urn:microsoft.com/office/officeart/2008/layout/AscendingPictureAccentProcess"/>
    <dgm:cxn modelId="{FE9C15A9-CF1D-4635-996A-74C84221068D}" type="presParOf" srcId="{36474D57-FFF1-431B-9D78-CF0A58D61B2F}" destId="{142010AB-72B8-445B-8A5A-F8A9ECAA2B35}" srcOrd="1" destOrd="0" presId="urn:microsoft.com/office/officeart/2008/layout/AscendingPictureAccentProcess"/>
    <dgm:cxn modelId="{9972BC80-1C50-4824-8A98-05C33312A73D}" type="presParOf" srcId="{142010AB-72B8-445B-8A5A-F8A9ECAA2B35}" destId="{11A3B527-8A68-4E95-86F7-AFB1FB29A042}" srcOrd="0" destOrd="0" presId="urn:microsoft.com/office/officeart/2008/layout/AscendingPictureAccent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B9BD8D-E74A-4A46-A171-D8DF8EEDFDFC}"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it-IT"/>
        </a:p>
      </dgm:t>
    </dgm:pt>
    <dgm:pt modelId="{CA6226EA-3C89-4F2F-99A7-D7EBE5FA14A8}">
      <dgm:prSet phldrT="[Testo]" custT="1"/>
      <dgm:spPr>
        <a:noFill/>
      </dgm:spPr>
      <dgm:t>
        <a:bodyPr/>
        <a:lstStyle/>
        <a:p>
          <a:pPr algn="ctr"/>
          <a:r>
            <a:rPr lang="it-IT" sz="1500" b="1" kern="1200" dirty="0"/>
            <a:t>MESSA A CONFRONTO CON ALTRE DIETE DIMOSTRA DI ESSERE </a:t>
          </a:r>
          <a:r>
            <a:rPr lang="it-IT" sz="1500" b="1" kern="1200" dirty="0">
              <a:latin typeface="Calibri" panose="020F0502020204030204"/>
              <a:ea typeface="+mn-ea"/>
              <a:cs typeface="+mn-cs"/>
            </a:rPr>
            <a:t>PIÚ FACILE DA SEGUIRE NEL LUNGO TERMINE PERCHÉ MOLTO MENO RESTRITTIVA E PIÚ VICINA ALLE TRADIZIONI ITALIANE</a:t>
          </a:r>
        </a:p>
      </dgm:t>
    </dgm:pt>
    <dgm:pt modelId="{45380C5A-5A6C-44FE-8ABF-B43EC44F6F35}" type="parTrans" cxnId="{E382EE1E-A4D4-41AB-9193-B0F7DA3BDD02}">
      <dgm:prSet/>
      <dgm:spPr/>
      <dgm:t>
        <a:bodyPr/>
        <a:lstStyle/>
        <a:p>
          <a:pPr algn="ctr"/>
          <a:endParaRPr lang="it-IT" sz="1500"/>
        </a:p>
      </dgm:t>
    </dgm:pt>
    <dgm:pt modelId="{D8042328-E569-4571-BD1E-C31FF841767A}" type="sibTrans" cxnId="{E382EE1E-A4D4-41AB-9193-B0F7DA3BDD02}">
      <dgm:prSet/>
      <dgm:spPr/>
      <dgm:t>
        <a:bodyPr/>
        <a:lstStyle/>
        <a:p>
          <a:pPr algn="ctr"/>
          <a:endParaRPr lang="it-IT" sz="1500"/>
        </a:p>
      </dgm:t>
    </dgm:pt>
    <dgm:pt modelId="{9E139E56-2EB6-4091-B126-2F718EB68301}" type="pres">
      <dgm:prSet presAssocID="{36B9BD8D-E74A-4A46-A171-D8DF8EEDFDFC}" presName="vert0" presStyleCnt="0">
        <dgm:presLayoutVars>
          <dgm:dir/>
          <dgm:animOne val="branch"/>
          <dgm:animLvl val="lvl"/>
        </dgm:presLayoutVars>
      </dgm:prSet>
      <dgm:spPr/>
    </dgm:pt>
    <dgm:pt modelId="{8E26769F-3356-412D-8470-A6A86B721377}" type="pres">
      <dgm:prSet presAssocID="{CA6226EA-3C89-4F2F-99A7-D7EBE5FA14A8}" presName="thickLine" presStyleLbl="alignNode1" presStyleIdx="0" presStyleCnt="1"/>
      <dgm:spPr/>
    </dgm:pt>
    <dgm:pt modelId="{2795E7AF-7257-4B10-BC65-5D142A6B124A}" type="pres">
      <dgm:prSet presAssocID="{CA6226EA-3C89-4F2F-99A7-D7EBE5FA14A8}" presName="horz1" presStyleCnt="0"/>
      <dgm:spPr/>
    </dgm:pt>
    <dgm:pt modelId="{042937CF-EF11-4C24-B7A3-9F61AD970217}" type="pres">
      <dgm:prSet presAssocID="{CA6226EA-3C89-4F2F-99A7-D7EBE5FA14A8}" presName="tx1" presStyleLbl="revTx" presStyleIdx="0" presStyleCnt="1" custLinFactNeighborX="-5962" custLinFactNeighborY="-20138"/>
      <dgm:spPr/>
    </dgm:pt>
    <dgm:pt modelId="{0099E7FD-4BDF-4F9D-8CA4-5D42BA3A1458}" type="pres">
      <dgm:prSet presAssocID="{CA6226EA-3C89-4F2F-99A7-D7EBE5FA14A8}" presName="vert1" presStyleCnt="0"/>
      <dgm:spPr/>
    </dgm:pt>
  </dgm:ptLst>
  <dgm:cxnLst>
    <dgm:cxn modelId="{17F11C13-FCFF-4180-A6CB-2A450FDE1A5D}" type="presOf" srcId="{36B9BD8D-E74A-4A46-A171-D8DF8EEDFDFC}" destId="{9E139E56-2EB6-4091-B126-2F718EB68301}" srcOrd="0" destOrd="0" presId="urn:microsoft.com/office/officeart/2008/layout/LinedList"/>
    <dgm:cxn modelId="{E382EE1E-A4D4-41AB-9193-B0F7DA3BDD02}" srcId="{36B9BD8D-E74A-4A46-A171-D8DF8EEDFDFC}" destId="{CA6226EA-3C89-4F2F-99A7-D7EBE5FA14A8}" srcOrd="0" destOrd="0" parTransId="{45380C5A-5A6C-44FE-8ABF-B43EC44F6F35}" sibTransId="{D8042328-E569-4571-BD1E-C31FF841767A}"/>
    <dgm:cxn modelId="{5408AF21-B427-41C5-BD94-160776475EB4}" type="presOf" srcId="{CA6226EA-3C89-4F2F-99A7-D7EBE5FA14A8}" destId="{042937CF-EF11-4C24-B7A3-9F61AD970217}" srcOrd="0" destOrd="0" presId="urn:microsoft.com/office/officeart/2008/layout/LinedList"/>
    <dgm:cxn modelId="{1757CE6F-5B19-4283-AEBC-22FF54E6A02E}" type="presParOf" srcId="{9E139E56-2EB6-4091-B126-2F718EB68301}" destId="{8E26769F-3356-412D-8470-A6A86B721377}" srcOrd="0" destOrd="0" presId="urn:microsoft.com/office/officeart/2008/layout/LinedList"/>
    <dgm:cxn modelId="{328FA0DA-C458-4401-A144-EB23E922E75C}" type="presParOf" srcId="{9E139E56-2EB6-4091-B126-2F718EB68301}" destId="{2795E7AF-7257-4B10-BC65-5D142A6B124A}" srcOrd="1" destOrd="0" presId="urn:microsoft.com/office/officeart/2008/layout/LinedList"/>
    <dgm:cxn modelId="{604E4FE7-005C-4FA0-B315-A7C3BF8455AF}" type="presParOf" srcId="{2795E7AF-7257-4B10-BC65-5D142A6B124A}" destId="{042937CF-EF11-4C24-B7A3-9F61AD970217}" srcOrd="0" destOrd="0" presId="urn:microsoft.com/office/officeart/2008/layout/LinedList"/>
    <dgm:cxn modelId="{A7462919-BA27-4FA7-A29E-06BF91F2D916}" type="presParOf" srcId="{2795E7AF-7257-4B10-BC65-5D142A6B124A}" destId="{0099E7FD-4BDF-4F9D-8CA4-5D42BA3A1458}" srcOrd="1" destOrd="0" presId="urn:microsoft.com/office/officeart/2008/layout/LinedList"/>
  </dgm:cxnLst>
  <dgm:bg>
    <a:solidFill>
      <a:schemeClr val="lt1">
        <a:hueOff val="0"/>
        <a:satOff val="0"/>
        <a:lumOff val="0"/>
        <a:alpha val="50000"/>
      </a:schemeClr>
    </a:solid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FFC80F-E3DA-4BA5-A121-CF02F02CBE97}" type="doc">
      <dgm:prSet loTypeId="urn:microsoft.com/office/officeart/2008/layout/AscendingPictureAccentProcess" loCatId="picture" qsTypeId="urn:microsoft.com/office/officeart/2005/8/quickstyle/simple1" qsCatId="simple" csTypeId="urn:microsoft.com/office/officeart/2005/8/colors/accent0_1" csCatId="mainScheme" phldr="1"/>
      <dgm:spPr/>
      <dgm:t>
        <a:bodyPr/>
        <a:lstStyle/>
        <a:p>
          <a:endParaRPr lang="it-IT"/>
        </a:p>
      </dgm:t>
    </dgm:pt>
    <dgm:pt modelId="{F8CD9430-4078-49C2-A51D-B4FF8B4D5AAD}">
      <dgm:prSet phldrT="[Testo]" custT="1"/>
      <dgm:spPr>
        <a:solidFill>
          <a:schemeClr val="lt1">
            <a:hueOff val="0"/>
            <a:satOff val="0"/>
            <a:lumOff val="0"/>
            <a:alpha val="50000"/>
          </a:schemeClr>
        </a:solidFill>
      </dgm:spPr>
      <dgm:t>
        <a:bodyPr/>
        <a:lstStyle/>
        <a:p>
          <a:pPr algn="ctr"/>
          <a:r>
            <a:rPr lang="it-IT" sz="1400" b="1" dirty="0"/>
            <a:t>MIGLIORA LA FUNZIONE DELLA BARRIERA INTESTINALE E RIDUCE L’INFIAMMAZIONE DELLA MUCOSA E LA DISBIOSI FERMENTATIVA </a:t>
          </a:r>
        </a:p>
      </dgm:t>
    </dgm:pt>
    <dgm:pt modelId="{07B32C04-A5E4-47A0-8912-543B9CDDCBE6}" type="parTrans" cxnId="{B6E390A6-1577-46EE-8EAF-5628A24A8C52}">
      <dgm:prSet/>
      <dgm:spPr/>
      <dgm:t>
        <a:bodyPr/>
        <a:lstStyle/>
        <a:p>
          <a:endParaRPr lang="it-IT" sz="1500"/>
        </a:p>
      </dgm:t>
    </dgm:pt>
    <dgm:pt modelId="{2F44C633-5372-494B-9EB4-8E826B2FECA8}" type="sibTrans" cxnId="{B6E390A6-1577-46EE-8EAF-5628A24A8C5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it-IT" sz="1500"/>
        </a:p>
      </dgm:t>
    </dgm:pt>
    <dgm:pt modelId="{85BDC0B6-E128-4579-8DF1-F22F042A3AFF}" type="pres">
      <dgm:prSet presAssocID="{B4FFC80F-E3DA-4BA5-A121-CF02F02CBE97}" presName="Name0" presStyleCnt="0">
        <dgm:presLayoutVars>
          <dgm:chMax val="7"/>
          <dgm:chPref val="7"/>
          <dgm:dir/>
        </dgm:presLayoutVars>
      </dgm:prSet>
      <dgm:spPr/>
    </dgm:pt>
    <dgm:pt modelId="{20FAB72B-372D-4F89-B9C3-B0F50EF8E14F}" type="pres">
      <dgm:prSet presAssocID="{F8CD9430-4078-49C2-A51D-B4FF8B4D5AAD}" presName="parTx1" presStyleLbl="node1" presStyleIdx="0" presStyleCnt="1" custScaleX="103832"/>
      <dgm:spPr/>
    </dgm:pt>
    <dgm:pt modelId="{1479B9EC-CCA5-4AC2-BF5E-336612F83C32}" type="pres">
      <dgm:prSet presAssocID="{2F44C633-5372-494B-9EB4-8E826B2FECA8}" presName="picture1" presStyleCnt="0"/>
      <dgm:spPr/>
    </dgm:pt>
    <dgm:pt modelId="{5F64DC9B-6952-4174-A587-BC453B62B2B7}" type="pres">
      <dgm:prSet presAssocID="{2F44C633-5372-494B-9EB4-8E826B2FECA8}" presName="imageRepeatNode" presStyleLbl="fgImgPlace1" presStyleIdx="0" presStyleCnt="1"/>
      <dgm:spPr/>
    </dgm:pt>
  </dgm:ptLst>
  <dgm:cxnLst>
    <dgm:cxn modelId="{B6E390A6-1577-46EE-8EAF-5628A24A8C52}" srcId="{B4FFC80F-E3DA-4BA5-A121-CF02F02CBE97}" destId="{F8CD9430-4078-49C2-A51D-B4FF8B4D5AAD}" srcOrd="0" destOrd="0" parTransId="{07B32C04-A5E4-47A0-8912-543B9CDDCBE6}" sibTransId="{2F44C633-5372-494B-9EB4-8E826B2FECA8}"/>
    <dgm:cxn modelId="{2F4BEAA6-B950-4DE7-AD06-9C3FE94D5B5E}" type="presOf" srcId="{B4FFC80F-E3DA-4BA5-A121-CF02F02CBE97}" destId="{85BDC0B6-E128-4579-8DF1-F22F042A3AFF}" srcOrd="0" destOrd="0" presId="urn:microsoft.com/office/officeart/2008/layout/AscendingPictureAccentProcess"/>
    <dgm:cxn modelId="{52DAF6B6-BB06-4BC0-BE8B-7FB0041DC2A0}" type="presOf" srcId="{2F44C633-5372-494B-9EB4-8E826B2FECA8}" destId="{5F64DC9B-6952-4174-A587-BC453B62B2B7}" srcOrd="0" destOrd="0" presId="urn:microsoft.com/office/officeart/2008/layout/AscendingPictureAccentProcess"/>
    <dgm:cxn modelId="{BB8715BD-2570-4055-AE65-650DEFCCE880}" type="presOf" srcId="{F8CD9430-4078-49C2-A51D-B4FF8B4D5AAD}" destId="{20FAB72B-372D-4F89-B9C3-B0F50EF8E14F}" srcOrd="0" destOrd="0" presId="urn:microsoft.com/office/officeart/2008/layout/AscendingPictureAccentProcess"/>
    <dgm:cxn modelId="{2A8BFC39-76A6-476B-AA71-577AAA59A28C}" type="presParOf" srcId="{85BDC0B6-E128-4579-8DF1-F22F042A3AFF}" destId="{20FAB72B-372D-4F89-B9C3-B0F50EF8E14F}" srcOrd="0" destOrd="0" presId="urn:microsoft.com/office/officeart/2008/layout/AscendingPictureAccentProcess"/>
    <dgm:cxn modelId="{D50CC7DC-F6C3-43D5-A24C-F886DEE117E9}" type="presParOf" srcId="{85BDC0B6-E128-4579-8DF1-F22F042A3AFF}" destId="{1479B9EC-CCA5-4AC2-BF5E-336612F83C32}" srcOrd="1" destOrd="0" presId="urn:microsoft.com/office/officeart/2008/layout/AscendingPictureAccentProcess"/>
    <dgm:cxn modelId="{EF588EEB-3452-48A7-886E-A515491072A2}" type="presParOf" srcId="{1479B9EC-CCA5-4AC2-BF5E-336612F83C32}" destId="{5F64DC9B-6952-4174-A587-BC453B62B2B7}" srcOrd="0" destOrd="0" presId="urn:microsoft.com/office/officeart/2008/layout/AscendingPictureAccentProces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9325E-3072-4291-8FF9-05D3740EDE7F}">
      <dsp:nvSpPr>
        <dsp:cNvPr id="0" name=""/>
        <dsp:cNvSpPr/>
      </dsp:nvSpPr>
      <dsp:spPr>
        <a:xfrm rot="3698377">
          <a:off x="2513475" y="4465197"/>
          <a:ext cx="1162059" cy="47812"/>
        </a:xfrm>
        <a:custGeom>
          <a:avLst/>
          <a:gdLst/>
          <a:ahLst/>
          <a:cxnLst/>
          <a:rect l="0" t="0" r="0" b="0"/>
          <a:pathLst>
            <a:path>
              <a:moveTo>
                <a:pt x="0" y="23906"/>
              </a:moveTo>
              <a:lnTo>
                <a:pt x="1162059" y="2390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F73B58-75B4-487B-8142-71145F70D22E}">
      <dsp:nvSpPr>
        <dsp:cNvPr id="0" name=""/>
        <dsp:cNvSpPr/>
      </dsp:nvSpPr>
      <dsp:spPr>
        <a:xfrm rot="1311450">
          <a:off x="3163040" y="3623444"/>
          <a:ext cx="845845" cy="47812"/>
        </a:xfrm>
        <a:custGeom>
          <a:avLst/>
          <a:gdLst/>
          <a:ahLst/>
          <a:cxnLst/>
          <a:rect l="0" t="0" r="0" b="0"/>
          <a:pathLst>
            <a:path>
              <a:moveTo>
                <a:pt x="0" y="23906"/>
              </a:moveTo>
              <a:lnTo>
                <a:pt x="845845" y="2390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9839C2-BB19-4C44-BBF6-33D349B6CAFD}">
      <dsp:nvSpPr>
        <dsp:cNvPr id="0" name=""/>
        <dsp:cNvSpPr/>
      </dsp:nvSpPr>
      <dsp:spPr>
        <a:xfrm rot="20288550">
          <a:off x="3163040" y="2654898"/>
          <a:ext cx="845845" cy="47812"/>
        </a:xfrm>
        <a:custGeom>
          <a:avLst/>
          <a:gdLst/>
          <a:ahLst/>
          <a:cxnLst/>
          <a:rect l="0" t="0" r="0" b="0"/>
          <a:pathLst>
            <a:path>
              <a:moveTo>
                <a:pt x="0" y="23906"/>
              </a:moveTo>
              <a:lnTo>
                <a:pt x="845845" y="2390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058CA4-4E88-4C4D-9BA6-B577CA1FC58A}">
      <dsp:nvSpPr>
        <dsp:cNvPr id="0" name=""/>
        <dsp:cNvSpPr/>
      </dsp:nvSpPr>
      <dsp:spPr>
        <a:xfrm rot="17892937">
          <a:off x="2511620" y="1815946"/>
          <a:ext cx="1154121" cy="47812"/>
        </a:xfrm>
        <a:custGeom>
          <a:avLst/>
          <a:gdLst/>
          <a:ahLst/>
          <a:cxnLst/>
          <a:rect l="0" t="0" r="0" b="0"/>
          <a:pathLst>
            <a:path>
              <a:moveTo>
                <a:pt x="0" y="23906"/>
              </a:moveTo>
              <a:lnTo>
                <a:pt x="1154121" y="2390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9A8CFA-9F5E-4045-B926-FA5C90714D25}">
      <dsp:nvSpPr>
        <dsp:cNvPr id="0" name=""/>
        <dsp:cNvSpPr/>
      </dsp:nvSpPr>
      <dsp:spPr>
        <a:xfrm>
          <a:off x="1207926" y="1995960"/>
          <a:ext cx="2349714" cy="2327809"/>
        </a:xfrm>
        <a:prstGeom prst="ellipse">
          <a:avLst/>
        </a:prstGeom>
        <a:blipFill rotWithShape="1">
          <a:blip xmlns:r="http://schemas.openxmlformats.org/officeDocument/2006/relationships" r:embed="rId1"/>
          <a:srcRect/>
          <a:stretch>
            <a:fillRect l="-1000" r="-1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015A7FD-12D2-4899-B657-CA21AFD45876}">
      <dsp:nvSpPr>
        <dsp:cNvPr id="0" name=""/>
        <dsp:cNvSpPr/>
      </dsp:nvSpPr>
      <dsp:spPr>
        <a:xfrm>
          <a:off x="2904614" y="1191"/>
          <a:ext cx="1591802" cy="1396685"/>
        </a:xfrm>
        <a:prstGeom prst="ellipse">
          <a:avLst/>
        </a:prstGeom>
        <a:solidFill>
          <a:schemeClr val="lt1">
            <a:hueOff val="0"/>
            <a:satOff val="0"/>
            <a:lumOff val="0"/>
            <a:alpha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b="1" kern="1200" dirty="0"/>
            <a:t>RIDUCE I SINTOMI GASTROINTESTINALI TIPICI DELL’IBS</a:t>
          </a:r>
        </a:p>
      </dsp:txBody>
      <dsp:txXfrm>
        <a:off x="3137728" y="205731"/>
        <a:ext cx="1125574" cy="987605"/>
      </dsp:txXfrm>
    </dsp:sp>
    <dsp:sp modelId="{4787F9B2-00D4-448D-8F68-414A7D2A44C7}">
      <dsp:nvSpPr>
        <dsp:cNvPr id="0" name=""/>
        <dsp:cNvSpPr/>
      </dsp:nvSpPr>
      <dsp:spPr>
        <a:xfrm>
          <a:off x="3928281" y="1563015"/>
          <a:ext cx="1396685" cy="1396685"/>
        </a:xfrm>
        <a:prstGeom prst="ellipse">
          <a:avLst/>
        </a:prstGeom>
        <a:solidFill>
          <a:schemeClr val="lt1">
            <a:hueOff val="0"/>
            <a:satOff val="0"/>
            <a:lumOff val="0"/>
            <a:alpha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b="1" kern="1200" dirty="0">
              <a:solidFill>
                <a:prstClr val="black">
                  <a:hueOff val="0"/>
                  <a:satOff val="0"/>
                  <a:lumOff val="0"/>
                  <a:alphaOff val="0"/>
                </a:prstClr>
              </a:solidFill>
              <a:latin typeface="Calibri" panose="020F0502020204030204"/>
              <a:ea typeface="+mn-ea"/>
              <a:cs typeface="+mn-cs"/>
            </a:rPr>
            <a:t>MIGLIORA FORMA E CONSISTENZA DELLE FECI</a:t>
          </a:r>
        </a:p>
      </dsp:txBody>
      <dsp:txXfrm>
        <a:off x="4132821" y="1767555"/>
        <a:ext cx="987605" cy="987605"/>
      </dsp:txXfrm>
    </dsp:sp>
    <dsp:sp modelId="{DFF17982-6DCC-4580-BBAB-9D07AF491C4D}">
      <dsp:nvSpPr>
        <dsp:cNvPr id="0" name=""/>
        <dsp:cNvSpPr/>
      </dsp:nvSpPr>
      <dsp:spPr>
        <a:xfrm>
          <a:off x="3928281" y="3366454"/>
          <a:ext cx="1396685" cy="1396685"/>
        </a:xfrm>
        <a:prstGeom prst="ellipse">
          <a:avLst/>
        </a:prstGeom>
        <a:solidFill>
          <a:schemeClr val="lt1">
            <a:hueOff val="0"/>
            <a:satOff val="0"/>
            <a:lumOff val="0"/>
            <a:alpha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b="1" kern="1200" dirty="0">
              <a:solidFill>
                <a:prstClr val="black">
                  <a:hueOff val="0"/>
                  <a:satOff val="0"/>
                  <a:lumOff val="0"/>
                  <a:alphaOff val="0"/>
                </a:prstClr>
              </a:solidFill>
              <a:latin typeface="Calibri" panose="020F0502020204030204"/>
              <a:ea typeface="+mn-ea"/>
              <a:cs typeface="+mn-cs"/>
            </a:rPr>
            <a:t>RIDUCE IL GONFIORE INTESTINALE E L’INDICE DI MASSA CORPOREA</a:t>
          </a:r>
        </a:p>
      </dsp:txBody>
      <dsp:txXfrm>
        <a:off x="4132821" y="3570994"/>
        <a:ext cx="987605" cy="987605"/>
      </dsp:txXfrm>
    </dsp:sp>
    <dsp:sp modelId="{F63995A3-CF7D-496D-A78F-80D09B0C51F8}">
      <dsp:nvSpPr>
        <dsp:cNvPr id="0" name=""/>
        <dsp:cNvSpPr/>
      </dsp:nvSpPr>
      <dsp:spPr>
        <a:xfrm>
          <a:off x="2944751" y="4928278"/>
          <a:ext cx="1527583" cy="1396685"/>
        </a:xfrm>
        <a:prstGeom prst="ellipse">
          <a:avLst/>
        </a:prstGeom>
        <a:solidFill>
          <a:schemeClr val="lt1">
            <a:hueOff val="0"/>
            <a:satOff val="0"/>
            <a:lumOff val="0"/>
            <a:alpha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b="1" kern="1200" dirty="0">
              <a:solidFill>
                <a:prstClr val="black">
                  <a:hueOff val="0"/>
                  <a:satOff val="0"/>
                  <a:lumOff val="0"/>
                  <a:alphaOff val="0"/>
                </a:prstClr>
              </a:solidFill>
              <a:latin typeface="Calibri" panose="020F0502020204030204"/>
              <a:ea typeface="+mn-ea"/>
              <a:cs typeface="+mn-cs"/>
            </a:rPr>
            <a:t>RIDUCE ANSIA, DEPRESSIONE E SOMATIZZAZIONE</a:t>
          </a:r>
        </a:p>
      </dsp:txBody>
      <dsp:txXfrm>
        <a:off x="3168460" y="5132818"/>
        <a:ext cx="1080165" cy="987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9AEA6-5762-4DE6-BF1C-8A1D4A4074D3}">
      <dsp:nvSpPr>
        <dsp:cNvPr id="0" name=""/>
        <dsp:cNvSpPr/>
      </dsp:nvSpPr>
      <dsp:spPr>
        <a:xfrm>
          <a:off x="1210879" y="1720561"/>
          <a:ext cx="3623690" cy="624322"/>
        </a:xfrm>
        <a:prstGeom prst="roundRect">
          <a:avLst/>
        </a:prstGeom>
        <a:solidFill>
          <a:schemeClr val="lt1">
            <a:hueOff val="0"/>
            <a:satOff val="0"/>
            <a:lumOff val="0"/>
            <a:alpha val="5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7014" tIns="57150" rIns="57150" bIns="57150" numCol="1" spcCol="1270" anchor="ctr" anchorCtr="0">
          <a:noAutofit/>
        </a:bodyPr>
        <a:lstStyle/>
        <a:p>
          <a:pPr marL="0" lvl="0" indent="0" algn="l" defTabSz="666750">
            <a:lnSpc>
              <a:spcPct val="90000"/>
            </a:lnSpc>
            <a:spcBef>
              <a:spcPct val="0"/>
            </a:spcBef>
            <a:spcAft>
              <a:spcPct val="35000"/>
            </a:spcAft>
            <a:buNone/>
          </a:pPr>
          <a:r>
            <a:rPr lang="it-IT" sz="1500" b="1" kern="1200" dirty="0"/>
            <a:t>MODIFICA POSITIVAMENTE LE FUNZIONI DEL MICROBIOMA</a:t>
          </a:r>
        </a:p>
      </dsp:txBody>
      <dsp:txXfrm>
        <a:off x="1241356" y="1751038"/>
        <a:ext cx="3562736" cy="563368"/>
      </dsp:txXfrm>
    </dsp:sp>
    <dsp:sp modelId="{11A3B527-8A68-4E95-86F7-AFB1FB29A042}">
      <dsp:nvSpPr>
        <dsp:cNvPr id="0" name=""/>
        <dsp:cNvSpPr/>
      </dsp:nvSpPr>
      <dsp:spPr>
        <a:xfrm>
          <a:off x="206034" y="594259"/>
          <a:ext cx="1680033" cy="168028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6769F-3356-412D-8470-A6A86B721377}">
      <dsp:nvSpPr>
        <dsp:cNvPr id="0" name=""/>
        <dsp:cNvSpPr/>
      </dsp:nvSpPr>
      <dsp:spPr>
        <a:xfrm>
          <a:off x="0" y="355"/>
          <a:ext cx="5652797"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2937CF-EF11-4C24-B7A3-9F61AD970217}">
      <dsp:nvSpPr>
        <dsp:cNvPr id="0" name=""/>
        <dsp:cNvSpPr/>
      </dsp:nvSpPr>
      <dsp:spPr>
        <a:xfrm>
          <a:off x="0" y="0"/>
          <a:ext cx="5652797" cy="726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it-IT" sz="1500" b="1" kern="1200" dirty="0"/>
            <a:t>MESSA A CONFRONTO CON ALTRE DIETE DIMOSTRA DI ESSERE </a:t>
          </a:r>
          <a:r>
            <a:rPr lang="it-IT" sz="1500" b="1" kern="1200" dirty="0">
              <a:latin typeface="Calibri" panose="020F0502020204030204"/>
              <a:ea typeface="+mn-ea"/>
              <a:cs typeface="+mn-cs"/>
            </a:rPr>
            <a:t>PIÚ FACILE DA SEGUIRE NEL LUNGO TERMINE PERCHÉ MOLTO MENO RESTRITTIVA E PIÚ VICINA ALLE TRADIZIONI ITALIANE</a:t>
          </a:r>
        </a:p>
      </dsp:txBody>
      <dsp:txXfrm>
        <a:off x="0" y="0"/>
        <a:ext cx="5652797" cy="7264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AB72B-372D-4F89-B9C3-B0F50EF8E14F}">
      <dsp:nvSpPr>
        <dsp:cNvPr id="0" name=""/>
        <dsp:cNvSpPr/>
      </dsp:nvSpPr>
      <dsp:spPr>
        <a:xfrm>
          <a:off x="1106734" y="1459931"/>
          <a:ext cx="3762550" cy="971828"/>
        </a:xfrm>
        <a:prstGeom prst="roundRect">
          <a:avLst/>
        </a:prstGeom>
        <a:solidFill>
          <a:schemeClr val="lt1">
            <a:hueOff val="0"/>
            <a:satOff val="0"/>
            <a:lumOff val="0"/>
            <a:alpha val="5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7014"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dirty="0"/>
            <a:t>MIGLIORA LA FUNZIONE DELLA BARRIERA INTESTINALE E RIDUCE L’INFIAMMAZIONE DELLA MUCOSA E LA DISBIOSI FERMENTATIVA </a:t>
          </a:r>
        </a:p>
      </dsp:txBody>
      <dsp:txXfrm>
        <a:off x="1154175" y="1507372"/>
        <a:ext cx="3667668" cy="876946"/>
      </dsp:txXfrm>
    </dsp:sp>
    <dsp:sp modelId="{5F64DC9B-6952-4174-A587-BC453B62B2B7}">
      <dsp:nvSpPr>
        <dsp:cNvPr id="0" name=""/>
        <dsp:cNvSpPr/>
      </dsp:nvSpPr>
      <dsp:spPr>
        <a:xfrm>
          <a:off x="171319" y="507383"/>
          <a:ext cx="1680033" cy="168028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DC2AAE-A039-384E-AA71-80FD1373A005}" type="datetimeFigureOut">
              <a:rPr lang="it-IT" smtClean="0"/>
              <a:t>04/01/2024</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881CF4-5BA0-9E44-A67C-B47F5567AD7F}" type="slidenum">
              <a:rPr lang="it-IT" smtClean="0"/>
              <a:t>‹N›</a:t>
            </a:fld>
            <a:endParaRPr lang="it-IT"/>
          </a:p>
        </p:txBody>
      </p:sp>
    </p:spTree>
    <p:extLst>
      <p:ext uri="{BB962C8B-B14F-4D97-AF65-F5344CB8AC3E}">
        <p14:creationId xmlns:p14="http://schemas.microsoft.com/office/powerpoint/2010/main" val="2490240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79598-1043-1146-8108-1B13767F1A8A}" type="datetimeFigureOut">
              <a:rPr lang="it-IT" smtClean="0"/>
              <a:t>04/01/2024</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31A44A-71E2-D248-881E-D17D644701EF}" type="slidenum">
              <a:rPr lang="it-IT" smtClean="0"/>
              <a:t>‹N›</a:t>
            </a:fld>
            <a:endParaRPr lang="it-IT"/>
          </a:p>
        </p:txBody>
      </p:sp>
    </p:spTree>
    <p:extLst>
      <p:ext uri="{BB962C8B-B14F-4D97-AF65-F5344CB8AC3E}">
        <p14:creationId xmlns:p14="http://schemas.microsoft.com/office/powerpoint/2010/main" val="22241306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Aggiornare dati IFN 2020 e 2021</a:t>
            </a:r>
          </a:p>
        </p:txBody>
      </p:sp>
      <p:sp>
        <p:nvSpPr>
          <p:cNvPr id="4" name="Segnaposto numero diapositiva 3"/>
          <p:cNvSpPr>
            <a:spLocks noGrp="1"/>
          </p:cNvSpPr>
          <p:nvPr>
            <p:ph type="sldNum" sz="quarter" idx="5"/>
          </p:nvPr>
        </p:nvSpPr>
        <p:spPr/>
        <p:txBody>
          <a:bodyPr/>
          <a:lstStyle/>
          <a:p>
            <a:fld id="{6C31A44A-71E2-D248-881E-D17D644701EF}" type="slidenum">
              <a:rPr lang="it-IT" smtClean="0"/>
              <a:t>2</a:t>
            </a:fld>
            <a:endParaRPr lang="it-IT"/>
          </a:p>
        </p:txBody>
      </p:sp>
    </p:spTree>
    <p:extLst>
      <p:ext uri="{BB962C8B-B14F-4D97-AF65-F5344CB8AC3E}">
        <p14:creationId xmlns:p14="http://schemas.microsoft.com/office/powerpoint/2010/main" val="2959679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Lascioare</a:t>
            </a:r>
            <a:r>
              <a:rPr lang="it-IT" dirty="0"/>
              <a:t> seconda, cambiare colore, mettere loghi tipo </a:t>
            </a:r>
            <a:r>
              <a:rPr lang="it-IT" dirty="0" err="1"/>
              <a:t>airc</a:t>
            </a:r>
            <a:endParaRPr lang="it-IT" dirty="0"/>
          </a:p>
        </p:txBody>
      </p:sp>
      <p:sp>
        <p:nvSpPr>
          <p:cNvPr id="4" name="Segnaposto numero diapositiva 3"/>
          <p:cNvSpPr>
            <a:spLocks noGrp="1"/>
          </p:cNvSpPr>
          <p:nvPr>
            <p:ph type="sldNum" sz="quarter" idx="5"/>
          </p:nvPr>
        </p:nvSpPr>
        <p:spPr/>
        <p:txBody>
          <a:bodyPr/>
          <a:lstStyle/>
          <a:p>
            <a:fld id="{6C31A44A-71E2-D248-881E-D17D644701EF}" type="slidenum">
              <a:rPr lang="it-IT" smtClean="0"/>
              <a:t>3</a:t>
            </a:fld>
            <a:endParaRPr lang="it-IT"/>
          </a:p>
        </p:txBody>
      </p:sp>
    </p:spTree>
    <p:extLst>
      <p:ext uri="{BB962C8B-B14F-4D97-AF65-F5344CB8AC3E}">
        <p14:creationId xmlns:p14="http://schemas.microsoft.com/office/powerpoint/2010/main" val="3725691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06359" y="3536365"/>
            <a:ext cx="7250853" cy="335024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2049463" y="558800"/>
            <a:ext cx="4962525" cy="27924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stile</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84EF05B-8E33-DA4D-82F3-3E0EE332F9EB}" type="datetimeFigureOut">
              <a:rPr lang="it-IT" smtClean="0"/>
              <a:t>04/01/2024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26227E-0F17-3A48-A299-CCC152BEA6A3}" type="slidenum">
              <a:rPr lang="it-IT" smtClean="0"/>
              <a:t>‹N›</a:t>
            </a:fld>
            <a:endParaRPr lang="it-IT"/>
          </a:p>
        </p:txBody>
      </p:sp>
    </p:spTree>
    <p:extLst>
      <p:ext uri="{BB962C8B-B14F-4D97-AF65-F5344CB8AC3E}">
        <p14:creationId xmlns:p14="http://schemas.microsoft.com/office/powerpoint/2010/main" val="2242827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84EF05B-8E33-DA4D-82F3-3E0EE332F9EB}" type="datetimeFigureOut">
              <a:rPr lang="it-IT" smtClean="0"/>
              <a:t>04/01/2024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26227E-0F17-3A48-A299-CCC152BEA6A3}" type="slidenum">
              <a:rPr lang="it-IT" smtClean="0"/>
              <a:t>‹N›</a:t>
            </a:fld>
            <a:endParaRPr lang="it-IT"/>
          </a:p>
        </p:txBody>
      </p:sp>
    </p:spTree>
    <p:extLst>
      <p:ext uri="{BB962C8B-B14F-4D97-AF65-F5344CB8AC3E}">
        <p14:creationId xmlns:p14="http://schemas.microsoft.com/office/powerpoint/2010/main" val="222376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84EF05B-8E33-DA4D-82F3-3E0EE332F9EB}" type="datetimeFigureOut">
              <a:rPr lang="it-IT" smtClean="0"/>
              <a:t>04/01/2024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26227E-0F17-3A48-A299-CCC152BEA6A3}" type="slidenum">
              <a:rPr lang="it-IT" smtClean="0"/>
              <a:t>‹N›</a:t>
            </a:fld>
            <a:endParaRPr lang="it-IT"/>
          </a:p>
        </p:txBody>
      </p:sp>
    </p:spTree>
    <p:extLst>
      <p:ext uri="{BB962C8B-B14F-4D97-AF65-F5344CB8AC3E}">
        <p14:creationId xmlns:p14="http://schemas.microsoft.com/office/powerpoint/2010/main" val="3049318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4DA33C3-7353-9245-9E0D-980ABD661F00}" type="datetime1">
              <a:rPr lang="it-IT" smtClean="0"/>
              <a:t>04/01/2024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81728A2-5A37-1644-9A8A-73359E6117F7}" type="slidenum">
              <a:rPr lang="it-IT" smtClean="0"/>
              <a:t>‹N›</a:t>
            </a:fld>
            <a:endParaRPr lang="it-IT"/>
          </a:p>
        </p:txBody>
      </p:sp>
    </p:spTree>
    <p:extLst>
      <p:ext uri="{BB962C8B-B14F-4D97-AF65-F5344CB8AC3E}">
        <p14:creationId xmlns:p14="http://schemas.microsoft.com/office/powerpoint/2010/main" val="2451903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ECA4FE4-6F66-194C-A56E-26BAA7F9AD71}" type="datetime1">
              <a:rPr lang="it-IT" smtClean="0"/>
              <a:t>04/01/2024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81728A2-5A37-1644-9A8A-73359E6117F7}" type="slidenum">
              <a:rPr lang="it-IT" smtClean="0"/>
              <a:t>‹N›</a:t>
            </a:fld>
            <a:endParaRPr lang="it-IT"/>
          </a:p>
        </p:txBody>
      </p:sp>
    </p:spTree>
    <p:extLst>
      <p:ext uri="{BB962C8B-B14F-4D97-AF65-F5344CB8AC3E}">
        <p14:creationId xmlns:p14="http://schemas.microsoft.com/office/powerpoint/2010/main" val="200718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684527D-875D-614A-BA3E-62999CC02D7D}" type="datetime1">
              <a:rPr lang="it-IT" smtClean="0"/>
              <a:t>04/01/2024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81728A2-5A37-1644-9A8A-73359E6117F7}" type="slidenum">
              <a:rPr lang="it-IT" smtClean="0"/>
              <a:t>‹N›</a:t>
            </a:fld>
            <a:endParaRPr lang="it-IT"/>
          </a:p>
        </p:txBody>
      </p:sp>
    </p:spTree>
    <p:extLst>
      <p:ext uri="{BB962C8B-B14F-4D97-AF65-F5344CB8AC3E}">
        <p14:creationId xmlns:p14="http://schemas.microsoft.com/office/powerpoint/2010/main" val="1701026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152A9EE-D2DD-AF40-BF3C-A7ED530F9EBB}" type="datetime1">
              <a:rPr lang="it-IT" smtClean="0"/>
              <a:t>04/01/2024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81728A2-5A37-1644-9A8A-73359E6117F7}" type="slidenum">
              <a:rPr lang="it-IT" smtClean="0"/>
              <a:t>‹N›</a:t>
            </a:fld>
            <a:endParaRPr lang="it-IT"/>
          </a:p>
        </p:txBody>
      </p:sp>
    </p:spTree>
    <p:extLst>
      <p:ext uri="{BB962C8B-B14F-4D97-AF65-F5344CB8AC3E}">
        <p14:creationId xmlns:p14="http://schemas.microsoft.com/office/powerpoint/2010/main" val="2855816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5AC9C97-59FE-C942-A8A1-E261C94BAD1C}" type="datetime1">
              <a:rPr lang="it-IT" smtClean="0"/>
              <a:t>04/01/2024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81728A2-5A37-1644-9A8A-73359E6117F7}" type="slidenum">
              <a:rPr lang="it-IT" smtClean="0"/>
              <a:t>‹N›</a:t>
            </a:fld>
            <a:endParaRPr lang="it-IT"/>
          </a:p>
        </p:txBody>
      </p:sp>
    </p:spTree>
    <p:extLst>
      <p:ext uri="{BB962C8B-B14F-4D97-AF65-F5344CB8AC3E}">
        <p14:creationId xmlns:p14="http://schemas.microsoft.com/office/powerpoint/2010/main" val="3475312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BC4E644-3833-8444-B446-2EF656088D4A}" type="datetime1">
              <a:rPr lang="it-IT" smtClean="0"/>
              <a:t>04/01/2024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81728A2-5A37-1644-9A8A-73359E6117F7}" type="slidenum">
              <a:rPr lang="it-IT" smtClean="0"/>
              <a:t>‹N›</a:t>
            </a:fld>
            <a:endParaRPr lang="it-IT"/>
          </a:p>
        </p:txBody>
      </p:sp>
    </p:spTree>
    <p:extLst>
      <p:ext uri="{BB962C8B-B14F-4D97-AF65-F5344CB8AC3E}">
        <p14:creationId xmlns:p14="http://schemas.microsoft.com/office/powerpoint/2010/main" val="1230077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D30F7-9979-8A4B-9C01-38468F843727}" type="datetime1">
              <a:rPr lang="it-IT" smtClean="0"/>
              <a:t>04/01/2024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81728A2-5A37-1644-9A8A-73359E6117F7}" type="slidenum">
              <a:rPr lang="it-IT" smtClean="0"/>
              <a:t>‹N›</a:t>
            </a:fld>
            <a:endParaRPr lang="it-IT"/>
          </a:p>
        </p:txBody>
      </p:sp>
    </p:spTree>
    <p:extLst>
      <p:ext uri="{BB962C8B-B14F-4D97-AF65-F5344CB8AC3E}">
        <p14:creationId xmlns:p14="http://schemas.microsoft.com/office/powerpoint/2010/main" val="3165282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CCCC643-AFB3-7D40-966B-EC9CC9E3B490}" type="datetime1">
              <a:rPr lang="it-IT" smtClean="0"/>
              <a:t>04/01/2024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81728A2-5A37-1644-9A8A-73359E6117F7}" type="slidenum">
              <a:rPr lang="it-IT" smtClean="0"/>
              <a:t>‹N›</a:t>
            </a:fld>
            <a:endParaRPr lang="it-IT"/>
          </a:p>
        </p:txBody>
      </p:sp>
    </p:spTree>
    <p:extLst>
      <p:ext uri="{BB962C8B-B14F-4D97-AF65-F5344CB8AC3E}">
        <p14:creationId xmlns:p14="http://schemas.microsoft.com/office/powerpoint/2010/main" val="288198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84EF05B-8E33-DA4D-82F3-3E0EE332F9EB}" type="datetimeFigureOut">
              <a:rPr lang="it-IT" smtClean="0"/>
              <a:t>04/01/2024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26227E-0F17-3A48-A299-CCC152BEA6A3}" type="slidenum">
              <a:rPr lang="it-IT" smtClean="0"/>
              <a:t>‹N›</a:t>
            </a:fld>
            <a:endParaRPr lang="it-IT"/>
          </a:p>
        </p:txBody>
      </p:sp>
    </p:spTree>
    <p:extLst>
      <p:ext uri="{BB962C8B-B14F-4D97-AF65-F5344CB8AC3E}">
        <p14:creationId xmlns:p14="http://schemas.microsoft.com/office/powerpoint/2010/main" val="241813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2CE68E8-C4D9-EA4A-921D-3F77FB8CF806}" type="datetime1">
              <a:rPr lang="it-IT" smtClean="0"/>
              <a:t>04/01/2024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81728A2-5A37-1644-9A8A-73359E6117F7}" type="slidenum">
              <a:rPr lang="it-IT" smtClean="0"/>
              <a:t>‹N›</a:t>
            </a:fld>
            <a:endParaRPr lang="it-IT"/>
          </a:p>
        </p:txBody>
      </p:sp>
    </p:spTree>
    <p:extLst>
      <p:ext uri="{BB962C8B-B14F-4D97-AF65-F5344CB8AC3E}">
        <p14:creationId xmlns:p14="http://schemas.microsoft.com/office/powerpoint/2010/main" val="2861759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B407CEE-BACA-404F-92AF-4C6297704EB0}" type="datetime1">
              <a:rPr lang="it-IT" smtClean="0"/>
              <a:t>04/01/2024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81728A2-5A37-1644-9A8A-73359E6117F7}" type="slidenum">
              <a:rPr lang="it-IT" smtClean="0"/>
              <a:t>‹N›</a:t>
            </a:fld>
            <a:endParaRPr lang="it-IT"/>
          </a:p>
        </p:txBody>
      </p:sp>
    </p:spTree>
    <p:extLst>
      <p:ext uri="{BB962C8B-B14F-4D97-AF65-F5344CB8AC3E}">
        <p14:creationId xmlns:p14="http://schemas.microsoft.com/office/powerpoint/2010/main" val="462406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C7BC3D0-E86A-0E41-B986-C3F916551CE5}" type="datetime1">
              <a:rPr lang="it-IT" smtClean="0"/>
              <a:t>04/01/2024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81728A2-5A37-1644-9A8A-73359E6117F7}" type="slidenum">
              <a:rPr lang="it-IT" smtClean="0"/>
              <a:t>‹N›</a:t>
            </a:fld>
            <a:endParaRPr lang="it-IT"/>
          </a:p>
        </p:txBody>
      </p:sp>
    </p:spTree>
    <p:extLst>
      <p:ext uri="{BB962C8B-B14F-4D97-AF65-F5344CB8AC3E}">
        <p14:creationId xmlns:p14="http://schemas.microsoft.com/office/powerpoint/2010/main" val="3546367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3C190E-F2B9-33F6-B007-6AE4CEF7275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8E844D5-1BE0-CFFA-35D9-A912637BA7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D8E457D-7BF6-0025-3265-2EEED7D732B9}"/>
              </a:ext>
            </a:extLst>
          </p:cNvPr>
          <p:cNvSpPr>
            <a:spLocks noGrp="1"/>
          </p:cNvSpPr>
          <p:nvPr>
            <p:ph type="dt" sz="half" idx="10"/>
          </p:nvPr>
        </p:nvSpPr>
        <p:spPr/>
        <p:txBody>
          <a:bodyPr/>
          <a:lstStyle/>
          <a:p>
            <a:fld id="{518E3C01-43C5-4FF1-9A67-3377FEB5C722}" type="datetimeFigureOut">
              <a:rPr lang="it-IT" smtClean="0"/>
              <a:t>04/01/2024</a:t>
            </a:fld>
            <a:endParaRPr lang="it-IT"/>
          </a:p>
        </p:txBody>
      </p:sp>
      <p:sp>
        <p:nvSpPr>
          <p:cNvPr id="5" name="Segnaposto piè di pagina 4">
            <a:extLst>
              <a:ext uri="{FF2B5EF4-FFF2-40B4-BE49-F238E27FC236}">
                <a16:creationId xmlns:a16="http://schemas.microsoft.com/office/drawing/2014/main" id="{1E4A4FB3-812C-B9C1-1E05-B346645EABD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5070878-92E6-A573-C1FF-DF9D3003B12E}"/>
              </a:ext>
            </a:extLst>
          </p:cNvPr>
          <p:cNvSpPr>
            <a:spLocks noGrp="1"/>
          </p:cNvSpPr>
          <p:nvPr>
            <p:ph type="sldNum" sz="quarter" idx="12"/>
          </p:nvPr>
        </p:nvSpPr>
        <p:spPr/>
        <p:txBody>
          <a:bodyPr/>
          <a:lstStyle/>
          <a:p>
            <a:fld id="{28534877-3CED-4790-A8F4-28DE24656037}" type="slidenum">
              <a:rPr lang="it-IT" smtClean="0"/>
              <a:t>‹N›</a:t>
            </a:fld>
            <a:endParaRPr lang="it-IT"/>
          </a:p>
        </p:txBody>
      </p:sp>
    </p:spTree>
    <p:extLst>
      <p:ext uri="{BB962C8B-B14F-4D97-AF65-F5344CB8AC3E}">
        <p14:creationId xmlns:p14="http://schemas.microsoft.com/office/powerpoint/2010/main" val="2395645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E50DFF-35B3-58EE-F042-86C1A5AF4CD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DDD41AA-3270-E9FF-A2FB-46A8291F32C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DFCE70D-5C08-1AB3-A263-C1C849CC9B51}"/>
              </a:ext>
            </a:extLst>
          </p:cNvPr>
          <p:cNvSpPr>
            <a:spLocks noGrp="1"/>
          </p:cNvSpPr>
          <p:nvPr>
            <p:ph type="dt" sz="half" idx="10"/>
          </p:nvPr>
        </p:nvSpPr>
        <p:spPr/>
        <p:txBody>
          <a:bodyPr/>
          <a:lstStyle/>
          <a:p>
            <a:fld id="{518E3C01-43C5-4FF1-9A67-3377FEB5C722}" type="datetimeFigureOut">
              <a:rPr lang="it-IT" smtClean="0"/>
              <a:t>04/01/2024</a:t>
            </a:fld>
            <a:endParaRPr lang="it-IT"/>
          </a:p>
        </p:txBody>
      </p:sp>
      <p:sp>
        <p:nvSpPr>
          <p:cNvPr id="5" name="Segnaposto piè di pagina 4">
            <a:extLst>
              <a:ext uri="{FF2B5EF4-FFF2-40B4-BE49-F238E27FC236}">
                <a16:creationId xmlns:a16="http://schemas.microsoft.com/office/drawing/2014/main" id="{89DC997D-B9D7-0481-AA5F-7ADD71DB934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D299882-92E6-A4E2-780F-54AAC06AC345}"/>
              </a:ext>
            </a:extLst>
          </p:cNvPr>
          <p:cNvSpPr>
            <a:spLocks noGrp="1"/>
          </p:cNvSpPr>
          <p:nvPr>
            <p:ph type="sldNum" sz="quarter" idx="12"/>
          </p:nvPr>
        </p:nvSpPr>
        <p:spPr/>
        <p:txBody>
          <a:bodyPr/>
          <a:lstStyle/>
          <a:p>
            <a:fld id="{28534877-3CED-4790-A8F4-28DE24656037}" type="slidenum">
              <a:rPr lang="it-IT" smtClean="0"/>
              <a:t>‹N›</a:t>
            </a:fld>
            <a:endParaRPr lang="it-IT"/>
          </a:p>
        </p:txBody>
      </p:sp>
    </p:spTree>
    <p:extLst>
      <p:ext uri="{BB962C8B-B14F-4D97-AF65-F5344CB8AC3E}">
        <p14:creationId xmlns:p14="http://schemas.microsoft.com/office/powerpoint/2010/main" val="3181975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E04A74-7F20-D5C4-A383-61861E60546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722CE52-9D00-0548-51EF-B83842E69D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12F1FEF-1794-6933-70D4-3AE3C129DA91}"/>
              </a:ext>
            </a:extLst>
          </p:cNvPr>
          <p:cNvSpPr>
            <a:spLocks noGrp="1"/>
          </p:cNvSpPr>
          <p:nvPr>
            <p:ph type="dt" sz="half" idx="10"/>
          </p:nvPr>
        </p:nvSpPr>
        <p:spPr/>
        <p:txBody>
          <a:bodyPr/>
          <a:lstStyle/>
          <a:p>
            <a:fld id="{518E3C01-43C5-4FF1-9A67-3377FEB5C722}" type="datetimeFigureOut">
              <a:rPr lang="it-IT" smtClean="0"/>
              <a:t>04/01/2024</a:t>
            </a:fld>
            <a:endParaRPr lang="it-IT"/>
          </a:p>
        </p:txBody>
      </p:sp>
      <p:sp>
        <p:nvSpPr>
          <p:cNvPr id="5" name="Segnaposto piè di pagina 4">
            <a:extLst>
              <a:ext uri="{FF2B5EF4-FFF2-40B4-BE49-F238E27FC236}">
                <a16:creationId xmlns:a16="http://schemas.microsoft.com/office/drawing/2014/main" id="{D303EE7F-EFFC-9245-BFF7-388A1F6DB76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66BC711-B704-2FAB-C0EE-11B242256D5F}"/>
              </a:ext>
            </a:extLst>
          </p:cNvPr>
          <p:cNvSpPr>
            <a:spLocks noGrp="1"/>
          </p:cNvSpPr>
          <p:nvPr>
            <p:ph type="sldNum" sz="quarter" idx="12"/>
          </p:nvPr>
        </p:nvSpPr>
        <p:spPr/>
        <p:txBody>
          <a:bodyPr/>
          <a:lstStyle/>
          <a:p>
            <a:fld id="{28534877-3CED-4790-A8F4-28DE24656037}" type="slidenum">
              <a:rPr lang="it-IT" smtClean="0"/>
              <a:t>‹N›</a:t>
            </a:fld>
            <a:endParaRPr lang="it-IT"/>
          </a:p>
        </p:txBody>
      </p:sp>
    </p:spTree>
    <p:extLst>
      <p:ext uri="{BB962C8B-B14F-4D97-AF65-F5344CB8AC3E}">
        <p14:creationId xmlns:p14="http://schemas.microsoft.com/office/powerpoint/2010/main" val="4204252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0BC0D4-C737-9924-DB34-FFBE8CCF30B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E4371B7-1DD0-28E8-276C-3189F03C3E3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209C960-BA73-B31D-F6F8-DCC0A540BD4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3E5EB34-F767-D1FD-B8E1-B4DF9675D0AA}"/>
              </a:ext>
            </a:extLst>
          </p:cNvPr>
          <p:cNvSpPr>
            <a:spLocks noGrp="1"/>
          </p:cNvSpPr>
          <p:nvPr>
            <p:ph type="dt" sz="half" idx="10"/>
          </p:nvPr>
        </p:nvSpPr>
        <p:spPr/>
        <p:txBody>
          <a:bodyPr/>
          <a:lstStyle/>
          <a:p>
            <a:fld id="{518E3C01-43C5-4FF1-9A67-3377FEB5C722}" type="datetimeFigureOut">
              <a:rPr lang="it-IT" smtClean="0"/>
              <a:t>04/01/2024</a:t>
            </a:fld>
            <a:endParaRPr lang="it-IT"/>
          </a:p>
        </p:txBody>
      </p:sp>
      <p:sp>
        <p:nvSpPr>
          <p:cNvPr id="6" name="Segnaposto piè di pagina 5">
            <a:extLst>
              <a:ext uri="{FF2B5EF4-FFF2-40B4-BE49-F238E27FC236}">
                <a16:creationId xmlns:a16="http://schemas.microsoft.com/office/drawing/2014/main" id="{4C70AFD2-5C91-6129-CDB9-00662E3E0C6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C18C32E-941E-B7A3-4D26-9DD1B2BAAA47}"/>
              </a:ext>
            </a:extLst>
          </p:cNvPr>
          <p:cNvSpPr>
            <a:spLocks noGrp="1"/>
          </p:cNvSpPr>
          <p:nvPr>
            <p:ph type="sldNum" sz="quarter" idx="12"/>
          </p:nvPr>
        </p:nvSpPr>
        <p:spPr/>
        <p:txBody>
          <a:bodyPr/>
          <a:lstStyle/>
          <a:p>
            <a:fld id="{28534877-3CED-4790-A8F4-28DE24656037}" type="slidenum">
              <a:rPr lang="it-IT" smtClean="0"/>
              <a:t>‹N›</a:t>
            </a:fld>
            <a:endParaRPr lang="it-IT"/>
          </a:p>
        </p:txBody>
      </p:sp>
    </p:spTree>
    <p:extLst>
      <p:ext uri="{BB962C8B-B14F-4D97-AF65-F5344CB8AC3E}">
        <p14:creationId xmlns:p14="http://schemas.microsoft.com/office/powerpoint/2010/main" val="3094349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DCCF3-3623-3AB0-246E-2F56478D462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C406E59-F795-F2F0-910E-5DF2ED99AE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9C0D19F-77C1-6BE6-86C6-0EA4DA113D8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223C664-E67E-EF40-7CEB-D42DD9F5C1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48975FA-D407-6CEA-5931-553FDBFAAFE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3FB5D21-7F93-CBB5-2326-92B550EB43E7}"/>
              </a:ext>
            </a:extLst>
          </p:cNvPr>
          <p:cNvSpPr>
            <a:spLocks noGrp="1"/>
          </p:cNvSpPr>
          <p:nvPr>
            <p:ph type="dt" sz="half" idx="10"/>
          </p:nvPr>
        </p:nvSpPr>
        <p:spPr/>
        <p:txBody>
          <a:bodyPr/>
          <a:lstStyle/>
          <a:p>
            <a:fld id="{518E3C01-43C5-4FF1-9A67-3377FEB5C722}" type="datetimeFigureOut">
              <a:rPr lang="it-IT" smtClean="0"/>
              <a:t>04/01/2024</a:t>
            </a:fld>
            <a:endParaRPr lang="it-IT"/>
          </a:p>
        </p:txBody>
      </p:sp>
      <p:sp>
        <p:nvSpPr>
          <p:cNvPr id="8" name="Segnaposto piè di pagina 7">
            <a:extLst>
              <a:ext uri="{FF2B5EF4-FFF2-40B4-BE49-F238E27FC236}">
                <a16:creationId xmlns:a16="http://schemas.microsoft.com/office/drawing/2014/main" id="{DC18E8BB-37A2-B80C-541F-4C104E01129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4EF8528-65CB-55F2-8D24-A123587FF4E8}"/>
              </a:ext>
            </a:extLst>
          </p:cNvPr>
          <p:cNvSpPr>
            <a:spLocks noGrp="1"/>
          </p:cNvSpPr>
          <p:nvPr>
            <p:ph type="sldNum" sz="quarter" idx="12"/>
          </p:nvPr>
        </p:nvSpPr>
        <p:spPr/>
        <p:txBody>
          <a:bodyPr/>
          <a:lstStyle/>
          <a:p>
            <a:fld id="{28534877-3CED-4790-A8F4-28DE24656037}" type="slidenum">
              <a:rPr lang="it-IT" smtClean="0"/>
              <a:t>‹N›</a:t>
            </a:fld>
            <a:endParaRPr lang="it-IT"/>
          </a:p>
        </p:txBody>
      </p:sp>
    </p:spTree>
    <p:extLst>
      <p:ext uri="{BB962C8B-B14F-4D97-AF65-F5344CB8AC3E}">
        <p14:creationId xmlns:p14="http://schemas.microsoft.com/office/powerpoint/2010/main" val="2906749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1C9ED5-DF69-F88A-0697-A714135649A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8709E23-193B-11CA-CA4A-9F2C9729A222}"/>
              </a:ext>
            </a:extLst>
          </p:cNvPr>
          <p:cNvSpPr>
            <a:spLocks noGrp="1"/>
          </p:cNvSpPr>
          <p:nvPr>
            <p:ph type="dt" sz="half" idx="10"/>
          </p:nvPr>
        </p:nvSpPr>
        <p:spPr/>
        <p:txBody>
          <a:bodyPr/>
          <a:lstStyle/>
          <a:p>
            <a:fld id="{518E3C01-43C5-4FF1-9A67-3377FEB5C722}" type="datetimeFigureOut">
              <a:rPr lang="it-IT" smtClean="0"/>
              <a:t>04/01/2024</a:t>
            </a:fld>
            <a:endParaRPr lang="it-IT"/>
          </a:p>
        </p:txBody>
      </p:sp>
      <p:sp>
        <p:nvSpPr>
          <p:cNvPr id="4" name="Segnaposto piè di pagina 3">
            <a:extLst>
              <a:ext uri="{FF2B5EF4-FFF2-40B4-BE49-F238E27FC236}">
                <a16:creationId xmlns:a16="http://schemas.microsoft.com/office/drawing/2014/main" id="{DBFC9FAA-8B06-E14A-94E9-6CFC4E71B48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1879294-F320-076A-58ED-8E4C8B0313CC}"/>
              </a:ext>
            </a:extLst>
          </p:cNvPr>
          <p:cNvSpPr>
            <a:spLocks noGrp="1"/>
          </p:cNvSpPr>
          <p:nvPr>
            <p:ph type="sldNum" sz="quarter" idx="12"/>
          </p:nvPr>
        </p:nvSpPr>
        <p:spPr/>
        <p:txBody>
          <a:bodyPr/>
          <a:lstStyle/>
          <a:p>
            <a:fld id="{28534877-3CED-4790-A8F4-28DE24656037}" type="slidenum">
              <a:rPr lang="it-IT" smtClean="0"/>
              <a:t>‹N›</a:t>
            </a:fld>
            <a:endParaRPr lang="it-IT"/>
          </a:p>
        </p:txBody>
      </p:sp>
    </p:spTree>
    <p:extLst>
      <p:ext uri="{BB962C8B-B14F-4D97-AF65-F5344CB8AC3E}">
        <p14:creationId xmlns:p14="http://schemas.microsoft.com/office/powerpoint/2010/main" val="1622227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39A752E-31B6-E61E-049F-0832C595B925}"/>
              </a:ext>
            </a:extLst>
          </p:cNvPr>
          <p:cNvSpPr>
            <a:spLocks noGrp="1"/>
          </p:cNvSpPr>
          <p:nvPr>
            <p:ph type="dt" sz="half" idx="10"/>
          </p:nvPr>
        </p:nvSpPr>
        <p:spPr/>
        <p:txBody>
          <a:bodyPr/>
          <a:lstStyle/>
          <a:p>
            <a:fld id="{518E3C01-43C5-4FF1-9A67-3377FEB5C722}" type="datetimeFigureOut">
              <a:rPr lang="it-IT" smtClean="0"/>
              <a:t>04/01/2024</a:t>
            </a:fld>
            <a:endParaRPr lang="it-IT"/>
          </a:p>
        </p:txBody>
      </p:sp>
      <p:sp>
        <p:nvSpPr>
          <p:cNvPr id="3" name="Segnaposto piè di pagina 2">
            <a:extLst>
              <a:ext uri="{FF2B5EF4-FFF2-40B4-BE49-F238E27FC236}">
                <a16:creationId xmlns:a16="http://schemas.microsoft.com/office/drawing/2014/main" id="{C97DEAED-ECFB-2FFD-A40F-D2C9F84F0B5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660FB06-3F0D-59C8-7C23-2E9C5ADAB3B7}"/>
              </a:ext>
            </a:extLst>
          </p:cNvPr>
          <p:cNvSpPr>
            <a:spLocks noGrp="1"/>
          </p:cNvSpPr>
          <p:nvPr>
            <p:ph type="sldNum" sz="quarter" idx="12"/>
          </p:nvPr>
        </p:nvSpPr>
        <p:spPr/>
        <p:txBody>
          <a:bodyPr/>
          <a:lstStyle/>
          <a:p>
            <a:fld id="{28534877-3CED-4790-A8F4-28DE24656037}" type="slidenum">
              <a:rPr lang="it-IT" smtClean="0"/>
              <a:t>‹N›</a:t>
            </a:fld>
            <a:endParaRPr lang="it-IT"/>
          </a:p>
        </p:txBody>
      </p:sp>
    </p:spTree>
    <p:extLst>
      <p:ext uri="{BB962C8B-B14F-4D97-AF65-F5344CB8AC3E}">
        <p14:creationId xmlns:p14="http://schemas.microsoft.com/office/powerpoint/2010/main" val="3351674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284EF05B-8E33-DA4D-82F3-3E0EE332F9EB}" type="datetimeFigureOut">
              <a:rPr lang="it-IT" smtClean="0"/>
              <a:t>04/01/2024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26227E-0F17-3A48-A299-CCC152BEA6A3}" type="slidenum">
              <a:rPr lang="it-IT" smtClean="0"/>
              <a:t>‹N›</a:t>
            </a:fld>
            <a:endParaRPr lang="it-IT"/>
          </a:p>
        </p:txBody>
      </p:sp>
    </p:spTree>
    <p:extLst>
      <p:ext uri="{BB962C8B-B14F-4D97-AF65-F5344CB8AC3E}">
        <p14:creationId xmlns:p14="http://schemas.microsoft.com/office/powerpoint/2010/main" val="1753544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5EB6BB-D14F-ECCD-8AC7-07A774CD7F7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7F98719-C214-E6BB-F4B7-8135E144AC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5481368-9404-173D-1EBC-1B2DF10A4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21A4D8C-FD49-DA01-C43D-B167E203C132}"/>
              </a:ext>
            </a:extLst>
          </p:cNvPr>
          <p:cNvSpPr>
            <a:spLocks noGrp="1"/>
          </p:cNvSpPr>
          <p:nvPr>
            <p:ph type="dt" sz="half" idx="10"/>
          </p:nvPr>
        </p:nvSpPr>
        <p:spPr/>
        <p:txBody>
          <a:bodyPr/>
          <a:lstStyle/>
          <a:p>
            <a:fld id="{518E3C01-43C5-4FF1-9A67-3377FEB5C722}" type="datetimeFigureOut">
              <a:rPr lang="it-IT" smtClean="0"/>
              <a:t>04/01/2024</a:t>
            </a:fld>
            <a:endParaRPr lang="it-IT"/>
          </a:p>
        </p:txBody>
      </p:sp>
      <p:sp>
        <p:nvSpPr>
          <p:cNvPr id="6" name="Segnaposto piè di pagina 5">
            <a:extLst>
              <a:ext uri="{FF2B5EF4-FFF2-40B4-BE49-F238E27FC236}">
                <a16:creationId xmlns:a16="http://schemas.microsoft.com/office/drawing/2014/main" id="{D00AAC6D-82F0-481F-4378-32ABA5B978F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48BE889-66F9-38A1-490A-2568B672F5C6}"/>
              </a:ext>
            </a:extLst>
          </p:cNvPr>
          <p:cNvSpPr>
            <a:spLocks noGrp="1"/>
          </p:cNvSpPr>
          <p:nvPr>
            <p:ph type="sldNum" sz="quarter" idx="12"/>
          </p:nvPr>
        </p:nvSpPr>
        <p:spPr/>
        <p:txBody>
          <a:bodyPr/>
          <a:lstStyle/>
          <a:p>
            <a:fld id="{28534877-3CED-4790-A8F4-28DE24656037}" type="slidenum">
              <a:rPr lang="it-IT" smtClean="0"/>
              <a:t>‹N›</a:t>
            </a:fld>
            <a:endParaRPr lang="it-IT"/>
          </a:p>
        </p:txBody>
      </p:sp>
    </p:spTree>
    <p:extLst>
      <p:ext uri="{BB962C8B-B14F-4D97-AF65-F5344CB8AC3E}">
        <p14:creationId xmlns:p14="http://schemas.microsoft.com/office/powerpoint/2010/main" val="2785016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851638-0755-54FD-55AF-59D7A5456A0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9B42EB6-757E-AD46-C81A-9FE9AFA664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F5D31CB-09AA-5D82-B203-9EDB5359D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EB27EA-1341-FE18-1325-069E192350F0}"/>
              </a:ext>
            </a:extLst>
          </p:cNvPr>
          <p:cNvSpPr>
            <a:spLocks noGrp="1"/>
          </p:cNvSpPr>
          <p:nvPr>
            <p:ph type="dt" sz="half" idx="10"/>
          </p:nvPr>
        </p:nvSpPr>
        <p:spPr/>
        <p:txBody>
          <a:bodyPr/>
          <a:lstStyle/>
          <a:p>
            <a:fld id="{518E3C01-43C5-4FF1-9A67-3377FEB5C722}" type="datetimeFigureOut">
              <a:rPr lang="it-IT" smtClean="0"/>
              <a:t>04/01/2024</a:t>
            </a:fld>
            <a:endParaRPr lang="it-IT"/>
          </a:p>
        </p:txBody>
      </p:sp>
      <p:sp>
        <p:nvSpPr>
          <p:cNvPr id="6" name="Segnaposto piè di pagina 5">
            <a:extLst>
              <a:ext uri="{FF2B5EF4-FFF2-40B4-BE49-F238E27FC236}">
                <a16:creationId xmlns:a16="http://schemas.microsoft.com/office/drawing/2014/main" id="{C9A3F2D9-E329-D857-80CB-FFFD3D4B813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7150B2E-B695-FDA5-8B9D-4CF70C10CC94}"/>
              </a:ext>
            </a:extLst>
          </p:cNvPr>
          <p:cNvSpPr>
            <a:spLocks noGrp="1"/>
          </p:cNvSpPr>
          <p:nvPr>
            <p:ph type="sldNum" sz="quarter" idx="12"/>
          </p:nvPr>
        </p:nvSpPr>
        <p:spPr/>
        <p:txBody>
          <a:bodyPr/>
          <a:lstStyle/>
          <a:p>
            <a:fld id="{28534877-3CED-4790-A8F4-28DE24656037}" type="slidenum">
              <a:rPr lang="it-IT" smtClean="0"/>
              <a:t>‹N›</a:t>
            </a:fld>
            <a:endParaRPr lang="it-IT"/>
          </a:p>
        </p:txBody>
      </p:sp>
    </p:spTree>
    <p:extLst>
      <p:ext uri="{BB962C8B-B14F-4D97-AF65-F5344CB8AC3E}">
        <p14:creationId xmlns:p14="http://schemas.microsoft.com/office/powerpoint/2010/main" val="3860036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8B09EE-DEDD-398D-DE4B-D804A3EC6E4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7C4F11F-17EB-D9B7-0336-17ACED6671F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525ABA0-646E-4E4E-1D5A-1FBAD5B861E1}"/>
              </a:ext>
            </a:extLst>
          </p:cNvPr>
          <p:cNvSpPr>
            <a:spLocks noGrp="1"/>
          </p:cNvSpPr>
          <p:nvPr>
            <p:ph type="dt" sz="half" idx="10"/>
          </p:nvPr>
        </p:nvSpPr>
        <p:spPr/>
        <p:txBody>
          <a:bodyPr/>
          <a:lstStyle/>
          <a:p>
            <a:fld id="{518E3C01-43C5-4FF1-9A67-3377FEB5C722}" type="datetimeFigureOut">
              <a:rPr lang="it-IT" smtClean="0"/>
              <a:t>04/01/2024</a:t>
            </a:fld>
            <a:endParaRPr lang="it-IT"/>
          </a:p>
        </p:txBody>
      </p:sp>
      <p:sp>
        <p:nvSpPr>
          <p:cNvPr id="5" name="Segnaposto piè di pagina 4">
            <a:extLst>
              <a:ext uri="{FF2B5EF4-FFF2-40B4-BE49-F238E27FC236}">
                <a16:creationId xmlns:a16="http://schemas.microsoft.com/office/drawing/2014/main" id="{B7F523D6-40AF-C1A5-BC27-7B2FD0B1026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5FE7088-7424-AF80-8B12-FAB30E1914BD}"/>
              </a:ext>
            </a:extLst>
          </p:cNvPr>
          <p:cNvSpPr>
            <a:spLocks noGrp="1"/>
          </p:cNvSpPr>
          <p:nvPr>
            <p:ph type="sldNum" sz="quarter" idx="12"/>
          </p:nvPr>
        </p:nvSpPr>
        <p:spPr/>
        <p:txBody>
          <a:bodyPr/>
          <a:lstStyle/>
          <a:p>
            <a:fld id="{28534877-3CED-4790-A8F4-28DE24656037}" type="slidenum">
              <a:rPr lang="it-IT" smtClean="0"/>
              <a:t>‹N›</a:t>
            </a:fld>
            <a:endParaRPr lang="it-IT"/>
          </a:p>
        </p:txBody>
      </p:sp>
    </p:spTree>
    <p:extLst>
      <p:ext uri="{BB962C8B-B14F-4D97-AF65-F5344CB8AC3E}">
        <p14:creationId xmlns:p14="http://schemas.microsoft.com/office/powerpoint/2010/main" val="1976225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86E571E-AD0F-13C9-9138-7FCB8EF3576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BE27BE8-54C1-8133-C45A-B724F319583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3DFBA59-599E-DFA8-F906-773756B8D76A}"/>
              </a:ext>
            </a:extLst>
          </p:cNvPr>
          <p:cNvSpPr>
            <a:spLocks noGrp="1"/>
          </p:cNvSpPr>
          <p:nvPr>
            <p:ph type="dt" sz="half" idx="10"/>
          </p:nvPr>
        </p:nvSpPr>
        <p:spPr/>
        <p:txBody>
          <a:bodyPr/>
          <a:lstStyle/>
          <a:p>
            <a:fld id="{518E3C01-43C5-4FF1-9A67-3377FEB5C722}" type="datetimeFigureOut">
              <a:rPr lang="it-IT" smtClean="0"/>
              <a:t>04/01/2024</a:t>
            </a:fld>
            <a:endParaRPr lang="it-IT"/>
          </a:p>
        </p:txBody>
      </p:sp>
      <p:sp>
        <p:nvSpPr>
          <p:cNvPr id="5" name="Segnaposto piè di pagina 4">
            <a:extLst>
              <a:ext uri="{FF2B5EF4-FFF2-40B4-BE49-F238E27FC236}">
                <a16:creationId xmlns:a16="http://schemas.microsoft.com/office/drawing/2014/main" id="{3A01BD51-17AE-CC91-0CFD-3C06FB6BB5D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45C128-2448-57D0-326E-A39ABB4D9F16}"/>
              </a:ext>
            </a:extLst>
          </p:cNvPr>
          <p:cNvSpPr>
            <a:spLocks noGrp="1"/>
          </p:cNvSpPr>
          <p:nvPr>
            <p:ph type="sldNum" sz="quarter" idx="12"/>
          </p:nvPr>
        </p:nvSpPr>
        <p:spPr/>
        <p:txBody>
          <a:bodyPr/>
          <a:lstStyle/>
          <a:p>
            <a:fld id="{28534877-3CED-4790-A8F4-28DE24656037}" type="slidenum">
              <a:rPr lang="it-IT" smtClean="0"/>
              <a:t>‹N›</a:t>
            </a:fld>
            <a:endParaRPr lang="it-IT"/>
          </a:p>
        </p:txBody>
      </p:sp>
    </p:spTree>
    <p:extLst>
      <p:ext uri="{BB962C8B-B14F-4D97-AF65-F5344CB8AC3E}">
        <p14:creationId xmlns:p14="http://schemas.microsoft.com/office/powerpoint/2010/main" val="2112627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84EF05B-8E33-DA4D-82F3-3E0EE332F9EB}" type="datetimeFigureOut">
              <a:rPr lang="it-IT" smtClean="0"/>
              <a:t>04/01/2024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D26227E-0F17-3A48-A299-CCC152BEA6A3}" type="slidenum">
              <a:rPr lang="it-IT" smtClean="0"/>
              <a:t>‹N›</a:t>
            </a:fld>
            <a:endParaRPr lang="it-IT"/>
          </a:p>
        </p:txBody>
      </p:sp>
    </p:spTree>
    <p:extLst>
      <p:ext uri="{BB962C8B-B14F-4D97-AF65-F5344CB8AC3E}">
        <p14:creationId xmlns:p14="http://schemas.microsoft.com/office/powerpoint/2010/main" val="136734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84EF05B-8E33-DA4D-82F3-3E0EE332F9EB}" type="datetimeFigureOut">
              <a:rPr lang="it-IT" smtClean="0"/>
              <a:t>04/01/2024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D26227E-0F17-3A48-A299-CCC152BEA6A3}" type="slidenum">
              <a:rPr lang="it-IT" smtClean="0"/>
              <a:t>‹N›</a:t>
            </a:fld>
            <a:endParaRPr lang="it-IT"/>
          </a:p>
        </p:txBody>
      </p:sp>
    </p:spTree>
    <p:extLst>
      <p:ext uri="{BB962C8B-B14F-4D97-AF65-F5344CB8AC3E}">
        <p14:creationId xmlns:p14="http://schemas.microsoft.com/office/powerpoint/2010/main" val="2427725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284EF05B-8E33-DA4D-82F3-3E0EE332F9EB}" type="datetimeFigureOut">
              <a:rPr lang="it-IT" smtClean="0"/>
              <a:t>04/01/2024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D26227E-0F17-3A48-A299-CCC152BEA6A3}" type="slidenum">
              <a:rPr lang="it-IT" smtClean="0"/>
              <a:t>‹N›</a:t>
            </a:fld>
            <a:endParaRPr lang="it-IT"/>
          </a:p>
        </p:txBody>
      </p:sp>
    </p:spTree>
    <p:extLst>
      <p:ext uri="{BB962C8B-B14F-4D97-AF65-F5344CB8AC3E}">
        <p14:creationId xmlns:p14="http://schemas.microsoft.com/office/powerpoint/2010/main" val="2894814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84EF05B-8E33-DA4D-82F3-3E0EE332F9EB}" type="datetimeFigureOut">
              <a:rPr lang="it-IT" smtClean="0"/>
              <a:t>04/01/2024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D26227E-0F17-3A48-A299-CCC152BEA6A3}" type="slidenum">
              <a:rPr lang="it-IT" smtClean="0"/>
              <a:t>‹N›</a:t>
            </a:fld>
            <a:endParaRPr lang="it-IT"/>
          </a:p>
        </p:txBody>
      </p:sp>
    </p:spTree>
    <p:extLst>
      <p:ext uri="{BB962C8B-B14F-4D97-AF65-F5344CB8AC3E}">
        <p14:creationId xmlns:p14="http://schemas.microsoft.com/office/powerpoint/2010/main" val="387882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284EF05B-8E33-DA4D-82F3-3E0EE332F9EB}" type="datetimeFigureOut">
              <a:rPr lang="it-IT" smtClean="0"/>
              <a:t>04/01/2024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D26227E-0F17-3A48-A299-CCC152BEA6A3}" type="slidenum">
              <a:rPr lang="it-IT" smtClean="0"/>
              <a:t>‹N›</a:t>
            </a:fld>
            <a:endParaRPr lang="it-IT"/>
          </a:p>
        </p:txBody>
      </p:sp>
    </p:spTree>
    <p:extLst>
      <p:ext uri="{BB962C8B-B14F-4D97-AF65-F5344CB8AC3E}">
        <p14:creationId xmlns:p14="http://schemas.microsoft.com/office/powerpoint/2010/main" val="300227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284EF05B-8E33-DA4D-82F3-3E0EE332F9EB}" type="datetimeFigureOut">
              <a:rPr lang="it-IT" smtClean="0"/>
              <a:t>04/01/2024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D26227E-0F17-3A48-A299-CCC152BEA6A3}" type="slidenum">
              <a:rPr lang="it-IT" smtClean="0"/>
              <a:t>‹N›</a:t>
            </a:fld>
            <a:endParaRPr lang="it-IT"/>
          </a:p>
        </p:txBody>
      </p:sp>
    </p:spTree>
    <p:extLst>
      <p:ext uri="{BB962C8B-B14F-4D97-AF65-F5344CB8AC3E}">
        <p14:creationId xmlns:p14="http://schemas.microsoft.com/office/powerpoint/2010/main" val="17788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638968"/>
            <a:ext cx="10972800" cy="1143000"/>
          </a:xfrm>
          <a:prstGeom prst="rect">
            <a:avLst/>
          </a:prstGeom>
        </p:spPr>
        <p:txBody>
          <a:bodyPr vert="horz" lIns="91440" tIns="45720" rIns="91440" bIns="45720" rtlCol="0" anchor="ctr">
            <a:normAutofit/>
          </a:bodyPr>
          <a:lstStyle/>
          <a:p>
            <a:r>
              <a:rPr lang="it-IT" dirty="0"/>
              <a:t>FARE CLIC PER MODIFICARE STILE</a:t>
            </a:r>
          </a:p>
        </p:txBody>
      </p:sp>
      <p:sp>
        <p:nvSpPr>
          <p:cNvPr id="3" name="Segnaposto testo 2"/>
          <p:cNvSpPr>
            <a:spLocks noGrp="1"/>
          </p:cNvSpPr>
          <p:nvPr>
            <p:ph type="body" idx="1"/>
          </p:nvPr>
        </p:nvSpPr>
        <p:spPr>
          <a:xfrm>
            <a:off x="609600" y="1909566"/>
            <a:ext cx="10972800" cy="4152406"/>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EF05B-8E33-DA4D-82F3-3E0EE332F9EB}" type="datetimeFigureOut">
              <a:rPr lang="it-IT" smtClean="0"/>
              <a:t>04/01/2024</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6227E-0F17-3A48-A299-CCC152BEA6A3}" type="slidenum">
              <a:rPr lang="it-IT" smtClean="0"/>
              <a:t>‹N›</a:t>
            </a:fld>
            <a:endParaRPr lang="it-IT"/>
          </a:p>
        </p:txBody>
      </p:sp>
    </p:spTree>
    <p:extLst>
      <p:ext uri="{BB962C8B-B14F-4D97-AF65-F5344CB8AC3E}">
        <p14:creationId xmlns:p14="http://schemas.microsoft.com/office/powerpoint/2010/main" val="3271528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800" b="1" i="0" kern="1200">
          <a:solidFill>
            <a:srgbClr val="000000"/>
          </a:solidFill>
          <a:latin typeface="UBUNTU"/>
          <a:ea typeface="+mj-ea"/>
          <a:cs typeface="UBUNTU"/>
        </a:defRPr>
      </a:lvl1pPr>
    </p:titleStyle>
    <p:bodyStyle>
      <a:lvl1pPr marL="342900" indent="-342900" algn="l" defTabSz="457200" rtl="0" eaLnBrk="1" latinLnBrk="0" hangingPunct="1">
        <a:spcBef>
          <a:spcPct val="20000"/>
        </a:spcBef>
        <a:buFont typeface="Arial"/>
        <a:buChar char="•"/>
        <a:defRPr sz="3200" b="0" i="0" kern="1200">
          <a:solidFill>
            <a:schemeClr val="tx1">
              <a:lumMod val="75000"/>
              <a:lumOff val="25000"/>
            </a:schemeClr>
          </a:solidFill>
          <a:latin typeface="UBUNTU"/>
          <a:ea typeface="+mn-ea"/>
          <a:cs typeface="UBUNTU"/>
        </a:defRPr>
      </a:lvl1pPr>
      <a:lvl2pPr marL="742950" indent="-285750" algn="l" defTabSz="457200" rtl="0" eaLnBrk="1" latinLnBrk="0" hangingPunct="1">
        <a:spcBef>
          <a:spcPct val="20000"/>
        </a:spcBef>
        <a:buFont typeface="Arial"/>
        <a:buChar char="–"/>
        <a:defRPr sz="2800" b="0" i="0" kern="1200">
          <a:solidFill>
            <a:schemeClr val="tx1">
              <a:lumMod val="75000"/>
              <a:lumOff val="25000"/>
            </a:schemeClr>
          </a:solidFill>
          <a:latin typeface="UBUNTU"/>
          <a:ea typeface="+mn-ea"/>
          <a:cs typeface="UBUNTU"/>
        </a:defRPr>
      </a:lvl2pPr>
      <a:lvl3pPr marL="1143000" indent="-228600" algn="l" defTabSz="457200" rtl="0" eaLnBrk="1" latinLnBrk="0" hangingPunct="1">
        <a:spcBef>
          <a:spcPct val="20000"/>
        </a:spcBef>
        <a:buFont typeface="Arial"/>
        <a:buChar char="•"/>
        <a:defRPr sz="2400" b="0" i="0" kern="1200">
          <a:solidFill>
            <a:schemeClr val="tx1">
              <a:lumMod val="75000"/>
              <a:lumOff val="25000"/>
            </a:schemeClr>
          </a:solidFill>
          <a:latin typeface="UBUNTU"/>
          <a:ea typeface="+mn-ea"/>
          <a:cs typeface="UBUNTU"/>
        </a:defRPr>
      </a:lvl3pPr>
      <a:lvl4pPr marL="1600200" indent="-228600" algn="l" defTabSz="457200" rtl="0" eaLnBrk="1" latinLnBrk="0" hangingPunct="1">
        <a:spcBef>
          <a:spcPct val="20000"/>
        </a:spcBef>
        <a:buFont typeface="Arial"/>
        <a:buChar char="–"/>
        <a:defRPr sz="2000" b="0" i="0" kern="1200">
          <a:solidFill>
            <a:schemeClr val="tx1">
              <a:lumMod val="75000"/>
              <a:lumOff val="25000"/>
            </a:schemeClr>
          </a:solidFill>
          <a:latin typeface="UBUNTU"/>
          <a:ea typeface="+mn-ea"/>
          <a:cs typeface="UBUNTU"/>
        </a:defRPr>
      </a:lvl4pPr>
      <a:lvl5pPr marL="2057400" indent="-228600" algn="l" defTabSz="457200" rtl="0" eaLnBrk="1" latinLnBrk="0" hangingPunct="1">
        <a:spcBef>
          <a:spcPct val="20000"/>
        </a:spcBef>
        <a:buFont typeface="Arial"/>
        <a:buChar char="»"/>
        <a:defRPr sz="2000" b="0" i="0" kern="1200">
          <a:solidFill>
            <a:schemeClr val="tx1">
              <a:lumMod val="75000"/>
              <a:lumOff val="25000"/>
            </a:schemeClr>
          </a:solidFill>
          <a:latin typeface="UBUNTU"/>
          <a:ea typeface="+mn-ea"/>
          <a:cs typeface="UBUNTU"/>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EF05B-8E33-DA4D-82F3-3E0EE332F9EB}" type="datetimeFigureOut">
              <a:rPr lang="it-IT" smtClean="0"/>
              <a:t>04/01/2024</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6227E-0F17-3A48-A299-CCC152BEA6A3}" type="slidenum">
              <a:rPr lang="it-IT" smtClean="0"/>
              <a:t>‹N›</a:t>
            </a:fld>
            <a:endParaRPr lang="it-IT"/>
          </a:p>
        </p:txBody>
      </p:sp>
    </p:spTree>
    <p:extLst>
      <p:ext uri="{BB962C8B-B14F-4D97-AF65-F5344CB8AC3E}">
        <p14:creationId xmlns:p14="http://schemas.microsoft.com/office/powerpoint/2010/main" val="19938842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7A74982-53F1-5737-BE17-75DBEBBABF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9DE8880-47D3-DFDA-6A89-528AC4A019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631C65B-2EEB-B8FE-514C-27F2DA2FA7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8E3C01-43C5-4FF1-9A67-3377FEB5C722}" type="datetimeFigureOut">
              <a:rPr lang="it-IT" smtClean="0"/>
              <a:t>04/01/2024</a:t>
            </a:fld>
            <a:endParaRPr lang="it-IT"/>
          </a:p>
        </p:txBody>
      </p:sp>
      <p:sp>
        <p:nvSpPr>
          <p:cNvPr id="5" name="Segnaposto piè di pagina 4">
            <a:extLst>
              <a:ext uri="{FF2B5EF4-FFF2-40B4-BE49-F238E27FC236}">
                <a16:creationId xmlns:a16="http://schemas.microsoft.com/office/drawing/2014/main" id="{C90C0468-DF64-180F-5618-09936D1336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331B687-81FD-2C8C-9D12-A20197B4E7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34877-3CED-4790-A8F4-28DE24656037}" type="slidenum">
              <a:rPr lang="it-IT" smtClean="0"/>
              <a:t>‹N›</a:t>
            </a:fld>
            <a:endParaRPr lang="it-IT"/>
          </a:p>
        </p:txBody>
      </p:sp>
    </p:spTree>
    <p:extLst>
      <p:ext uri="{BB962C8B-B14F-4D97-AF65-F5344CB8AC3E}">
        <p14:creationId xmlns:p14="http://schemas.microsoft.com/office/powerpoint/2010/main" val="149425343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emf"/><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4.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em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hyperlink" Target="https://pubmed.ncbi.nlm.nih.gov/?term=Giannelli%20G%5BAuthor%5D" TargetMode="External"/><Relationship Id="rId3" Type="http://schemas.openxmlformats.org/officeDocument/2006/relationships/hyperlink" Target="https://pubmed.ncbi.nlm.nih.gov/?term=Polignano%20MG%5BAuthor%5D" TargetMode="External"/><Relationship Id="rId7" Type="http://schemas.openxmlformats.org/officeDocument/2006/relationships/hyperlink" Target="https://pubmed.ncbi.nlm.nih.gov/?term=Dalfino%20G%5BAuthor%5D" TargetMode="Externa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hyperlink" Target="https://pubmed.ncbi.nlm.nih.gov/?term=Di%20Lorenzo%20MA%5BAuthor%5D" TargetMode="External"/><Relationship Id="rId11" Type="http://schemas.openxmlformats.org/officeDocument/2006/relationships/image" Target="../media/image3.png"/><Relationship Id="rId5" Type="http://schemas.openxmlformats.org/officeDocument/2006/relationships/hyperlink" Target="https://pubmed.ncbi.nlm.nih.gov/?term=Trisolini%20P%5BAuthor%5D" TargetMode="External"/><Relationship Id="rId10" Type="http://schemas.openxmlformats.org/officeDocument/2006/relationships/image" Target="../media/image2.png"/><Relationship Id="rId4" Type="http://schemas.openxmlformats.org/officeDocument/2006/relationships/hyperlink" Target="https://pubmed.ncbi.nlm.nih.gov/?term=Pasculli%20G%5BAuthor%5D" TargetMode="Externa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6.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05E063-3DA8-8A4F-3C86-9F415F47675C}"/>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0D12E11B-B469-6B1F-01BA-3F488D432EC3}"/>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6B057772-1D70-9B34-7AB4-82F0A0514955}"/>
              </a:ext>
            </a:extLst>
          </p:cNvPr>
          <p:cNvPicPr>
            <a:picLocks noChangeAspect="1"/>
          </p:cNvPicPr>
          <p:nvPr/>
        </p:nvPicPr>
        <p:blipFill>
          <a:blip r:embed="rId2"/>
          <a:stretch>
            <a:fillRect/>
          </a:stretch>
        </p:blipFill>
        <p:spPr>
          <a:xfrm>
            <a:off x="0" y="-1"/>
            <a:ext cx="12192000" cy="6858001"/>
          </a:xfrm>
          <a:prstGeom prst="rect">
            <a:avLst/>
          </a:prstGeom>
        </p:spPr>
      </p:pic>
      <p:pic>
        <p:nvPicPr>
          <p:cNvPr id="5" name="Immagine 4">
            <a:extLst>
              <a:ext uri="{FF2B5EF4-FFF2-40B4-BE49-F238E27FC236}">
                <a16:creationId xmlns:a16="http://schemas.microsoft.com/office/drawing/2014/main" id="{8319FE80-DF7F-DDC8-72C0-D2A80BB71BD3}"/>
              </a:ext>
            </a:extLst>
          </p:cNvPr>
          <p:cNvPicPr>
            <a:picLocks noChangeAspect="1"/>
          </p:cNvPicPr>
          <p:nvPr/>
        </p:nvPicPr>
        <p:blipFill>
          <a:blip r:embed="rId3"/>
          <a:stretch>
            <a:fillRect/>
          </a:stretch>
        </p:blipFill>
        <p:spPr>
          <a:xfrm>
            <a:off x="8686800" y="50997"/>
            <a:ext cx="3505200" cy="676144"/>
          </a:xfrm>
          <a:prstGeom prst="rect">
            <a:avLst/>
          </a:prstGeom>
        </p:spPr>
      </p:pic>
      <p:pic>
        <p:nvPicPr>
          <p:cNvPr id="6" name="Immagine 5">
            <a:extLst>
              <a:ext uri="{FF2B5EF4-FFF2-40B4-BE49-F238E27FC236}">
                <a16:creationId xmlns:a16="http://schemas.microsoft.com/office/drawing/2014/main" id="{E0D18E3B-5CEB-67D2-3FC3-F9B7A08E7A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224015" cy="681440"/>
          </a:xfrm>
          <a:prstGeom prst="rect">
            <a:avLst/>
          </a:prstGeom>
        </p:spPr>
      </p:pic>
      <p:sp>
        <p:nvSpPr>
          <p:cNvPr id="7" name="CasellaDiTesto 6">
            <a:extLst>
              <a:ext uri="{FF2B5EF4-FFF2-40B4-BE49-F238E27FC236}">
                <a16:creationId xmlns:a16="http://schemas.microsoft.com/office/drawing/2014/main" id="{94EA8BE1-3078-B6A3-0CF6-CD43C8B19D05}"/>
              </a:ext>
            </a:extLst>
          </p:cNvPr>
          <p:cNvSpPr txBox="1"/>
          <p:nvPr/>
        </p:nvSpPr>
        <p:spPr>
          <a:xfrm>
            <a:off x="3684100" y="6321287"/>
            <a:ext cx="5263813" cy="646331"/>
          </a:xfrm>
          <a:prstGeom prst="rect">
            <a:avLst/>
          </a:prstGeom>
          <a:noFill/>
        </p:spPr>
        <p:txBody>
          <a:bodyPr wrap="none" rtlCol="0">
            <a:spAutoFit/>
          </a:bodyPr>
          <a:lstStyle/>
          <a:p>
            <a:r>
              <a:rPr lang="it-IT" dirty="0">
                <a:solidFill>
                  <a:schemeClr val="bg1"/>
                </a:solidFill>
              </a:rPr>
              <a:t>Lo stato dell’arte e Prospettive della Ricerca Scientifica</a:t>
            </a:r>
          </a:p>
          <a:p>
            <a:endParaRPr lang="it-IT" dirty="0">
              <a:solidFill>
                <a:schemeClr val="bg1"/>
              </a:solidFill>
            </a:endParaRPr>
          </a:p>
        </p:txBody>
      </p:sp>
    </p:spTree>
    <p:extLst>
      <p:ext uri="{BB962C8B-B14F-4D97-AF65-F5344CB8AC3E}">
        <p14:creationId xmlns:p14="http://schemas.microsoft.com/office/powerpoint/2010/main" val="938174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7CA3D16-5296-4B88-4D79-C3660A1E9159}"/>
              </a:ext>
            </a:extLst>
          </p:cNvPr>
          <p:cNvPicPr>
            <a:picLocks noChangeAspect="1"/>
          </p:cNvPicPr>
          <p:nvPr/>
        </p:nvPicPr>
        <p:blipFill>
          <a:blip r:embed="rId2"/>
          <a:stretch>
            <a:fillRect/>
          </a:stretch>
        </p:blipFill>
        <p:spPr>
          <a:xfrm>
            <a:off x="1591616" y="-69891"/>
            <a:ext cx="9008769" cy="3851287"/>
          </a:xfrm>
          <a:prstGeom prst="rect">
            <a:avLst/>
          </a:prstGeom>
        </p:spPr>
      </p:pic>
      <p:pic>
        <p:nvPicPr>
          <p:cNvPr id="3" name="Immagine 2">
            <a:extLst>
              <a:ext uri="{FF2B5EF4-FFF2-40B4-BE49-F238E27FC236}">
                <a16:creationId xmlns:a16="http://schemas.microsoft.com/office/drawing/2014/main" id="{F489602D-8D0D-EC23-EF0E-3C21EECE7BDC}"/>
              </a:ext>
            </a:extLst>
          </p:cNvPr>
          <p:cNvPicPr>
            <a:picLocks noChangeAspect="1"/>
          </p:cNvPicPr>
          <p:nvPr/>
        </p:nvPicPr>
        <p:blipFill>
          <a:blip r:embed="rId3"/>
          <a:stretch>
            <a:fillRect/>
          </a:stretch>
        </p:blipFill>
        <p:spPr>
          <a:xfrm>
            <a:off x="8625703" y="6169431"/>
            <a:ext cx="3505200" cy="676144"/>
          </a:xfrm>
          <a:prstGeom prst="rect">
            <a:avLst/>
          </a:prstGeom>
        </p:spPr>
      </p:pic>
      <p:pic>
        <p:nvPicPr>
          <p:cNvPr id="6" name="Immagine 5">
            <a:extLst>
              <a:ext uri="{FF2B5EF4-FFF2-40B4-BE49-F238E27FC236}">
                <a16:creationId xmlns:a16="http://schemas.microsoft.com/office/drawing/2014/main" id="{E11203AF-7438-9B65-D380-41DD982772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97" y="6176560"/>
            <a:ext cx="1224015" cy="681440"/>
          </a:xfrm>
          <a:prstGeom prst="rect">
            <a:avLst/>
          </a:prstGeom>
        </p:spPr>
      </p:pic>
      <p:sp>
        <p:nvSpPr>
          <p:cNvPr id="4" name="Freccia giù 3">
            <a:extLst>
              <a:ext uri="{FF2B5EF4-FFF2-40B4-BE49-F238E27FC236}">
                <a16:creationId xmlns:a16="http://schemas.microsoft.com/office/drawing/2014/main" id="{FC74EEF2-EB11-4AAB-6088-4F12F052F096}"/>
              </a:ext>
            </a:extLst>
          </p:cNvPr>
          <p:cNvSpPr/>
          <p:nvPr/>
        </p:nvSpPr>
        <p:spPr>
          <a:xfrm rot="2917652">
            <a:off x="4041914" y="3440760"/>
            <a:ext cx="490330" cy="10158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7AF106A0-ABD6-F7D1-509E-2BDB050F92F4}"/>
              </a:ext>
            </a:extLst>
          </p:cNvPr>
          <p:cNvSpPr txBox="1"/>
          <p:nvPr/>
        </p:nvSpPr>
        <p:spPr>
          <a:xfrm>
            <a:off x="869186" y="4283746"/>
            <a:ext cx="3769622" cy="646331"/>
          </a:xfrm>
          <a:prstGeom prst="rect">
            <a:avLst/>
          </a:prstGeom>
          <a:noFill/>
        </p:spPr>
        <p:txBody>
          <a:bodyPr wrap="none" rtlCol="0">
            <a:spAutoFit/>
          </a:bodyPr>
          <a:lstStyle/>
          <a:p>
            <a:r>
              <a:rPr lang="it-IT" dirty="0"/>
              <a:t>Protocollo IOA-Studio Biomarcatori-02</a:t>
            </a:r>
          </a:p>
          <a:p>
            <a:r>
              <a:rPr lang="it-IT" dirty="0"/>
              <a:t>Approvato 20/12/2023</a:t>
            </a:r>
          </a:p>
        </p:txBody>
      </p:sp>
      <p:grpSp>
        <p:nvGrpSpPr>
          <p:cNvPr id="35" name="Gruppo 34">
            <a:extLst>
              <a:ext uri="{FF2B5EF4-FFF2-40B4-BE49-F238E27FC236}">
                <a16:creationId xmlns:a16="http://schemas.microsoft.com/office/drawing/2014/main" id="{B3583CA9-8B88-A70F-2612-4FFE33A48F31}"/>
              </a:ext>
            </a:extLst>
          </p:cNvPr>
          <p:cNvGrpSpPr/>
          <p:nvPr/>
        </p:nvGrpSpPr>
        <p:grpSpPr>
          <a:xfrm>
            <a:off x="2906018" y="4758058"/>
            <a:ext cx="1732790" cy="2066808"/>
            <a:chOff x="6980236" y="2478561"/>
            <a:chExt cx="3436940" cy="4207028"/>
          </a:xfrm>
        </p:grpSpPr>
        <p:pic>
          <p:nvPicPr>
            <p:cNvPr id="10" name="Picture 24">
              <a:extLst>
                <a:ext uri="{FF2B5EF4-FFF2-40B4-BE49-F238E27FC236}">
                  <a16:creationId xmlns:a16="http://schemas.microsoft.com/office/drawing/2014/main" id="{71FB7A13-225E-89D9-5757-EF4264CACD95}"/>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6980236" y="3155331"/>
              <a:ext cx="2241483" cy="291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a:extLst>
                <a:ext uri="{FF2B5EF4-FFF2-40B4-BE49-F238E27FC236}">
                  <a16:creationId xmlns:a16="http://schemas.microsoft.com/office/drawing/2014/main" id="{B27ED2C6-8808-EFEC-F1CB-8F9BE163217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5095623">
              <a:off x="8167442" y="2486813"/>
              <a:ext cx="851565" cy="8350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6">
              <a:extLst>
                <a:ext uri="{FF2B5EF4-FFF2-40B4-BE49-F238E27FC236}">
                  <a16:creationId xmlns:a16="http://schemas.microsoft.com/office/drawing/2014/main" id="{F86582AD-6C00-16A6-A569-20722C9AFD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3422" y="2884921"/>
              <a:ext cx="1643754" cy="38006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2">
            <a:extLst>
              <a:ext uri="{FF2B5EF4-FFF2-40B4-BE49-F238E27FC236}">
                <a16:creationId xmlns:a16="http://schemas.microsoft.com/office/drawing/2014/main" id="{450034C7-F39D-C8AD-305A-0F2EEFE63B09}"/>
              </a:ext>
            </a:extLst>
          </p:cNvPr>
          <p:cNvGrpSpPr>
            <a:grpSpLocks/>
          </p:cNvGrpSpPr>
          <p:nvPr/>
        </p:nvGrpSpPr>
        <p:grpSpPr bwMode="auto">
          <a:xfrm>
            <a:off x="1046228" y="5077115"/>
            <a:ext cx="1457192" cy="1212897"/>
            <a:chOff x="1384" y="346"/>
            <a:chExt cx="2857" cy="2993"/>
          </a:xfrm>
        </p:grpSpPr>
        <p:sp>
          <p:nvSpPr>
            <p:cNvPr id="16" name="Oval 3">
              <a:extLst>
                <a:ext uri="{FF2B5EF4-FFF2-40B4-BE49-F238E27FC236}">
                  <a16:creationId xmlns:a16="http://schemas.microsoft.com/office/drawing/2014/main" id="{EA27064F-1098-CE16-A726-329E9A69B28B}"/>
                </a:ext>
              </a:extLst>
            </p:cNvPr>
            <p:cNvSpPr>
              <a:spLocks noChangeArrowheads="1"/>
            </p:cNvSpPr>
            <p:nvPr/>
          </p:nvSpPr>
          <p:spPr bwMode="auto">
            <a:xfrm>
              <a:off x="1384" y="346"/>
              <a:ext cx="2857" cy="2993"/>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 name="Oval 4">
              <a:extLst>
                <a:ext uri="{FF2B5EF4-FFF2-40B4-BE49-F238E27FC236}">
                  <a16:creationId xmlns:a16="http://schemas.microsoft.com/office/drawing/2014/main" id="{B64C3E81-7161-8B88-EBC3-EAAFCBCC91FB}"/>
                </a:ext>
              </a:extLst>
            </p:cNvPr>
            <p:cNvSpPr>
              <a:spLocks noChangeArrowheads="1"/>
            </p:cNvSpPr>
            <p:nvPr/>
          </p:nvSpPr>
          <p:spPr bwMode="auto">
            <a:xfrm>
              <a:off x="1707" y="708"/>
              <a:ext cx="2206" cy="226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 name="Oval 5">
              <a:extLst>
                <a:ext uri="{FF2B5EF4-FFF2-40B4-BE49-F238E27FC236}">
                  <a16:creationId xmlns:a16="http://schemas.microsoft.com/office/drawing/2014/main" id="{C4B98323-A7AA-CC36-D7FB-C49B403A7FA5}"/>
                </a:ext>
              </a:extLst>
            </p:cNvPr>
            <p:cNvSpPr>
              <a:spLocks noChangeArrowheads="1"/>
            </p:cNvSpPr>
            <p:nvPr/>
          </p:nvSpPr>
          <p:spPr bwMode="auto">
            <a:xfrm>
              <a:off x="2139" y="1154"/>
              <a:ext cx="1315" cy="1361"/>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 name="WordArt 6">
              <a:extLst>
                <a:ext uri="{FF2B5EF4-FFF2-40B4-BE49-F238E27FC236}">
                  <a16:creationId xmlns:a16="http://schemas.microsoft.com/office/drawing/2014/main" id="{BFF77A06-3461-A9FD-B34E-9F0250906E86}"/>
                </a:ext>
              </a:extLst>
            </p:cNvPr>
            <p:cNvSpPr>
              <a:spLocks noChangeArrowheads="1" noChangeShapeType="1" noTextEdit="1"/>
            </p:cNvSpPr>
            <p:nvPr/>
          </p:nvSpPr>
          <p:spPr bwMode="auto">
            <a:xfrm>
              <a:off x="2055" y="618"/>
              <a:ext cx="1506" cy="409"/>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437626"/>
                </a:avLst>
              </a:prstTxWarp>
            </a:bodyPr>
            <a:lstStyle/>
            <a:p>
              <a:pPr algn="ctr"/>
              <a:r>
                <a:rPr lang="it-IT" kern="10">
                  <a:ln w="9525">
                    <a:solidFill>
                      <a:schemeClr val="tx1"/>
                    </a:solidFill>
                    <a:round/>
                    <a:headEnd/>
                    <a:tailEnd/>
                  </a:ln>
                  <a:solidFill>
                    <a:schemeClr val="tx2"/>
                  </a:solidFill>
                  <a:latin typeface="Arial Black" panose="020B0604020202020204" pitchFamily="34" charset="0"/>
                  <a:cs typeface="Arial Black" panose="020B0604020202020204" pitchFamily="34" charset="0"/>
                </a:rPr>
                <a:t>CHEMOTHERAPIES</a:t>
              </a:r>
            </a:p>
          </p:txBody>
        </p:sp>
        <p:sp>
          <p:nvSpPr>
            <p:cNvPr id="20" name="WordArt 7">
              <a:extLst>
                <a:ext uri="{FF2B5EF4-FFF2-40B4-BE49-F238E27FC236}">
                  <a16:creationId xmlns:a16="http://schemas.microsoft.com/office/drawing/2014/main" id="{43D693F7-4389-0770-21F3-BB50CE6A5F0F}"/>
                </a:ext>
              </a:extLst>
            </p:cNvPr>
            <p:cNvSpPr>
              <a:spLocks noChangeArrowheads="1" noChangeShapeType="1" noTextEdit="1"/>
            </p:cNvSpPr>
            <p:nvPr/>
          </p:nvSpPr>
          <p:spPr bwMode="auto">
            <a:xfrm>
              <a:off x="1928" y="981"/>
              <a:ext cx="1769" cy="181"/>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151524"/>
                </a:avLst>
              </a:prstTxWarp>
            </a:bodyPr>
            <a:lstStyle/>
            <a:p>
              <a:pPr algn="ctr"/>
              <a:r>
                <a:rPr lang="it-IT" sz="1200" kern="10" dirty="0">
                  <a:ln w="9525">
                    <a:solidFill>
                      <a:schemeClr val="tx1"/>
                    </a:solidFill>
                    <a:round/>
                    <a:headEnd/>
                    <a:tailEnd/>
                  </a:ln>
                  <a:solidFill>
                    <a:schemeClr val="tx2"/>
                  </a:solidFill>
                  <a:latin typeface="Arial Black" panose="020B0604020202020204" pitchFamily="34" charset="0"/>
                  <a:cs typeface="Arial Black" panose="020B0604020202020204" pitchFamily="34" charset="0"/>
                </a:rPr>
                <a:t>LOCOREGIONAL THERAPIES</a:t>
              </a:r>
            </a:p>
          </p:txBody>
        </p:sp>
        <p:sp>
          <p:nvSpPr>
            <p:cNvPr id="21" name="WordArt 8">
              <a:extLst>
                <a:ext uri="{FF2B5EF4-FFF2-40B4-BE49-F238E27FC236}">
                  <a16:creationId xmlns:a16="http://schemas.microsoft.com/office/drawing/2014/main" id="{0EEACBF6-4D03-683F-35C7-5E0F79999521}"/>
                </a:ext>
              </a:extLst>
            </p:cNvPr>
            <p:cNvSpPr>
              <a:spLocks noChangeArrowheads="1" noChangeShapeType="1" noTextEdit="1"/>
            </p:cNvSpPr>
            <p:nvPr/>
          </p:nvSpPr>
          <p:spPr bwMode="auto">
            <a:xfrm rot="5400000">
              <a:off x="2881" y="1661"/>
              <a:ext cx="1225" cy="317"/>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730348"/>
                </a:avLst>
              </a:prstTxWarp>
            </a:bodyPr>
            <a:lstStyle/>
            <a:p>
              <a:pPr algn="ctr"/>
              <a:r>
                <a:rPr lang="it-IT" sz="1400" kern="10">
                  <a:ln w="9525">
                    <a:solidFill>
                      <a:schemeClr val="tx1"/>
                    </a:solidFill>
                    <a:round/>
                    <a:headEnd/>
                    <a:tailEnd/>
                  </a:ln>
                  <a:solidFill>
                    <a:schemeClr val="tx2"/>
                  </a:solidFill>
                  <a:latin typeface="Arial Black" panose="020B0604020202020204" pitchFamily="34" charset="0"/>
                  <a:cs typeface="Arial Black" panose="020B0604020202020204" pitchFamily="34" charset="0"/>
                </a:rPr>
                <a:t>LIVER SURGERY</a:t>
              </a:r>
            </a:p>
          </p:txBody>
        </p:sp>
        <p:sp>
          <p:nvSpPr>
            <p:cNvPr id="22" name="WordArt 9">
              <a:extLst>
                <a:ext uri="{FF2B5EF4-FFF2-40B4-BE49-F238E27FC236}">
                  <a16:creationId xmlns:a16="http://schemas.microsoft.com/office/drawing/2014/main" id="{A7A2F42F-FFA0-55F8-D950-006F93FBCFE3}"/>
                </a:ext>
              </a:extLst>
            </p:cNvPr>
            <p:cNvSpPr>
              <a:spLocks noChangeArrowheads="1" noChangeShapeType="1" noTextEdit="1"/>
            </p:cNvSpPr>
            <p:nvPr/>
          </p:nvSpPr>
          <p:spPr bwMode="auto">
            <a:xfrm rot="16200000">
              <a:off x="1476" y="1662"/>
              <a:ext cx="1270" cy="27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177556"/>
                </a:avLst>
              </a:prstTxWarp>
            </a:bodyPr>
            <a:lstStyle/>
            <a:p>
              <a:pPr algn="ctr"/>
              <a:r>
                <a:rPr lang="it-IT" sz="1600" kern="10">
                  <a:ln w="9525">
                    <a:solidFill>
                      <a:schemeClr val="tx1"/>
                    </a:solidFill>
                    <a:round/>
                    <a:headEnd/>
                    <a:tailEnd/>
                  </a:ln>
                  <a:latin typeface="Arial Black" panose="020B0604020202020204" pitchFamily="34" charset="0"/>
                  <a:cs typeface="Arial Black" panose="020B0604020202020204" pitchFamily="34" charset="0"/>
                </a:rPr>
                <a:t>LIVER TRANSPIANTATION</a:t>
              </a:r>
            </a:p>
          </p:txBody>
        </p:sp>
        <p:sp>
          <p:nvSpPr>
            <p:cNvPr id="23" name="WordArt 10">
              <a:extLst>
                <a:ext uri="{FF2B5EF4-FFF2-40B4-BE49-F238E27FC236}">
                  <a16:creationId xmlns:a16="http://schemas.microsoft.com/office/drawing/2014/main" id="{F7FD97CB-9A73-12FE-AA5D-B29B1A034809}"/>
                </a:ext>
              </a:extLst>
            </p:cNvPr>
            <p:cNvSpPr>
              <a:spLocks noChangeArrowheads="1" noChangeShapeType="1" noTextEdit="1"/>
            </p:cNvSpPr>
            <p:nvPr/>
          </p:nvSpPr>
          <p:spPr bwMode="auto">
            <a:xfrm>
              <a:off x="2472" y="1479"/>
              <a:ext cx="635" cy="137"/>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308685"/>
                </a:avLst>
              </a:prstTxWarp>
            </a:bodyPr>
            <a:lstStyle/>
            <a:p>
              <a:pPr algn="ctr"/>
              <a:r>
                <a:rPr lang="it-IT" sz="1200" kern="10">
                  <a:ln w="9525">
                    <a:solidFill>
                      <a:schemeClr val="tx1"/>
                    </a:solidFill>
                    <a:round/>
                    <a:headEnd/>
                    <a:tailEnd/>
                  </a:ln>
                  <a:solidFill>
                    <a:schemeClr val="tx2"/>
                  </a:solidFill>
                  <a:latin typeface="Arial Black" panose="020B0604020202020204" pitchFamily="34" charset="0"/>
                  <a:cs typeface="Arial Black" panose="020B0604020202020204" pitchFamily="34" charset="0"/>
                </a:rPr>
                <a:t>TISSUE </a:t>
              </a:r>
            </a:p>
          </p:txBody>
        </p:sp>
        <p:sp>
          <p:nvSpPr>
            <p:cNvPr id="24" name="WordArt 11">
              <a:extLst>
                <a:ext uri="{FF2B5EF4-FFF2-40B4-BE49-F238E27FC236}">
                  <a16:creationId xmlns:a16="http://schemas.microsoft.com/office/drawing/2014/main" id="{91005931-3D2B-3AEE-24BA-FDC52D18551F}"/>
                </a:ext>
              </a:extLst>
            </p:cNvPr>
            <p:cNvSpPr>
              <a:spLocks noChangeArrowheads="1" noChangeShapeType="1" noTextEdit="1"/>
            </p:cNvSpPr>
            <p:nvPr/>
          </p:nvSpPr>
          <p:spPr bwMode="auto">
            <a:xfrm>
              <a:off x="2110" y="1705"/>
              <a:ext cx="1360" cy="27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273751"/>
                </a:avLst>
              </a:prstTxWarp>
            </a:bodyPr>
            <a:lstStyle/>
            <a:p>
              <a:pPr algn="ctr"/>
              <a:r>
                <a:rPr lang="it-IT" sz="1200" kern="10" dirty="0">
                  <a:ln w="9525">
                    <a:solidFill>
                      <a:schemeClr val="tx1"/>
                    </a:solidFill>
                    <a:round/>
                    <a:headEnd/>
                    <a:tailEnd/>
                  </a:ln>
                  <a:solidFill>
                    <a:schemeClr val="tx2"/>
                  </a:solidFill>
                  <a:latin typeface="Arial Black" panose="020B0604020202020204" pitchFamily="34" charset="0"/>
                  <a:cs typeface="Arial Black" panose="020B0604020202020204" pitchFamily="34" charset="0"/>
                </a:rPr>
                <a:t>MICROENVIROMENT</a:t>
              </a:r>
            </a:p>
          </p:txBody>
        </p:sp>
        <p:sp>
          <p:nvSpPr>
            <p:cNvPr id="25" name="Text Box 12">
              <a:extLst>
                <a:ext uri="{FF2B5EF4-FFF2-40B4-BE49-F238E27FC236}">
                  <a16:creationId xmlns:a16="http://schemas.microsoft.com/office/drawing/2014/main" id="{09BEF5D2-58F3-10A3-AF72-1EC6F72F15B9}"/>
                </a:ext>
              </a:extLst>
            </p:cNvPr>
            <p:cNvSpPr txBox="1">
              <a:spLocks noChangeArrowheads="1"/>
            </p:cNvSpPr>
            <p:nvPr/>
          </p:nvSpPr>
          <p:spPr bwMode="auto">
            <a:xfrm>
              <a:off x="2654" y="1834"/>
              <a:ext cx="365" cy="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ltLang="it-IT" sz="3200" b="1" dirty="0"/>
            </a:p>
          </p:txBody>
        </p:sp>
      </p:grpSp>
      <p:sp>
        <p:nvSpPr>
          <p:cNvPr id="36" name="Freccia giù 35">
            <a:extLst>
              <a:ext uri="{FF2B5EF4-FFF2-40B4-BE49-F238E27FC236}">
                <a16:creationId xmlns:a16="http://schemas.microsoft.com/office/drawing/2014/main" id="{FCB5BD48-478F-B26C-CCF1-57E1B573A388}"/>
              </a:ext>
            </a:extLst>
          </p:cNvPr>
          <p:cNvSpPr/>
          <p:nvPr/>
        </p:nvSpPr>
        <p:spPr>
          <a:xfrm rot="16200000">
            <a:off x="6033854" y="4621816"/>
            <a:ext cx="490330" cy="186033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CasellaDiTesto 36">
            <a:extLst>
              <a:ext uri="{FF2B5EF4-FFF2-40B4-BE49-F238E27FC236}">
                <a16:creationId xmlns:a16="http://schemas.microsoft.com/office/drawing/2014/main" id="{93EB5F8D-A344-80D1-9CE5-1AB11DF266B4}"/>
              </a:ext>
            </a:extLst>
          </p:cNvPr>
          <p:cNvSpPr txBox="1"/>
          <p:nvPr/>
        </p:nvSpPr>
        <p:spPr>
          <a:xfrm>
            <a:off x="7508413" y="5355890"/>
            <a:ext cx="2744085" cy="461665"/>
          </a:xfrm>
          <a:prstGeom prst="rect">
            <a:avLst/>
          </a:prstGeom>
          <a:noFill/>
        </p:spPr>
        <p:txBody>
          <a:bodyPr wrap="none" rtlCol="0">
            <a:spAutoFit/>
          </a:bodyPr>
          <a:lstStyle/>
          <a:p>
            <a:r>
              <a:rPr lang="it-IT" sz="2400" b="1" dirty="0"/>
              <a:t>Fase I Clinical Study </a:t>
            </a:r>
          </a:p>
        </p:txBody>
      </p:sp>
    </p:spTree>
    <p:extLst>
      <p:ext uri="{BB962C8B-B14F-4D97-AF65-F5344CB8AC3E}">
        <p14:creationId xmlns:p14="http://schemas.microsoft.com/office/powerpoint/2010/main" val="282368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36" grpId="0" animBg="1"/>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95012F52-726D-E80D-87C6-585F10AB352E}"/>
              </a:ext>
            </a:extLst>
          </p:cNvPr>
          <p:cNvPicPr>
            <a:picLocks noChangeAspect="1"/>
          </p:cNvPicPr>
          <p:nvPr/>
        </p:nvPicPr>
        <p:blipFill>
          <a:blip r:embed="rId2"/>
          <a:stretch>
            <a:fillRect/>
          </a:stretch>
        </p:blipFill>
        <p:spPr>
          <a:xfrm>
            <a:off x="2481573" y="75912"/>
            <a:ext cx="6926674" cy="3299082"/>
          </a:xfrm>
          <a:prstGeom prst="rect">
            <a:avLst/>
          </a:prstGeom>
        </p:spPr>
      </p:pic>
      <p:grpSp>
        <p:nvGrpSpPr>
          <p:cNvPr id="25" name="Gruppo 24">
            <a:extLst>
              <a:ext uri="{FF2B5EF4-FFF2-40B4-BE49-F238E27FC236}">
                <a16:creationId xmlns:a16="http://schemas.microsoft.com/office/drawing/2014/main" id="{16385F94-5535-A525-8D3C-13E001F21546}"/>
              </a:ext>
            </a:extLst>
          </p:cNvPr>
          <p:cNvGrpSpPr/>
          <p:nvPr/>
        </p:nvGrpSpPr>
        <p:grpSpPr>
          <a:xfrm>
            <a:off x="133350" y="3524250"/>
            <a:ext cx="5381625" cy="2618972"/>
            <a:chOff x="133350" y="3524250"/>
            <a:chExt cx="5381625" cy="2618972"/>
          </a:xfrm>
        </p:grpSpPr>
        <p:sp>
          <p:nvSpPr>
            <p:cNvPr id="3" name="CasellaDiTesto 2">
              <a:extLst>
                <a:ext uri="{FF2B5EF4-FFF2-40B4-BE49-F238E27FC236}">
                  <a16:creationId xmlns:a16="http://schemas.microsoft.com/office/drawing/2014/main" id="{6506E5E2-9677-3942-0B42-C548847A5DEC}"/>
                </a:ext>
              </a:extLst>
            </p:cNvPr>
            <p:cNvSpPr txBox="1"/>
            <p:nvPr/>
          </p:nvSpPr>
          <p:spPr>
            <a:xfrm>
              <a:off x="133350" y="3524250"/>
              <a:ext cx="5381625" cy="646331"/>
            </a:xfrm>
            <a:prstGeom prst="rect">
              <a:avLst/>
            </a:prstGeom>
            <a:noFill/>
          </p:spPr>
          <p:txBody>
            <a:bodyPr wrap="square" rtlCol="0">
              <a:spAutoFit/>
            </a:bodyPr>
            <a:lstStyle/>
            <a:p>
              <a:pPr algn="ctr"/>
              <a:r>
                <a:rPr lang="it-IT" dirty="0"/>
                <a:t>Il GALAD score è stato dimostrato essere molto utile per predire la comparsa di HCC </a:t>
              </a:r>
            </a:p>
          </p:txBody>
        </p:sp>
        <p:sp>
          <p:nvSpPr>
            <p:cNvPr id="5" name="CasellaDiTesto 4">
              <a:extLst>
                <a:ext uri="{FF2B5EF4-FFF2-40B4-BE49-F238E27FC236}">
                  <a16:creationId xmlns:a16="http://schemas.microsoft.com/office/drawing/2014/main" id="{45D8FD04-7913-308F-C861-399BF08EFE65}"/>
                </a:ext>
              </a:extLst>
            </p:cNvPr>
            <p:cNvSpPr txBox="1"/>
            <p:nvPr/>
          </p:nvSpPr>
          <p:spPr>
            <a:xfrm>
              <a:off x="490830" y="4646112"/>
              <a:ext cx="790575" cy="369332"/>
            </a:xfrm>
            <a:prstGeom prst="rect">
              <a:avLst/>
            </a:prstGeom>
            <a:noFill/>
          </p:spPr>
          <p:txBody>
            <a:bodyPr wrap="square" rtlCol="0">
              <a:spAutoFit/>
            </a:bodyPr>
            <a:lstStyle/>
            <a:p>
              <a:r>
                <a:rPr lang="it-IT" b="1" dirty="0">
                  <a:solidFill>
                    <a:srgbClr val="FF0000"/>
                  </a:solidFill>
                </a:rPr>
                <a:t>5 Anni</a:t>
              </a:r>
            </a:p>
          </p:txBody>
        </p:sp>
        <p:sp>
          <p:nvSpPr>
            <p:cNvPr id="7" name="CasellaDiTesto 6">
              <a:extLst>
                <a:ext uri="{FF2B5EF4-FFF2-40B4-BE49-F238E27FC236}">
                  <a16:creationId xmlns:a16="http://schemas.microsoft.com/office/drawing/2014/main" id="{79D1DF2F-AC9A-DE2D-75B0-CB8C6C553007}"/>
                </a:ext>
              </a:extLst>
            </p:cNvPr>
            <p:cNvSpPr txBox="1"/>
            <p:nvPr/>
          </p:nvSpPr>
          <p:spPr>
            <a:xfrm>
              <a:off x="2405209" y="4646112"/>
              <a:ext cx="790575" cy="369332"/>
            </a:xfrm>
            <a:prstGeom prst="rect">
              <a:avLst/>
            </a:prstGeom>
            <a:noFill/>
          </p:spPr>
          <p:txBody>
            <a:bodyPr wrap="square" rtlCol="0">
              <a:spAutoFit/>
            </a:bodyPr>
            <a:lstStyle/>
            <a:p>
              <a:r>
                <a:rPr lang="it-IT" b="1" dirty="0">
                  <a:solidFill>
                    <a:srgbClr val="FF0000"/>
                  </a:solidFill>
                </a:rPr>
                <a:t>7 Anni</a:t>
              </a:r>
            </a:p>
          </p:txBody>
        </p:sp>
        <p:sp>
          <p:nvSpPr>
            <p:cNvPr id="9" name="CasellaDiTesto 8">
              <a:extLst>
                <a:ext uri="{FF2B5EF4-FFF2-40B4-BE49-F238E27FC236}">
                  <a16:creationId xmlns:a16="http://schemas.microsoft.com/office/drawing/2014/main" id="{C271B0EE-D919-3D78-8C4B-89982D5816C3}"/>
                </a:ext>
              </a:extLst>
            </p:cNvPr>
            <p:cNvSpPr txBox="1"/>
            <p:nvPr/>
          </p:nvSpPr>
          <p:spPr>
            <a:xfrm>
              <a:off x="4243377" y="4646112"/>
              <a:ext cx="942994" cy="369332"/>
            </a:xfrm>
            <a:prstGeom prst="rect">
              <a:avLst/>
            </a:prstGeom>
            <a:noFill/>
          </p:spPr>
          <p:txBody>
            <a:bodyPr wrap="square" rtlCol="0">
              <a:spAutoFit/>
            </a:bodyPr>
            <a:lstStyle/>
            <a:p>
              <a:r>
                <a:rPr lang="it-IT" b="1" dirty="0">
                  <a:solidFill>
                    <a:srgbClr val="FF0000"/>
                  </a:solidFill>
                </a:rPr>
                <a:t>10 Anni</a:t>
              </a:r>
            </a:p>
          </p:txBody>
        </p:sp>
        <p:cxnSp>
          <p:nvCxnSpPr>
            <p:cNvPr id="14" name="Connettore 2 13">
              <a:extLst>
                <a:ext uri="{FF2B5EF4-FFF2-40B4-BE49-F238E27FC236}">
                  <a16:creationId xmlns:a16="http://schemas.microsoft.com/office/drawing/2014/main" id="{3C598CB8-B033-68FF-04E9-DA647623BE89}"/>
                </a:ext>
              </a:extLst>
            </p:cNvPr>
            <p:cNvCxnSpPr>
              <a:cxnSpLocks/>
            </p:cNvCxnSpPr>
            <p:nvPr/>
          </p:nvCxnSpPr>
          <p:spPr>
            <a:xfrm>
              <a:off x="886117" y="5143500"/>
              <a:ext cx="0" cy="59055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15" name="Connettore 2 14">
              <a:extLst>
                <a:ext uri="{FF2B5EF4-FFF2-40B4-BE49-F238E27FC236}">
                  <a16:creationId xmlns:a16="http://schemas.microsoft.com/office/drawing/2014/main" id="{D3A12C95-BFFD-6941-68AB-18F2EEE274BC}"/>
                </a:ext>
              </a:extLst>
            </p:cNvPr>
            <p:cNvCxnSpPr>
              <a:cxnSpLocks/>
            </p:cNvCxnSpPr>
            <p:nvPr/>
          </p:nvCxnSpPr>
          <p:spPr>
            <a:xfrm>
              <a:off x="2800496" y="5143500"/>
              <a:ext cx="0" cy="59055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16" name="Connettore 2 15">
              <a:extLst>
                <a:ext uri="{FF2B5EF4-FFF2-40B4-BE49-F238E27FC236}">
                  <a16:creationId xmlns:a16="http://schemas.microsoft.com/office/drawing/2014/main" id="{3079FE14-19EF-1142-945B-76FAD347AA85}"/>
                </a:ext>
              </a:extLst>
            </p:cNvPr>
            <p:cNvCxnSpPr>
              <a:cxnSpLocks/>
            </p:cNvCxnSpPr>
            <p:nvPr/>
          </p:nvCxnSpPr>
          <p:spPr>
            <a:xfrm>
              <a:off x="4714874" y="5143500"/>
              <a:ext cx="0" cy="59055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17" name="CasellaDiTesto 16">
              <a:extLst>
                <a:ext uri="{FF2B5EF4-FFF2-40B4-BE49-F238E27FC236}">
                  <a16:creationId xmlns:a16="http://schemas.microsoft.com/office/drawing/2014/main" id="{88693DB1-FD10-DA28-68B9-7A5F55AD4B21}"/>
                </a:ext>
              </a:extLst>
            </p:cNvPr>
            <p:cNvSpPr txBox="1"/>
            <p:nvPr/>
          </p:nvSpPr>
          <p:spPr>
            <a:xfrm>
              <a:off x="1595584" y="5835445"/>
              <a:ext cx="2409825" cy="307777"/>
            </a:xfrm>
            <a:prstGeom prst="rect">
              <a:avLst/>
            </a:prstGeom>
            <a:noFill/>
          </p:spPr>
          <p:txBody>
            <a:bodyPr wrap="square" rtlCol="0">
              <a:spAutoFit/>
            </a:bodyPr>
            <a:lstStyle/>
            <a:p>
              <a:pPr algn="ctr"/>
              <a:r>
                <a:rPr lang="it-IT" sz="1400" u="sng" dirty="0">
                  <a:latin typeface="Times New Roman" panose="02020603050405020304" pitchFamily="18" charset="0"/>
                  <a:cs typeface="Times New Roman" panose="02020603050405020304" pitchFamily="18" charset="0"/>
                </a:rPr>
                <a:t>↑ 39% della Comparsa</a:t>
              </a:r>
            </a:p>
          </p:txBody>
        </p:sp>
        <p:sp>
          <p:nvSpPr>
            <p:cNvPr id="18" name="Ovale 17">
              <a:extLst>
                <a:ext uri="{FF2B5EF4-FFF2-40B4-BE49-F238E27FC236}">
                  <a16:creationId xmlns:a16="http://schemas.microsoft.com/office/drawing/2014/main" id="{A52DFB52-C43A-29D7-DFDD-8B7F08EDD043}"/>
                </a:ext>
              </a:extLst>
            </p:cNvPr>
            <p:cNvSpPr/>
            <p:nvPr/>
          </p:nvSpPr>
          <p:spPr>
            <a:xfrm>
              <a:off x="400050" y="4542830"/>
              <a:ext cx="957559" cy="59055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a:extLst>
                <a:ext uri="{FF2B5EF4-FFF2-40B4-BE49-F238E27FC236}">
                  <a16:creationId xmlns:a16="http://schemas.microsoft.com/office/drawing/2014/main" id="{C905EC53-13DD-420C-CDF7-44F3BD3473E8}"/>
                </a:ext>
              </a:extLst>
            </p:cNvPr>
            <p:cNvSpPr/>
            <p:nvPr/>
          </p:nvSpPr>
          <p:spPr>
            <a:xfrm>
              <a:off x="2314344" y="4542830"/>
              <a:ext cx="957559" cy="59055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a:extLst>
                <a:ext uri="{FF2B5EF4-FFF2-40B4-BE49-F238E27FC236}">
                  <a16:creationId xmlns:a16="http://schemas.microsoft.com/office/drawing/2014/main" id="{FFE28CED-9135-DF16-82D4-3F84350D0689}"/>
                </a:ext>
              </a:extLst>
            </p:cNvPr>
            <p:cNvSpPr/>
            <p:nvPr/>
          </p:nvSpPr>
          <p:spPr>
            <a:xfrm>
              <a:off x="4206912" y="4552950"/>
              <a:ext cx="957559" cy="59055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22" name="Immagine 21">
            <a:extLst>
              <a:ext uri="{FF2B5EF4-FFF2-40B4-BE49-F238E27FC236}">
                <a16:creationId xmlns:a16="http://schemas.microsoft.com/office/drawing/2014/main" id="{3C4D0D41-9658-BBD8-C5E8-16C97C9C7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887" y="3524250"/>
            <a:ext cx="2314850" cy="3086466"/>
          </a:xfrm>
          <a:prstGeom prst="rect">
            <a:avLst/>
          </a:prstGeom>
        </p:spPr>
      </p:pic>
      <p:pic>
        <p:nvPicPr>
          <p:cNvPr id="2076" name="Picture 28">
            <a:extLst>
              <a:ext uri="{FF2B5EF4-FFF2-40B4-BE49-F238E27FC236}">
                <a16:creationId xmlns:a16="http://schemas.microsoft.com/office/drawing/2014/main" id="{877D232B-84F5-7AA0-CD3D-3CA2BB405E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8443" y="4453420"/>
            <a:ext cx="2963472" cy="1970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80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99BC5474-1B18-7B1F-5F94-81F4B9CAD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404153"/>
            <a:ext cx="5026088" cy="3554703"/>
          </a:xfrm>
          <a:prstGeom prst="rect">
            <a:avLst/>
          </a:prstGeom>
        </p:spPr>
      </p:pic>
      <p:pic>
        <p:nvPicPr>
          <p:cNvPr id="6" name="Immagine 5">
            <a:extLst>
              <a:ext uri="{FF2B5EF4-FFF2-40B4-BE49-F238E27FC236}">
                <a16:creationId xmlns:a16="http://schemas.microsoft.com/office/drawing/2014/main" id="{43505DD3-FB90-5C95-0A2A-144E38A231E8}"/>
              </a:ext>
            </a:extLst>
          </p:cNvPr>
          <p:cNvPicPr>
            <a:picLocks noChangeAspect="1"/>
          </p:cNvPicPr>
          <p:nvPr/>
        </p:nvPicPr>
        <p:blipFill rotWithShape="1">
          <a:blip r:embed="rId3"/>
          <a:srcRect b="38371"/>
          <a:stretch/>
        </p:blipFill>
        <p:spPr>
          <a:xfrm>
            <a:off x="2093168" y="1"/>
            <a:ext cx="8005664" cy="2404152"/>
          </a:xfrm>
          <a:prstGeom prst="rect">
            <a:avLst/>
          </a:prstGeom>
        </p:spPr>
      </p:pic>
      <p:pic>
        <p:nvPicPr>
          <p:cNvPr id="2" name="Immagine 1">
            <a:extLst>
              <a:ext uri="{FF2B5EF4-FFF2-40B4-BE49-F238E27FC236}">
                <a16:creationId xmlns:a16="http://schemas.microsoft.com/office/drawing/2014/main" id="{1250DD84-58D0-EAB8-F404-7100285918B1}"/>
              </a:ext>
            </a:extLst>
          </p:cNvPr>
          <p:cNvPicPr>
            <a:picLocks noChangeAspect="1"/>
          </p:cNvPicPr>
          <p:nvPr/>
        </p:nvPicPr>
        <p:blipFill>
          <a:blip r:embed="rId4"/>
          <a:stretch>
            <a:fillRect/>
          </a:stretch>
        </p:blipFill>
        <p:spPr>
          <a:xfrm>
            <a:off x="8625703" y="6169431"/>
            <a:ext cx="3505200" cy="676144"/>
          </a:xfrm>
          <a:prstGeom prst="rect">
            <a:avLst/>
          </a:prstGeom>
        </p:spPr>
      </p:pic>
      <p:pic>
        <p:nvPicPr>
          <p:cNvPr id="3" name="Immagine 2">
            <a:extLst>
              <a:ext uri="{FF2B5EF4-FFF2-40B4-BE49-F238E27FC236}">
                <a16:creationId xmlns:a16="http://schemas.microsoft.com/office/drawing/2014/main" id="{BA096F45-BCE2-8F5F-7B98-01398703D8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97" y="6176560"/>
            <a:ext cx="1224015" cy="681440"/>
          </a:xfrm>
          <a:prstGeom prst="rect">
            <a:avLst/>
          </a:prstGeom>
        </p:spPr>
      </p:pic>
      <p:sp>
        <p:nvSpPr>
          <p:cNvPr id="4" name="CasellaDiTesto 3">
            <a:extLst>
              <a:ext uri="{FF2B5EF4-FFF2-40B4-BE49-F238E27FC236}">
                <a16:creationId xmlns:a16="http://schemas.microsoft.com/office/drawing/2014/main" id="{BCF071EC-5213-0766-F17A-F80F3E7CC74F}"/>
              </a:ext>
            </a:extLst>
          </p:cNvPr>
          <p:cNvSpPr txBox="1"/>
          <p:nvPr/>
        </p:nvSpPr>
        <p:spPr>
          <a:xfrm>
            <a:off x="61097" y="3715184"/>
            <a:ext cx="6962555" cy="1107996"/>
          </a:xfrm>
          <a:prstGeom prst="rect">
            <a:avLst/>
          </a:prstGeom>
          <a:noFill/>
        </p:spPr>
        <p:txBody>
          <a:bodyPr wrap="square" rtlCol="0">
            <a:spAutoFit/>
          </a:bodyPr>
          <a:lstStyle/>
          <a:p>
            <a:pPr algn="ctr"/>
            <a:r>
              <a:rPr lang="it-IT" sz="2400" b="1" dirty="0">
                <a:latin typeface="Times New Roman" panose="02020603050405020304" pitchFamily="18" charset="0"/>
                <a:cs typeface="Times New Roman" panose="02020603050405020304" pitchFamily="18" charset="0"/>
              </a:rPr>
              <a:t>Maggiori sono i valori di GALAD e più bassa</a:t>
            </a:r>
          </a:p>
          <a:p>
            <a:pPr algn="ctr"/>
            <a:r>
              <a:rPr lang="it-IT" sz="2400" b="1" dirty="0">
                <a:latin typeface="Times New Roman" panose="02020603050405020304" pitchFamily="18" charset="0"/>
                <a:cs typeface="Times New Roman" panose="02020603050405020304" pitchFamily="18" charset="0"/>
              </a:rPr>
              <a:t> è la probabilità di sopravvivere</a:t>
            </a:r>
          </a:p>
          <a:p>
            <a:pPr algn="ct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984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page1image44916224">
            <a:extLst>
              <a:ext uri="{FF2B5EF4-FFF2-40B4-BE49-F238E27FC236}">
                <a16:creationId xmlns:a16="http://schemas.microsoft.com/office/drawing/2014/main" id="{4FDA49C9-F18D-7E4E-69C2-1F7BF9F3D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063" y="-708025"/>
            <a:ext cx="6045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a:extLst>
              <a:ext uri="{FF2B5EF4-FFF2-40B4-BE49-F238E27FC236}">
                <a16:creationId xmlns:a16="http://schemas.microsoft.com/office/drawing/2014/main" id="{6361DA34-F17A-7750-0697-1196C8A00771}"/>
              </a:ext>
            </a:extLst>
          </p:cNvPr>
          <p:cNvPicPr>
            <a:picLocks noChangeAspect="1"/>
          </p:cNvPicPr>
          <p:nvPr/>
        </p:nvPicPr>
        <p:blipFill>
          <a:blip r:embed="rId3"/>
          <a:stretch>
            <a:fillRect/>
          </a:stretch>
        </p:blipFill>
        <p:spPr>
          <a:xfrm>
            <a:off x="5491729" y="3000270"/>
            <a:ext cx="1019339" cy="1317793"/>
          </a:xfrm>
          <a:prstGeom prst="rect">
            <a:avLst/>
          </a:prstGeom>
        </p:spPr>
      </p:pic>
      <p:cxnSp>
        <p:nvCxnSpPr>
          <p:cNvPr id="11" name="Connettore 2 10">
            <a:extLst>
              <a:ext uri="{FF2B5EF4-FFF2-40B4-BE49-F238E27FC236}">
                <a16:creationId xmlns:a16="http://schemas.microsoft.com/office/drawing/2014/main" id="{2F09C680-2D23-0C11-4B96-CCB98E7C2C60}"/>
              </a:ext>
            </a:extLst>
          </p:cNvPr>
          <p:cNvCxnSpPr>
            <a:cxnSpLocks/>
          </p:cNvCxnSpPr>
          <p:nvPr/>
        </p:nvCxnSpPr>
        <p:spPr>
          <a:xfrm flipV="1">
            <a:off x="6686657" y="2187397"/>
            <a:ext cx="2597515" cy="10439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5CF8D4C4-8218-BB2C-25E3-0C6050A7AAAA}"/>
              </a:ext>
            </a:extLst>
          </p:cNvPr>
          <p:cNvSpPr txBox="1"/>
          <p:nvPr/>
        </p:nvSpPr>
        <p:spPr>
          <a:xfrm>
            <a:off x="834694" y="1830072"/>
            <a:ext cx="1228221" cy="461665"/>
          </a:xfrm>
          <a:prstGeom prst="rect">
            <a:avLst/>
          </a:prstGeom>
          <a:noFill/>
        </p:spPr>
        <p:txBody>
          <a:bodyPr wrap="none" rtlCol="0">
            <a:spAutoFit/>
          </a:bodyPr>
          <a:lstStyle/>
          <a:p>
            <a:r>
              <a:rPr lang="it-IT" sz="2400" b="1" dirty="0" err="1"/>
              <a:t>Biobank</a:t>
            </a:r>
            <a:endParaRPr lang="it-IT" sz="2400" b="1" dirty="0"/>
          </a:p>
        </p:txBody>
      </p:sp>
      <p:cxnSp>
        <p:nvCxnSpPr>
          <p:cNvPr id="13" name="Connettore 2 12">
            <a:extLst>
              <a:ext uri="{FF2B5EF4-FFF2-40B4-BE49-F238E27FC236}">
                <a16:creationId xmlns:a16="http://schemas.microsoft.com/office/drawing/2014/main" id="{857D3E73-4FB0-229F-D06C-8FB488970441}"/>
              </a:ext>
            </a:extLst>
          </p:cNvPr>
          <p:cNvCxnSpPr>
            <a:cxnSpLocks/>
          </p:cNvCxnSpPr>
          <p:nvPr/>
        </p:nvCxnSpPr>
        <p:spPr>
          <a:xfrm>
            <a:off x="1855793" y="4701207"/>
            <a:ext cx="0" cy="3940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C88A7910-0EB9-4FB3-2309-812069570C6A}"/>
              </a:ext>
            </a:extLst>
          </p:cNvPr>
          <p:cNvCxnSpPr>
            <a:cxnSpLocks/>
          </p:cNvCxnSpPr>
          <p:nvPr/>
        </p:nvCxnSpPr>
        <p:spPr>
          <a:xfrm flipV="1">
            <a:off x="7848564" y="5027247"/>
            <a:ext cx="868867" cy="5175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BDE8A5FA-E5E7-0D40-D73A-80F0AA19CA2E}"/>
              </a:ext>
            </a:extLst>
          </p:cNvPr>
          <p:cNvCxnSpPr>
            <a:cxnSpLocks/>
          </p:cNvCxnSpPr>
          <p:nvPr/>
        </p:nvCxnSpPr>
        <p:spPr>
          <a:xfrm flipH="1" flipV="1">
            <a:off x="2257148" y="2187398"/>
            <a:ext cx="3073941" cy="9352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F604E734-2801-6E75-9BBF-46A1EF1B7CFE}"/>
              </a:ext>
            </a:extLst>
          </p:cNvPr>
          <p:cNvCxnSpPr>
            <a:cxnSpLocks/>
          </p:cNvCxnSpPr>
          <p:nvPr/>
        </p:nvCxnSpPr>
        <p:spPr>
          <a:xfrm>
            <a:off x="10182365" y="2279294"/>
            <a:ext cx="0" cy="800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CCE72CC5-2C7D-3095-B31D-069F7E4AA02E}"/>
              </a:ext>
            </a:extLst>
          </p:cNvPr>
          <p:cNvCxnSpPr>
            <a:cxnSpLocks/>
            <a:endCxn id="20" idx="0"/>
          </p:cNvCxnSpPr>
          <p:nvPr/>
        </p:nvCxnSpPr>
        <p:spPr>
          <a:xfrm>
            <a:off x="1813516" y="2237623"/>
            <a:ext cx="135773" cy="20804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14D9D3C6-AF45-968E-B0EA-B6F4E4F20300}"/>
              </a:ext>
            </a:extLst>
          </p:cNvPr>
          <p:cNvCxnSpPr>
            <a:cxnSpLocks/>
          </p:cNvCxnSpPr>
          <p:nvPr/>
        </p:nvCxnSpPr>
        <p:spPr>
          <a:xfrm>
            <a:off x="943539" y="2279294"/>
            <a:ext cx="0" cy="6643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A44F1666-1390-4F01-63B6-C3B6DA2B5545}"/>
              </a:ext>
            </a:extLst>
          </p:cNvPr>
          <p:cNvSpPr txBox="1"/>
          <p:nvPr/>
        </p:nvSpPr>
        <p:spPr>
          <a:xfrm>
            <a:off x="488370" y="2984129"/>
            <a:ext cx="1423659" cy="584775"/>
          </a:xfrm>
          <a:prstGeom prst="rect">
            <a:avLst/>
          </a:prstGeom>
          <a:noFill/>
        </p:spPr>
        <p:txBody>
          <a:bodyPr wrap="none" rtlCol="0">
            <a:spAutoFit/>
          </a:bodyPr>
          <a:lstStyle/>
          <a:p>
            <a:r>
              <a:rPr lang="it-IT" sz="1600" dirty="0"/>
              <a:t>Clinical Studies</a:t>
            </a:r>
          </a:p>
          <a:p>
            <a:r>
              <a:rPr lang="it-IT" sz="1600" dirty="0"/>
              <a:t>Fase 1</a:t>
            </a:r>
          </a:p>
        </p:txBody>
      </p:sp>
      <p:sp>
        <p:nvSpPr>
          <p:cNvPr id="20" name="CasellaDiTesto 19">
            <a:extLst>
              <a:ext uri="{FF2B5EF4-FFF2-40B4-BE49-F238E27FC236}">
                <a16:creationId xmlns:a16="http://schemas.microsoft.com/office/drawing/2014/main" id="{B097ABE4-1571-6BC4-0570-42DA4E889018}"/>
              </a:ext>
            </a:extLst>
          </p:cNvPr>
          <p:cNvSpPr txBox="1"/>
          <p:nvPr/>
        </p:nvSpPr>
        <p:spPr>
          <a:xfrm>
            <a:off x="1136470" y="4318062"/>
            <a:ext cx="1625638" cy="338554"/>
          </a:xfrm>
          <a:prstGeom prst="rect">
            <a:avLst/>
          </a:prstGeom>
          <a:noFill/>
        </p:spPr>
        <p:txBody>
          <a:bodyPr wrap="none" rtlCol="0">
            <a:spAutoFit/>
          </a:bodyPr>
          <a:lstStyle/>
          <a:p>
            <a:r>
              <a:rPr lang="it-IT" sz="1600" dirty="0" err="1"/>
              <a:t>Tissue</a:t>
            </a:r>
            <a:r>
              <a:rPr lang="it-IT" sz="1600" dirty="0"/>
              <a:t> </a:t>
            </a:r>
            <a:r>
              <a:rPr lang="it-IT" sz="1600" dirty="0" err="1"/>
              <a:t>prosessing</a:t>
            </a:r>
            <a:endParaRPr lang="it-IT" sz="1600" dirty="0"/>
          </a:p>
        </p:txBody>
      </p:sp>
      <p:sp>
        <p:nvSpPr>
          <p:cNvPr id="21" name="CasellaDiTesto 20">
            <a:extLst>
              <a:ext uri="{FF2B5EF4-FFF2-40B4-BE49-F238E27FC236}">
                <a16:creationId xmlns:a16="http://schemas.microsoft.com/office/drawing/2014/main" id="{62A5C515-AD2B-F466-3C3D-F064A961B1E1}"/>
              </a:ext>
            </a:extLst>
          </p:cNvPr>
          <p:cNvSpPr txBox="1"/>
          <p:nvPr/>
        </p:nvSpPr>
        <p:spPr>
          <a:xfrm>
            <a:off x="2959297" y="2014682"/>
            <a:ext cx="1526187" cy="615553"/>
          </a:xfrm>
          <a:prstGeom prst="rect">
            <a:avLst/>
          </a:prstGeom>
          <a:noFill/>
        </p:spPr>
        <p:txBody>
          <a:bodyPr wrap="none" rtlCol="0">
            <a:spAutoFit/>
          </a:bodyPr>
          <a:lstStyle/>
          <a:p>
            <a:r>
              <a:rPr lang="it-IT" sz="1600" dirty="0" err="1"/>
              <a:t>Ethical</a:t>
            </a:r>
            <a:r>
              <a:rPr lang="it-IT" sz="1600" dirty="0"/>
              <a:t> </a:t>
            </a:r>
            <a:r>
              <a:rPr lang="it-IT" sz="1600" dirty="0" err="1"/>
              <a:t>Approval</a:t>
            </a:r>
            <a:endParaRPr lang="it-IT" sz="1600" dirty="0"/>
          </a:p>
          <a:p>
            <a:endParaRPr lang="it-IT" dirty="0"/>
          </a:p>
        </p:txBody>
      </p:sp>
      <p:sp>
        <p:nvSpPr>
          <p:cNvPr id="22" name="CasellaDiTesto 21">
            <a:extLst>
              <a:ext uri="{FF2B5EF4-FFF2-40B4-BE49-F238E27FC236}">
                <a16:creationId xmlns:a16="http://schemas.microsoft.com/office/drawing/2014/main" id="{AF436C8A-7B0E-A931-3160-4F58DD64D12E}"/>
              </a:ext>
            </a:extLst>
          </p:cNvPr>
          <p:cNvSpPr txBox="1"/>
          <p:nvPr/>
        </p:nvSpPr>
        <p:spPr>
          <a:xfrm>
            <a:off x="9459760" y="1897993"/>
            <a:ext cx="1861856" cy="369332"/>
          </a:xfrm>
          <a:prstGeom prst="rect">
            <a:avLst/>
          </a:prstGeom>
          <a:noFill/>
        </p:spPr>
        <p:txBody>
          <a:bodyPr wrap="none" rtlCol="0">
            <a:spAutoFit/>
          </a:bodyPr>
          <a:lstStyle/>
          <a:p>
            <a:r>
              <a:rPr lang="it-IT" b="1" dirty="0"/>
              <a:t>Data Science Unit</a:t>
            </a:r>
          </a:p>
        </p:txBody>
      </p:sp>
      <p:sp>
        <p:nvSpPr>
          <p:cNvPr id="23" name="CasellaDiTesto 22">
            <a:extLst>
              <a:ext uri="{FF2B5EF4-FFF2-40B4-BE49-F238E27FC236}">
                <a16:creationId xmlns:a16="http://schemas.microsoft.com/office/drawing/2014/main" id="{85C9BE52-F61F-A4AB-D38B-72A0FA9E3E53}"/>
              </a:ext>
            </a:extLst>
          </p:cNvPr>
          <p:cNvSpPr txBox="1"/>
          <p:nvPr/>
        </p:nvSpPr>
        <p:spPr>
          <a:xfrm>
            <a:off x="9404987" y="3043013"/>
            <a:ext cx="2036198" cy="830997"/>
          </a:xfrm>
          <a:prstGeom prst="rect">
            <a:avLst/>
          </a:prstGeom>
          <a:noFill/>
        </p:spPr>
        <p:txBody>
          <a:bodyPr wrap="none" rtlCol="0">
            <a:spAutoFit/>
          </a:bodyPr>
          <a:lstStyle/>
          <a:p>
            <a:r>
              <a:rPr lang="it-IT" sz="1600" dirty="0"/>
              <a:t>Storage and </a:t>
            </a:r>
            <a:r>
              <a:rPr lang="it-IT" sz="1600" dirty="0" err="1"/>
              <a:t>managing</a:t>
            </a:r>
            <a:endParaRPr lang="it-IT" sz="1600" dirty="0"/>
          </a:p>
          <a:p>
            <a:r>
              <a:rPr lang="it-IT" sz="1600" dirty="0" err="1"/>
              <a:t>customized</a:t>
            </a:r>
            <a:r>
              <a:rPr lang="it-IT" sz="1600" dirty="0"/>
              <a:t>  </a:t>
            </a:r>
            <a:r>
              <a:rPr lang="it-IT" sz="1600" dirty="0" err="1"/>
              <a:t>platform</a:t>
            </a:r>
            <a:endParaRPr lang="it-IT" sz="1600" dirty="0"/>
          </a:p>
          <a:p>
            <a:r>
              <a:rPr lang="it-IT" sz="1600" dirty="0" err="1"/>
              <a:t>according</a:t>
            </a:r>
            <a:r>
              <a:rPr lang="it-IT" sz="1600" dirty="0"/>
              <a:t> with GDPR</a:t>
            </a:r>
          </a:p>
        </p:txBody>
      </p:sp>
      <p:sp>
        <p:nvSpPr>
          <p:cNvPr id="24" name="CasellaDiTesto 23">
            <a:extLst>
              <a:ext uri="{FF2B5EF4-FFF2-40B4-BE49-F238E27FC236}">
                <a16:creationId xmlns:a16="http://schemas.microsoft.com/office/drawing/2014/main" id="{5E7FA6E7-82B9-FE13-2FCC-9206F93028C2}"/>
              </a:ext>
            </a:extLst>
          </p:cNvPr>
          <p:cNvSpPr txBox="1"/>
          <p:nvPr/>
        </p:nvSpPr>
        <p:spPr>
          <a:xfrm>
            <a:off x="653240" y="5103398"/>
            <a:ext cx="3135217" cy="1323439"/>
          </a:xfrm>
          <a:prstGeom prst="rect">
            <a:avLst/>
          </a:prstGeom>
          <a:noFill/>
        </p:spPr>
        <p:txBody>
          <a:bodyPr wrap="none" rtlCol="0">
            <a:spAutoFit/>
          </a:bodyPr>
          <a:lstStyle/>
          <a:p>
            <a:r>
              <a:rPr lang="it-IT" sz="1600" dirty="0"/>
              <a:t>New biomarker </a:t>
            </a:r>
            <a:r>
              <a:rPr lang="it-IT" sz="1600" dirty="0" err="1"/>
              <a:t>discovery</a:t>
            </a:r>
            <a:endParaRPr lang="it-IT" sz="1600" dirty="0"/>
          </a:p>
          <a:p>
            <a:r>
              <a:rPr lang="it-IT" sz="1600" dirty="0"/>
              <a:t>New </a:t>
            </a:r>
            <a:r>
              <a:rPr lang="it-IT" sz="1600" dirty="0" err="1"/>
              <a:t>druggable</a:t>
            </a:r>
            <a:r>
              <a:rPr lang="it-IT" sz="1600" dirty="0"/>
              <a:t> target </a:t>
            </a:r>
            <a:r>
              <a:rPr lang="it-IT" sz="1600" dirty="0" err="1"/>
              <a:t>identification</a:t>
            </a:r>
            <a:endParaRPr lang="it-IT" sz="1600" dirty="0"/>
          </a:p>
          <a:p>
            <a:r>
              <a:rPr lang="it-IT" sz="1600" dirty="0"/>
              <a:t>Cell </a:t>
            </a:r>
            <a:r>
              <a:rPr lang="it-IT" sz="1600" dirty="0" err="1"/>
              <a:t>isolation</a:t>
            </a:r>
            <a:r>
              <a:rPr lang="it-IT" sz="1600" dirty="0"/>
              <a:t> </a:t>
            </a:r>
          </a:p>
          <a:p>
            <a:r>
              <a:rPr lang="it-IT" sz="1600" dirty="0"/>
              <a:t>(</a:t>
            </a:r>
            <a:r>
              <a:rPr lang="it-IT" sz="1600" dirty="0" err="1"/>
              <a:t>tumoral</a:t>
            </a:r>
            <a:r>
              <a:rPr lang="it-IT" sz="1600" dirty="0"/>
              <a:t> and </a:t>
            </a:r>
            <a:r>
              <a:rPr lang="it-IT" sz="1600" dirty="0" err="1"/>
              <a:t>pritumoral</a:t>
            </a:r>
            <a:r>
              <a:rPr lang="it-IT" sz="1600" dirty="0"/>
              <a:t>)</a:t>
            </a:r>
          </a:p>
          <a:p>
            <a:r>
              <a:rPr lang="it-IT" sz="1600" dirty="0"/>
              <a:t>New therapies </a:t>
            </a:r>
            <a:r>
              <a:rPr lang="it-IT" sz="1600" dirty="0" err="1"/>
              <a:t>development</a:t>
            </a:r>
            <a:endParaRPr lang="it-IT" sz="1600" dirty="0"/>
          </a:p>
        </p:txBody>
      </p:sp>
      <p:sp>
        <p:nvSpPr>
          <p:cNvPr id="25" name="Parentesi graffa chiusa 24">
            <a:extLst>
              <a:ext uri="{FF2B5EF4-FFF2-40B4-BE49-F238E27FC236}">
                <a16:creationId xmlns:a16="http://schemas.microsoft.com/office/drawing/2014/main" id="{BA08F422-64BD-DE7E-A7F0-A9D059F6EEE0}"/>
              </a:ext>
            </a:extLst>
          </p:cNvPr>
          <p:cNvSpPr/>
          <p:nvPr/>
        </p:nvSpPr>
        <p:spPr>
          <a:xfrm>
            <a:off x="3684412" y="5083453"/>
            <a:ext cx="85413" cy="1212184"/>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6" name="CasellaDiTesto 25">
            <a:extLst>
              <a:ext uri="{FF2B5EF4-FFF2-40B4-BE49-F238E27FC236}">
                <a16:creationId xmlns:a16="http://schemas.microsoft.com/office/drawing/2014/main" id="{5C06D594-5C91-362E-32B6-AD43AD4A88AF}"/>
              </a:ext>
            </a:extLst>
          </p:cNvPr>
          <p:cNvSpPr txBox="1"/>
          <p:nvPr/>
        </p:nvSpPr>
        <p:spPr>
          <a:xfrm>
            <a:off x="3855237" y="4967224"/>
            <a:ext cx="2313390" cy="1877437"/>
          </a:xfrm>
          <a:prstGeom prst="rect">
            <a:avLst/>
          </a:prstGeom>
          <a:noFill/>
        </p:spPr>
        <p:txBody>
          <a:bodyPr wrap="none" rtlCol="0">
            <a:spAutoFit/>
          </a:bodyPr>
          <a:lstStyle/>
          <a:p>
            <a:r>
              <a:rPr lang="it-IT" b="1" dirty="0" err="1"/>
              <a:t>Research</a:t>
            </a:r>
            <a:r>
              <a:rPr lang="it-IT" b="1" dirty="0"/>
              <a:t> </a:t>
            </a:r>
            <a:r>
              <a:rPr lang="it-IT" b="1" dirty="0" err="1"/>
              <a:t>laboratories</a:t>
            </a:r>
            <a:r>
              <a:rPr lang="it-IT" b="1" dirty="0"/>
              <a:t>:</a:t>
            </a:r>
          </a:p>
          <a:p>
            <a:r>
              <a:rPr lang="it-IT" sz="1600" dirty="0"/>
              <a:t>Genetica Medica</a:t>
            </a:r>
          </a:p>
          <a:p>
            <a:r>
              <a:rPr lang="it-IT" sz="1600" dirty="0"/>
              <a:t>Medicina Personalizzata</a:t>
            </a:r>
          </a:p>
          <a:p>
            <a:r>
              <a:rPr lang="it-IT" sz="1600" dirty="0"/>
              <a:t>Medicina Molecolare</a:t>
            </a:r>
          </a:p>
          <a:p>
            <a:r>
              <a:rPr lang="it-IT" sz="1600" dirty="0"/>
              <a:t>Oncologia Sperimentale</a:t>
            </a:r>
          </a:p>
          <a:p>
            <a:r>
              <a:rPr lang="it-IT" sz="1600" dirty="0"/>
              <a:t>Disturbi Funzionali</a:t>
            </a:r>
          </a:p>
          <a:p>
            <a:endParaRPr lang="it-IT" dirty="0"/>
          </a:p>
        </p:txBody>
      </p:sp>
      <p:sp>
        <p:nvSpPr>
          <p:cNvPr id="27" name="Parentesi graffa chiusa 26">
            <a:extLst>
              <a:ext uri="{FF2B5EF4-FFF2-40B4-BE49-F238E27FC236}">
                <a16:creationId xmlns:a16="http://schemas.microsoft.com/office/drawing/2014/main" id="{74868905-D278-4548-F025-563E7F81A634}"/>
              </a:ext>
            </a:extLst>
          </p:cNvPr>
          <p:cNvSpPr/>
          <p:nvPr/>
        </p:nvSpPr>
        <p:spPr>
          <a:xfrm>
            <a:off x="5942350" y="5217991"/>
            <a:ext cx="85413" cy="1212184"/>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8" name="CasellaDiTesto 27">
            <a:extLst>
              <a:ext uri="{FF2B5EF4-FFF2-40B4-BE49-F238E27FC236}">
                <a16:creationId xmlns:a16="http://schemas.microsoft.com/office/drawing/2014/main" id="{8D903DCF-0874-1747-D145-320287417805}"/>
              </a:ext>
            </a:extLst>
          </p:cNvPr>
          <p:cNvSpPr txBox="1"/>
          <p:nvPr/>
        </p:nvSpPr>
        <p:spPr>
          <a:xfrm>
            <a:off x="6046927" y="5442447"/>
            <a:ext cx="1721625" cy="338554"/>
          </a:xfrm>
          <a:prstGeom prst="rect">
            <a:avLst/>
          </a:prstGeom>
          <a:noFill/>
        </p:spPr>
        <p:txBody>
          <a:bodyPr wrap="none" rtlCol="0">
            <a:spAutoFit/>
          </a:bodyPr>
          <a:lstStyle/>
          <a:p>
            <a:r>
              <a:rPr lang="it-IT" sz="1600" dirty="0" err="1"/>
              <a:t>Research</a:t>
            </a:r>
            <a:r>
              <a:rPr lang="it-IT" sz="1600" dirty="0"/>
              <a:t> products</a:t>
            </a:r>
          </a:p>
        </p:txBody>
      </p:sp>
      <p:sp>
        <p:nvSpPr>
          <p:cNvPr id="29" name="CasellaDiTesto 28">
            <a:extLst>
              <a:ext uri="{FF2B5EF4-FFF2-40B4-BE49-F238E27FC236}">
                <a16:creationId xmlns:a16="http://schemas.microsoft.com/office/drawing/2014/main" id="{F4C63006-657E-E598-08AE-328271B78F83}"/>
              </a:ext>
            </a:extLst>
          </p:cNvPr>
          <p:cNvSpPr txBox="1"/>
          <p:nvPr/>
        </p:nvSpPr>
        <p:spPr>
          <a:xfrm>
            <a:off x="8573486" y="4701205"/>
            <a:ext cx="1635897" cy="369332"/>
          </a:xfrm>
          <a:prstGeom prst="rect">
            <a:avLst/>
          </a:prstGeom>
          <a:noFill/>
        </p:spPr>
        <p:txBody>
          <a:bodyPr wrap="none" rtlCol="0">
            <a:spAutoFit/>
          </a:bodyPr>
          <a:lstStyle/>
          <a:p>
            <a:r>
              <a:rPr lang="it-IT" b="1" dirty="0"/>
              <a:t>UVAR activities</a:t>
            </a:r>
          </a:p>
        </p:txBody>
      </p:sp>
      <p:cxnSp>
        <p:nvCxnSpPr>
          <p:cNvPr id="30" name="Connettore 2 29">
            <a:extLst>
              <a:ext uri="{FF2B5EF4-FFF2-40B4-BE49-F238E27FC236}">
                <a16:creationId xmlns:a16="http://schemas.microsoft.com/office/drawing/2014/main" id="{AA5B6500-E0DB-2F45-93B3-A914EF691319}"/>
              </a:ext>
            </a:extLst>
          </p:cNvPr>
          <p:cNvCxnSpPr>
            <a:cxnSpLocks/>
          </p:cNvCxnSpPr>
          <p:nvPr/>
        </p:nvCxnSpPr>
        <p:spPr>
          <a:xfrm>
            <a:off x="9364564" y="4995745"/>
            <a:ext cx="0" cy="800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DAA51E02-2038-1C29-3E56-3F740DCE6683}"/>
              </a:ext>
            </a:extLst>
          </p:cNvPr>
          <p:cNvSpPr txBox="1"/>
          <p:nvPr/>
        </p:nvSpPr>
        <p:spPr>
          <a:xfrm>
            <a:off x="8557183" y="5836378"/>
            <a:ext cx="1729191" cy="338554"/>
          </a:xfrm>
          <a:prstGeom prst="rect">
            <a:avLst/>
          </a:prstGeom>
          <a:noFill/>
        </p:spPr>
        <p:txBody>
          <a:bodyPr wrap="none" rtlCol="0">
            <a:spAutoFit/>
          </a:bodyPr>
          <a:lstStyle/>
          <a:p>
            <a:r>
              <a:rPr lang="it-IT" sz="1600" dirty="0" err="1"/>
              <a:t>Patent</a:t>
            </a:r>
            <a:r>
              <a:rPr lang="it-IT" sz="1600" dirty="0"/>
              <a:t> </a:t>
            </a:r>
            <a:r>
              <a:rPr lang="it-IT" sz="1600" dirty="0" err="1"/>
              <a:t>registration</a:t>
            </a:r>
            <a:endParaRPr lang="it-IT" sz="1600" dirty="0"/>
          </a:p>
        </p:txBody>
      </p:sp>
      <p:sp>
        <p:nvSpPr>
          <p:cNvPr id="32" name="CasellaDiTesto 31">
            <a:extLst>
              <a:ext uri="{FF2B5EF4-FFF2-40B4-BE49-F238E27FC236}">
                <a16:creationId xmlns:a16="http://schemas.microsoft.com/office/drawing/2014/main" id="{BA54523A-BB2E-0E8A-99C9-7D44049AB6B5}"/>
              </a:ext>
            </a:extLst>
          </p:cNvPr>
          <p:cNvSpPr txBox="1"/>
          <p:nvPr/>
        </p:nvSpPr>
        <p:spPr>
          <a:xfrm>
            <a:off x="9376589" y="5153887"/>
            <a:ext cx="1840056" cy="584775"/>
          </a:xfrm>
          <a:prstGeom prst="rect">
            <a:avLst/>
          </a:prstGeom>
          <a:noFill/>
        </p:spPr>
        <p:txBody>
          <a:bodyPr wrap="none" rtlCol="0">
            <a:spAutoFit/>
          </a:bodyPr>
          <a:lstStyle/>
          <a:p>
            <a:r>
              <a:rPr lang="it-IT" sz="1600" dirty="0"/>
              <a:t>Technology Transfer</a:t>
            </a:r>
          </a:p>
          <a:p>
            <a:r>
              <a:rPr lang="it-IT" sz="1600" dirty="0"/>
              <a:t> Activity</a:t>
            </a:r>
          </a:p>
        </p:txBody>
      </p:sp>
      <p:cxnSp>
        <p:nvCxnSpPr>
          <p:cNvPr id="33" name="Connettore 2 32">
            <a:extLst>
              <a:ext uri="{FF2B5EF4-FFF2-40B4-BE49-F238E27FC236}">
                <a16:creationId xmlns:a16="http://schemas.microsoft.com/office/drawing/2014/main" id="{80569536-A185-BD48-191A-2F41640A3810}"/>
              </a:ext>
            </a:extLst>
          </p:cNvPr>
          <p:cNvCxnSpPr>
            <a:cxnSpLocks/>
          </p:cNvCxnSpPr>
          <p:nvPr/>
        </p:nvCxnSpPr>
        <p:spPr>
          <a:xfrm flipV="1">
            <a:off x="6219697" y="1681268"/>
            <a:ext cx="87795" cy="10156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CasellaDiTesto 33">
            <a:extLst>
              <a:ext uri="{FF2B5EF4-FFF2-40B4-BE49-F238E27FC236}">
                <a16:creationId xmlns:a16="http://schemas.microsoft.com/office/drawing/2014/main" id="{4246B333-BE4D-0968-BA5E-6942ABFDB3BE}"/>
              </a:ext>
            </a:extLst>
          </p:cNvPr>
          <p:cNvSpPr txBox="1"/>
          <p:nvPr/>
        </p:nvSpPr>
        <p:spPr>
          <a:xfrm>
            <a:off x="5364768" y="1360569"/>
            <a:ext cx="2239716" cy="369332"/>
          </a:xfrm>
          <a:prstGeom prst="rect">
            <a:avLst/>
          </a:prstGeom>
          <a:noFill/>
        </p:spPr>
        <p:txBody>
          <a:bodyPr wrap="none" rtlCol="0">
            <a:spAutoFit/>
          </a:bodyPr>
          <a:lstStyle/>
          <a:p>
            <a:r>
              <a:rPr lang="it-IT" b="1" dirty="0"/>
              <a:t>Clinical </a:t>
            </a:r>
            <a:r>
              <a:rPr lang="it-IT" b="1" dirty="0" err="1"/>
              <a:t>Research</a:t>
            </a:r>
            <a:r>
              <a:rPr lang="it-IT" b="1" dirty="0"/>
              <a:t> Unit</a:t>
            </a:r>
          </a:p>
        </p:txBody>
      </p:sp>
      <p:cxnSp>
        <p:nvCxnSpPr>
          <p:cNvPr id="35" name="Connettore 2 34">
            <a:extLst>
              <a:ext uri="{FF2B5EF4-FFF2-40B4-BE49-F238E27FC236}">
                <a16:creationId xmlns:a16="http://schemas.microsoft.com/office/drawing/2014/main" id="{03F64875-E86B-A54D-9746-F619FF45FC04}"/>
              </a:ext>
            </a:extLst>
          </p:cNvPr>
          <p:cNvCxnSpPr>
            <a:cxnSpLocks/>
          </p:cNvCxnSpPr>
          <p:nvPr/>
        </p:nvCxnSpPr>
        <p:spPr>
          <a:xfrm flipH="1">
            <a:off x="4470524" y="1681269"/>
            <a:ext cx="860565" cy="444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ttore 2 35">
            <a:extLst>
              <a:ext uri="{FF2B5EF4-FFF2-40B4-BE49-F238E27FC236}">
                <a16:creationId xmlns:a16="http://schemas.microsoft.com/office/drawing/2014/main" id="{E4141014-9F54-CFCD-4AA1-30BC485CA92C}"/>
              </a:ext>
            </a:extLst>
          </p:cNvPr>
          <p:cNvCxnSpPr>
            <a:cxnSpLocks/>
            <a:stCxn id="21" idx="3"/>
          </p:cNvCxnSpPr>
          <p:nvPr/>
        </p:nvCxnSpPr>
        <p:spPr>
          <a:xfrm>
            <a:off x="4485484" y="2322459"/>
            <a:ext cx="958333" cy="6198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a:extLst>
              <a:ext uri="{FF2B5EF4-FFF2-40B4-BE49-F238E27FC236}">
                <a16:creationId xmlns:a16="http://schemas.microsoft.com/office/drawing/2014/main" id="{C0A32630-049F-4B7C-07DC-5182D1B93DB3}"/>
              </a:ext>
            </a:extLst>
          </p:cNvPr>
          <p:cNvCxnSpPr>
            <a:cxnSpLocks/>
          </p:cNvCxnSpPr>
          <p:nvPr/>
        </p:nvCxnSpPr>
        <p:spPr>
          <a:xfrm>
            <a:off x="6631883" y="3732171"/>
            <a:ext cx="1925300" cy="9690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ttore 1 71">
            <a:extLst>
              <a:ext uri="{FF2B5EF4-FFF2-40B4-BE49-F238E27FC236}">
                <a16:creationId xmlns:a16="http://schemas.microsoft.com/office/drawing/2014/main" id="{4081A136-49A2-7C69-4BE3-229EBF943C98}"/>
              </a:ext>
            </a:extLst>
          </p:cNvPr>
          <p:cNvCxnSpPr>
            <a:cxnSpLocks/>
          </p:cNvCxnSpPr>
          <p:nvPr/>
        </p:nvCxnSpPr>
        <p:spPr>
          <a:xfrm flipV="1">
            <a:off x="943541" y="1272795"/>
            <a:ext cx="10493135" cy="607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ttore 2 38">
            <a:extLst>
              <a:ext uri="{FF2B5EF4-FFF2-40B4-BE49-F238E27FC236}">
                <a16:creationId xmlns:a16="http://schemas.microsoft.com/office/drawing/2014/main" id="{A2471DC3-813D-873E-BAC3-23963C795C22}"/>
              </a:ext>
            </a:extLst>
          </p:cNvPr>
          <p:cNvCxnSpPr>
            <a:cxnSpLocks/>
          </p:cNvCxnSpPr>
          <p:nvPr/>
        </p:nvCxnSpPr>
        <p:spPr>
          <a:xfrm flipV="1">
            <a:off x="5629951" y="1037777"/>
            <a:ext cx="1563067" cy="232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CasellaDiTesto 39">
            <a:extLst>
              <a:ext uri="{FF2B5EF4-FFF2-40B4-BE49-F238E27FC236}">
                <a16:creationId xmlns:a16="http://schemas.microsoft.com/office/drawing/2014/main" id="{FD9F57CA-50C4-35D4-4CFE-8981CD558CD9}"/>
              </a:ext>
            </a:extLst>
          </p:cNvPr>
          <p:cNvSpPr txBox="1"/>
          <p:nvPr/>
        </p:nvSpPr>
        <p:spPr>
          <a:xfrm>
            <a:off x="3569821" y="876335"/>
            <a:ext cx="1973745" cy="369332"/>
          </a:xfrm>
          <a:prstGeom prst="rect">
            <a:avLst/>
          </a:prstGeom>
          <a:noFill/>
        </p:spPr>
        <p:txBody>
          <a:bodyPr wrap="none" rtlCol="0">
            <a:spAutoFit/>
          </a:bodyPr>
          <a:lstStyle/>
          <a:p>
            <a:r>
              <a:rPr lang="it-IT" b="1" dirty="0"/>
              <a:t>Scientific </a:t>
            </a:r>
            <a:r>
              <a:rPr lang="it-IT" b="1" dirty="0" err="1"/>
              <a:t>Direction</a:t>
            </a:r>
            <a:endParaRPr lang="it-IT" b="1" dirty="0"/>
          </a:p>
        </p:txBody>
      </p:sp>
      <p:sp>
        <p:nvSpPr>
          <p:cNvPr id="41" name="CasellaDiTesto 40">
            <a:extLst>
              <a:ext uri="{FF2B5EF4-FFF2-40B4-BE49-F238E27FC236}">
                <a16:creationId xmlns:a16="http://schemas.microsoft.com/office/drawing/2014/main" id="{62E675F3-4019-6B03-F8B5-FC04D32AE1B3}"/>
              </a:ext>
            </a:extLst>
          </p:cNvPr>
          <p:cNvSpPr txBox="1"/>
          <p:nvPr/>
        </p:nvSpPr>
        <p:spPr>
          <a:xfrm>
            <a:off x="7402146" y="831910"/>
            <a:ext cx="1143839" cy="338554"/>
          </a:xfrm>
          <a:prstGeom prst="rect">
            <a:avLst/>
          </a:prstGeom>
          <a:noFill/>
        </p:spPr>
        <p:txBody>
          <a:bodyPr wrap="none" rtlCol="0">
            <a:spAutoFit/>
          </a:bodyPr>
          <a:lstStyle/>
          <a:p>
            <a:r>
              <a:rPr lang="it-IT" sz="1600" dirty="0"/>
              <a:t>Fundraising</a:t>
            </a:r>
          </a:p>
        </p:txBody>
      </p:sp>
      <p:sp>
        <p:nvSpPr>
          <p:cNvPr id="44" name="Rettangolo 43">
            <a:extLst>
              <a:ext uri="{FF2B5EF4-FFF2-40B4-BE49-F238E27FC236}">
                <a16:creationId xmlns:a16="http://schemas.microsoft.com/office/drawing/2014/main" id="{11EB5458-AD64-29F1-6E88-9A56DF1F38BC}"/>
              </a:ext>
            </a:extLst>
          </p:cNvPr>
          <p:cNvSpPr/>
          <p:nvPr/>
        </p:nvSpPr>
        <p:spPr>
          <a:xfrm>
            <a:off x="1" y="-29184"/>
            <a:ext cx="12192000" cy="7490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Rectangle 2">
            <a:extLst>
              <a:ext uri="{FF2B5EF4-FFF2-40B4-BE49-F238E27FC236}">
                <a16:creationId xmlns:a16="http://schemas.microsoft.com/office/drawing/2014/main" id="{6B807EF0-8E4F-8D64-E0BE-8F816EF932B1}"/>
              </a:ext>
            </a:extLst>
          </p:cNvPr>
          <p:cNvSpPr>
            <a:spLocks noChangeArrowheads="1"/>
          </p:cNvSpPr>
          <p:nvPr/>
        </p:nvSpPr>
        <p:spPr bwMode="auto">
          <a:xfrm>
            <a:off x="275210" y="194653"/>
            <a:ext cx="9192004" cy="405247"/>
          </a:xfrm>
          <a:prstGeom prst="rect">
            <a:avLst/>
          </a:prstGeom>
          <a:noFill/>
          <a:ln>
            <a:noFill/>
          </a:ln>
          <a:effectLst/>
        </p:spPr>
        <p:txBody>
          <a:bodyPr vert="horz" wrap="none" lIns="0" tIns="-12696" rIns="0" bIns="-12696" numCol="1" anchor="ctr" anchorCtr="0" compatLnSpc="1">
            <a:prstTxWarp prst="textNoShape">
              <a:avLst/>
            </a:prstTxWarp>
            <a:spAutoFit/>
          </a:bodyPr>
          <a:lstStyle/>
          <a:p>
            <a:pPr defTabSz="914377" eaLnBrk="0" fontAlgn="base" hangingPunct="0">
              <a:spcBef>
                <a:spcPct val="0"/>
              </a:spcBef>
              <a:spcAft>
                <a:spcPct val="0"/>
              </a:spcAft>
            </a:pPr>
            <a:r>
              <a:rPr lang="it-IT" altLang="it-IT" sz="2800" b="1" dirty="0">
                <a:solidFill>
                  <a:srgbClr val="CC858B"/>
                </a:solidFill>
              </a:rPr>
              <a:t>Chirurgia e Ricerca: il modello integrato dell'IRCCS S. de Bellis </a:t>
            </a:r>
          </a:p>
        </p:txBody>
      </p:sp>
    </p:spTree>
    <p:extLst>
      <p:ext uri="{BB962C8B-B14F-4D97-AF65-F5344CB8AC3E}">
        <p14:creationId xmlns:p14="http://schemas.microsoft.com/office/powerpoint/2010/main" val="2366070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A01C552A-1D2B-4C8E-82F1-90B7905AB7E1}"/>
              </a:ext>
            </a:extLst>
          </p:cNvPr>
          <p:cNvGraphicFramePr/>
          <p:nvPr/>
        </p:nvGraphicFramePr>
        <p:xfrm>
          <a:off x="679061" y="233265"/>
          <a:ext cx="8763518" cy="6326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tangolo 5">
            <a:extLst>
              <a:ext uri="{FF2B5EF4-FFF2-40B4-BE49-F238E27FC236}">
                <a16:creationId xmlns:a16="http://schemas.microsoft.com/office/drawing/2014/main" id="{BCE1D545-D46A-4591-BE05-D60A90521314}"/>
              </a:ext>
            </a:extLst>
          </p:cNvPr>
          <p:cNvSpPr/>
          <p:nvPr/>
        </p:nvSpPr>
        <p:spPr>
          <a:xfrm>
            <a:off x="339985" y="1156996"/>
            <a:ext cx="2179280" cy="1092607"/>
          </a:xfrm>
          <a:prstGeom prst="rect">
            <a:avLst/>
          </a:prstGeom>
          <a:noFill/>
        </p:spPr>
        <p:txBody>
          <a:bodyPr wrap="square" lIns="91440" tIns="45720" rIns="91440" bIns="45720">
            <a:spAutoFit/>
          </a:bodyPr>
          <a:lstStyle/>
          <a:p>
            <a:pPr algn="ctr"/>
            <a:r>
              <a:rPr lang="it-IT" sz="2000" dirty="0">
                <a:ln>
                  <a:solidFill>
                    <a:schemeClr val="dk1">
                      <a:shade val="80000"/>
                      <a:hueOff val="0"/>
                      <a:satOff val="0"/>
                      <a:lumOff val="0"/>
                    </a:schemeClr>
                  </a:solidFill>
                </a:ln>
              </a:rPr>
              <a:t>DIETA A BASE </a:t>
            </a:r>
          </a:p>
          <a:p>
            <a:pPr algn="ctr"/>
            <a:r>
              <a:rPr lang="it-IT" sz="2000" dirty="0">
                <a:ln>
                  <a:solidFill>
                    <a:schemeClr val="dk1">
                      <a:shade val="80000"/>
                      <a:hueOff val="0"/>
                      <a:satOff val="0"/>
                      <a:lumOff val="0"/>
                    </a:schemeClr>
                  </a:solidFill>
                </a:ln>
              </a:rPr>
              <a:t>DI </a:t>
            </a:r>
            <a:r>
              <a:rPr lang="it-IT" sz="2500" u="sng" dirty="0">
                <a:ln>
                  <a:solidFill>
                    <a:schemeClr val="dk1">
                      <a:shade val="80000"/>
                      <a:hueOff val="0"/>
                      <a:satOff val="0"/>
                      <a:lumOff val="0"/>
                    </a:schemeClr>
                  </a:solidFill>
                </a:ln>
              </a:rPr>
              <a:t>TRITORDEUM</a:t>
            </a:r>
          </a:p>
        </p:txBody>
      </p:sp>
      <p:graphicFrame>
        <p:nvGraphicFramePr>
          <p:cNvPr id="7" name="Diagramma 6">
            <a:extLst>
              <a:ext uri="{FF2B5EF4-FFF2-40B4-BE49-F238E27FC236}">
                <a16:creationId xmlns:a16="http://schemas.microsoft.com/office/drawing/2014/main" id="{B6A9CC0D-7183-420B-841F-C4127241E9E9}"/>
              </a:ext>
            </a:extLst>
          </p:cNvPr>
          <p:cNvGraphicFramePr/>
          <p:nvPr/>
        </p:nvGraphicFramePr>
        <p:xfrm>
          <a:off x="6300755" y="3816802"/>
          <a:ext cx="5040604" cy="29391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ma 7">
            <a:extLst>
              <a:ext uri="{FF2B5EF4-FFF2-40B4-BE49-F238E27FC236}">
                <a16:creationId xmlns:a16="http://schemas.microsoft.com/office/drawing/2014/main" id="{9BF1AC4F-B080-4985-95EA-4F8D760E94F5}"/>
              </a:ext>
            </a:extLst>
          </p:cNvPr>
          <p:cNvGraphicFramePr/>
          <p:nvPr/>
        </p:nvGraphicFramePr>
        <p:xfrm>
          <a:off x="6374361" y="2893072"/>
          <a:ext cx="5652797" cy="72720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ma 10">
            <a:extLst>
              <a:ext uri="{FF2B5EF4-FFF2-40B4-BE49-F238E27FC236}">
                <a16:creationId xmlns:a16="http://schemas.microsoft.com/office/drawing/2014/main" id="{FB0E787A-41FA-4108-84A0-7FB3C3887383}"/>
              </a:ext>
            </a:extLst>
          </p:cNvPr>
          <p:cNvGraphicFramePr/>
          <p:nvPr/>
        </p:nvGraphicFramePr>
        <p:xfrm>
          <a:off x="6986554" y="-312576"/>
          <a:ext cx="5040604" cy="293914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6" name="Immagine 15">
            <a:extLst>
              <a:ext uri="{FF2B5EF4-FFF2-40B4-BE49-F238E27FC236}">
                <a16:creationId xmlns:a16="http://schemas.microsoft.com/office/drawing/2014/main" id="{CFF24403-235B-4BC4-801A-F93D0FCD5D92}"/>
              </a:ext>
            </a:extLst>
          </p:cNvPr>
          <p:cNvPicPr>
            <a:picLocks noChangeAspect="1"/>
          </p:cNvPicPr>
          <p:nvPr/>
        </p:nvPicPr>
        <p:blipFill>
          <a:blip r:embed="rId22"/>
          <a:stretch>
            <a:fillRect/>
          </a:stretch>
        </p:blipFill>
        <p:spPr>
          <a:xfrm>
            <a:off x="8821057" y="3816802"/>
            <a:ext cx="3076575" cy="979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30178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a:extLst>
              <a:ext uri="{FF2B5EF4-FFF2-40B4-BE49-F238E27FC236}">
                <a16:creationId xmlns:a16="http://schemas.microsoft.com/office/drawing/2014/main" id="{EC014177-8889-435E-B094-DFE3B80A4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04" y="613658"/>
            <a:ext cx="6168366" cy="21203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2" name="Immagine 41">
            <a:extLst>
              <a:ext uri="{FF2B5EF4-FFF2-40B4-BE49-F238E27FC236}">
                <a16:creationId xmlns:a16="http://schemas.microsoft.com/office/drawing/2014/main" id="{122AC0F1-BB25-4BE8-AA9D-34C3472EC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844841"/>
            <a:ext cx="5925377" cy="21720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6" name="Immagine 45">
            <a:extLst>
              <a:ext uri="{FF2B5EF4-FFF2-40B4-BE49-F238E27FC236}">
                <a16:creationId xmlns:a16="http://schemas.microsoft.com/office/drawing/2014/main" id="{D28B41B6-0173-4B02-825D-236B68A7AAEE}"/>
              </a:ext>
            </a:extLst>
          </p:cNvPr>
          <p:cNvPicPr>
            <a:picLocks noChangeAspect="1"/>
          </p:cNvPicPr>
          <p:nvPr/>
        </p:nvPicPr>
        <p:blipFill>
          <a:blip r:embed="rId4"/>
          <a:stretch>
            <a:fillRect/>
          </a:stretch>
        </p:blipFill>
        <p:spPr>
          <a:xfrm>
            <a:off x="5913835" y="3552072"/>
            <a:ext cx="6168366" cy="2692270"/>
          </a:xfrm>
          <a:prstGeom prst="rect">
            <a:avLst/>
          </a:prstGeom>
          <a:solidFill>
            <a:srgbClr val="FFFFFF">
              <a:shade val="85000"/>
            </a:srgbClr>
          </a:solidFill>
          <a:ln w="3175"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0" name="Immagine 39">
            <a:extLst>
              <a:ext uri="{FF2B5EF4-FFF2-40B4-BE49-F238E27FC236}">
                <a16:creationId xmlns:a16="http://schemas.microsoft.com/office/drawing/2014/main" id="{1366B648-5B64-46BA-BA1F-58C82E56BF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602" y="3834882"/>
            <a:ext cx="6553864" cy="225961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3" name="Immagine 2">
            <a:extLst>
              <a:ext uri="{FF2B5EF4-FFF2-40B4-BE49-F238E27FC236}">
                <a16:creationId xmlns:a16="http://schemas.microsoft.com/office/drawing/2014/main" id="{878B77FE-6E0F-4839-A7F2-A55725A4443A}"/>
              </a:ext>
            </a:extLst>
          </p:cNvPr>
          <p:cNvPicPr>
            <a:picLocks noChangeAspect="1"/>
          </p:cNvPicPr>
          <p:nvPr/>
        </p:nvPicPr>
        <p:blipFill rotWithShape="1">
          <a:blip r:embed="rId6"/>
          <a:srcRect t="23235"/>
          <a:stretch/>
        </p:blipFill>
        <p:spPr>
          <a:xfrm rot="21234712">
            <a:off x="2178187" y="2636773"/>
            <a:ext cx="2914650" cy="292476"/>
          </a:xfrm>
          <a:prstGeom prst="rect">
            <a:avLst/>
          </a:prstGeom>
        </p:spPr>
      </p:pic>
      <p:pic>
        <p:nvPicPr>
          <p:cNvPr id="5" name="Immagine 4">
            <a:extLst>
              <a:ext uri="{FF2B5EF4-FFF2-40B4-BE49-F238E27FC236}">
                <a16:creationId xmlns:a16="http://schemas.microsoft.com/office/drawing/2014/main" id="{45AE94FE-3BD8-4F31-8312-16C4228AC32D}"/>
              </a:ext>
            </a:extLst>
          </p:cNvPr>
          <p:cNvPicPr>
            <a:picLocks noChangeAspect="1"/>
          </p:cNvPicPr>
          <p:nvPr/>
        </p:nvPicPr>
        <p:blipFill>
          <a:blip r:embed="rId7"/>
          <a:stretch>
            <a:fillRect/>
          </a:stretch>
        </p:blipFill>
        <p:spPr>
          <a:xfrm>
            <a:off x="8919901" y="3023071"/>
            <a:ext cx="3162300" cy="285750"/>
          </a:xfrm>
          <a:prstGeom prst="rect">
            <a:avLst/>
          </a:prstGeom>
        </p:spPr>
      </p:pic>
      <p:pic>
        <p:nvPicPr>
          <p:cNvPr id="7" name="Immagine 6">
            <a:extLst>
              <a:ext uri="{FF2B5EF4-FFF2-40B4-BE49-F238E27FC236}">
                <a16:creationId xmlns:a16="http://schemas.microsoft.com/office/drawing/2014/main" id="{338C0B42-53B9-40FA-9FA7-75FF6668707D}"/>
              </a:ext>
            </a:extLst>
          </p:cNvPr>
          <p:cNvPicPr>
            <a:picLocks noChangeAspect="1"/>
          </p:cNvPicPr>
          <p:nvPr/>
        </p:nvPicPr>
        <p:blipFill>
          <a:blip r:embed="rId8"/>
          <a:stretch>
            <a:fillRect/>
          </a:stretch>
        </p:blipFill>
        <p:spPr>
          <a:xfrm>
            <a:off x="2785248" y="5806770"/>
            <a:ext cx="2905125" cy="20002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652556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E5A8D8-EC47-6587-CCBB-AE6D779D7771}"/>
              </a:ext>
            </a:extLst>
          </p:cNvPr>
          <p:cNvSpPr>
            <a:spLocks noGrp="1"/>
          </p:cNvSpPr>
          <p:nvPr>
            <p:ph type="title"/>
          </p:nvPr>
        </p:nvSpPr>
        <p:spPr>
          <a:xfrm>
            <a:off x="96320" y="275122"/>
            <a:ext cx="10515600" cy="1325563"/>
          </a:xfrm>
        </p:spPr>
        <p:txBody>
          <a:bodyPr>
            <a:normAutofit fontScale="90000"/>
          </a:bodyPr>
          <a:lstStyle/>
          <a:p>
            <a:br>
              <a:rPr lang="it-IT" sz="2200" dirty="0"/>
            </a:br>
            <a:r>
              <a:rPr lang="it-IT" sz="2700" b="1" dirty="0" err="1"/>
              <a:t>Effect</a:t>
            </a:r>
            <a:r>
              <a:rPr lang="it-IT" sz="2700" b="1" dirty="0"/>
              <a:t> of music therapy in </a:t>
            </a:r>
            <a:r>
              <a:rPr lang="it-IT" sz="2700" b="1" dirty="0" err="1"/>
              <a:t>patients</a:t>
            </a:r>
            <a:r>
              <a:rPr lang="it-IT" sz="2700" b="1" dirty="0"/>
              <a:t> </a:t>
            </a:r>
            <a:r>
              <a:rPr lang="it-IT" sz="2700" b="1" dirty="0" err="1"/>
              <a:t>undergoing</a:t>
            </a:r>
            <a:r>
              <a:rPr lang="it-IT" sz="2700" b="1" dirty="0"/>
              <a:t> </a:t>
            </a:r>
            <a:r>
              <a:rPr lang="it-IT" sz="2700" b="1" dirty="0" err="1"/>
              <a:t>endoscopy</a:t>
            </a:r>
            <a:r>
              <a:rPr lang="it-IT" sz="2700" b="1" dirty="0"/>
              <a:t>: pilot study of </a:t>
            </a:r>
            <a:br>
              <a:rPr lang="it-IT" sz="2700" b="1" dirty="0"/>
            </a:br>
            <a:r>
              <a:rPr lang="it-IT" sz="2700" b="1" dirty="0" err="1"/>
              <a:t>anxiety</a:t>
            </a:r>
            <a:r>
              <a:rPr lang="it-IT" sz="2700" b="1" dirty="0"/>
              <a:t>, </a:t>
            </a:r>
            <a:r>
              <a:rPr lang="it-IT" sz="2700" b="1" dirty="0" err="1"/>
              <a:t>pain</a:t>
            </a:r>
            <a:r>
              <a:rPr lang="it-IT" sz="2700" b="1" dirty="0"/>
              <a:t>, and </a:t>
            </a:r>
            <a:r>
              <a:rPr lang="it-IT" sz="2700" b="1" dirty="0" err="1"/>
              <a:t>cardiopulmonary</a:t>
            </a:r>
            <a:r>
              <a:rPr lang="it-IT" sz="2700" b="1" dirty="0"/>
              <a:t> </a:t>
            </a:r>
            <a:r>
              <a:rPr lang="it-IT" sz="2700" b="1" dirty="0" err="1"/>
              <a:t>parameters</a:t>
            </a:r>
            <a:r>
              <a:rPr lang="it-IT" sz="2700" b="1" dirty="0"/>
              <a:t> </a:t>
            </a:r>
            <a:br>
              <a:rPr lang="it-IT" sz="2700" b="1" dirty="0"/>
            </a:br>
            <a:br>
              <a:rPr lang="it-IT" sz="2200" dirty="0"/>
            </a:br>
            <a:r>
              <a:rPr lang="it-IT" sz="2200" dirty="0"/>
              <a:t>Rossella </a:t>
            </a:r>
            <a:r>
              <a:rPr lang="it-IT" sz="2200" dirty="0" err="1"/>
              <a:t>Donghia</a:t>
            </a:r>
            <a:r>
              <a:rPr lang="it-IT" sz="2200" dirty="0"/>
              <a:t>,  Silvia Convertino,  Marco Grasso,  Andrea Manghisi,  Marta Di Masi, Marina Liso</a:t>
            </a:r>
            <a:br>
              <a:rPr lang="it-IT" sz="2200" dirty="0"/>
            </a:br>
            <a:r>
              <a:rPr lang="it-IT" sz="2200" dirty="0"/>
              <a:t>British Journal of Surgery, Volume 110, </a:t>
            </a:r>
            <a:r>
              <a:rPr lang="it-IT" sz="2200" dirty="0" err="1"/>
              <a:t>Issue</a:t>
            </a:r>
            <a:r>
              <a:rPr lang="it-IT" sz="2200" dirty="0"/>
              <a:t> 8, August 2023, Pages 1013–1014</a:t>
            </a:r>
            <a:br>
              <a:rPr lang="it-IT" dirty="0"/>
            </a:br>
            <a:endParaRPr lang="it-IT" dirty="0"/>
          </a:p>
        </p:txBody>
      </p:sp>
      <p:pic>
        <p:nvPicPr>
          <p:cNvPr id="4" name="New picture">
            <a:extLst>
              <a:ext uri="{FF2B5EF4-FFF2-40B4-BE49-F238E27FC236}">
                <a16:creationId xmlns:a16="http://schemas.microsoft.com/office/drawing/2014/main" id="{7C10D369-4298-360A-CB18-E413F9FB4648}"/>
              </a:ext>
            </a:extLst>
          </p:cNvPr>
          <p:cNvPicPr>
            <a:picLocks noGrp="1"/>
          </p:cNvPicPr>
          <p:nvPr>
            <p:ph idx="1"/>
          </p:nvPr>
        </p:nvPicPr>
        <p:blipFill>
          <a:blip r:embed="rId2"/>
          <a:stretch>
            <a:fillRect/>
          </a:stretch>
        </p:blipFill>
        <p:spPr>
          <a:xfrm>
            <a:off x="1235767" y="2064164"/>
            <a:ext cx="8758651" cy="4351338"/>
          </a:xfrm>
          <a:prstGeom prst="rect">
            <a:avLst/>
          </a:prstGeom>
        </p:spPr>
      </p:pic>
      <p:sp>
        <p:nvSpPr>
          <p:cNvPr id="6" name="AutoShape 2" descr="Issue Cover">
            <a:extLst>
              <a:ext uri="{FF2B5EF4-FFF2-40B4-BE49-F238E27FC236}">
                <a16:creationId xmlns:a16="http://schemas.microsoft.com/office/drawing/2014/main" id="{4CE8C08D-572F-17EE-87D8-153B4AE45F3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9" name="Immagine 8">
            <a:extLst>
              <a:ext uri="{FF2B5EF4-FFF2-40B4-BE49-F238E27FC236}">
                <a16:creationId xmlns:a16="http://schemas.microsoft.com/office/drawing/2014/main" id="{9C1489FE-84EB-E1F7-E60F-D4016D437DD2}"/>
              </a:ext>
            </a:extLst>
          </p:cNvPr>
          <p:cNvPicPr>
            <a:picLocks noChangeAspect="1"/>
          </p:cNvPicPr>
          <p:nvPr/>
        </p:nvPicPr>
        <p:blipFill>
          <a:blip r:embed="rId3"/>
          <a:stretch>
            <a:fillRect/>
          </a:stretch>
        </p:blipFill>
        <p:spPr>
          <a:xfrm>
            <a:off x="10369720" y="132661"/>
            <a:ext cx="1775139" cy="2358886"/>
          </a:xfrm>
          <a:prstGeom prst="rect">
            <a:avLst/>
          </a:prstGeom>
        </p:spPr>
      </p:pic>
    </p:spTree>
    <p:extLst>
      <p:ext uri="{BB962C8B-B14F-4D97-AF65-F5344CB8AC3E}">
        <p14:creationId xmlns:p14="http://schemas.microsoft.com/office/powerpoint/2010/main" val="141198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9BC4994-7365-8C68-312F-C165EE7DAFBA}"/>
              </a:ext>
            </a:extLst>
          </p:cNvPr>
          <p:cNvPicPr>
            <a:picLocks noChangeAspect="1"/>
          </p:cNvPicPr>
          <p:nvPr/>
        </p:nvPicPr>
        <p:blipFill>
          <a:blip r:embed="rId3"/>
          <a:stretch>
            <a:fillRect/>
          </a:stretch>
        </p:blipFill>
        <p:spPr>
          <a:xfrm>
            <a:off x="8625703" y="6169431"/>
            <a:ext cx="3505200" cy="676144"/>
          </a:xfrm>
          <a:prstGeom prst="rect">
            <a:avLst/>
          </a:prstGeom>
        </p:spPr>
      </p:pic>
      <p:sp>
        <p:nvSpPr>
          <p:cNvPr id="11" name="Titolo 1">
            <a:extLst>
              <a:ext uri="{FF2B5EF4-FFF2-40B4-BE49-F238E27FC236}">
                <a16:creationId xmlns:a16="http://schemas.microsoft.com/office/drawing/2014/main" id="{4C291694-3658-F147-A227-2D6780754683}"/>
              </a:ext>
            </a:extLst>
          </p:cNvPr>
          <p:cNvSpPr txBox="1">
            <a:spLocks/>
          </p:cNvSpPr>
          <p:nvPr/>
        </p:nvSpPr>
        <p:spPr>
          <a:xfrm>
            <a:off x="1981200" y="107702"/>
            <a:ext cx="8229600" cy="95031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3800" b="1" i="0" kern="1200">
                <a:solidFill>
                  <a:srgbClr val="000000"/>
                </a:solidFill>
                <a:latin typeface="UBUNTU"/>
                <a:ea typeface="+mj-ea"/>
                <a:cs typeface="UBUNTU"/>
              </a:defRPr>
            </a:lvl1pPr>
          </a:lstStyle>
          <a:p>
            <a:r>
              <a:rPr lang="it-IT" dirty="0">
                <a:solidFill>
                  <a:schemeClr val="tx2">
                    <a:lumMod val="75000"/>
                  </a:schemeClr>
                </a:solidFill>
              </a:rPr>
              <a:t>IMPACT FACTOR NORMALIZZATO 2016-2023 </a:t>
            </a:r>
            <a:r>
              <a:rPr lang="it-IT" sz="3600" dirty="0">
                <a:solidFill>
                  <a:schemeClr val="tx2">
                    <a:lumMod val="75000"/>
                  </a:schemeClr>
                </a:solidFill>
              </a:rPr>
              <a:t>(soglia 500)</a:t>
            </a:r>
            <a:endParaRPr lang="it-IT" dirty="0">
              <a:solidFill>
                <a:schemeClr val="tx2">
                  <a:lumMod val="75000"/>
                </a:schemeClr>
              </a:solidFill>
            </a:endParaRPr>
          </a:p>
        </p:txBody>
      </p:sp>
      <p:pic>
        <p:nvPicPr>
          <p:cNvPr id="4" name="Immagine 3">
            <a:extLst>
              <a:ext uri="{FF2B5EF4-FFF2-40B4-BE49-F238E27FC236}">
                <a16:creationId xmlns:a16="http://schemas.microsoft.com/office/drawing/2014/main" id="{827B1E14-07C0-3294-60EA-206C79DDBA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97" y="6176560"/>
            <a:ext cx="1224015" cy="681440"/>
          </a:xfrm>
          <a:prstGeom prst="rect">
            <a:avLst/>
          </a:prstGeom>
        </p:spPr>
      </p:pic>
      <p:pic>
        <p:nvPicPr>
          <p:cNvPr id="10" name="Immagine 9">
            <a:extLst>
              <a:ext uri="{FF2B5EF4-FFF2-40B4-BE49-F238E27FC236}">
                <a16:creationId xmlns:a16="http://schemas.microsoft.com/office/drawing/2014/main" id="{553BE080-8F0E-9F15-1D11-E724AE3D34DB}"/>
              </a:ext>
            </a:extLst>
          </p:cNvPr>
          <p:cNvPicPr>
            <a:picLocks noChangeAspect="1"/>
          </p:cNvPicPr>
          <p:nvPr/>
        </p:nvPicPr>
        <p:blipFill>
          <a:blip r:embed="rId5"/>
          <a:stretch>
            <a:fillRect/>
          </a:stretch>
        </p:blipFill>
        <p:spPr>
          <a:xfrm>
            <a:off x="2081048" y="1056738"/>
            <a:ext cx="8029904" cy="5006655"/>
          </a:xfrm>
          <a:prstGeom prst="rect">
            <a:avLst/>
          </a:prstGeom>
        </p:spPr>
      </p:pic>
      <p:sp>
        <p:nvSpPr>
          <p:cNvPr id="2" name="CasellaDiTesto 1">
            <a:extLst>
              <a:ext uri="{FF2B5EF4-FFF2-40B4-BE49-F238E27FC236}">
                <a16:creationId xmlns:a16="http://schemas.microsoft.com/office/drawing/2014/main" id="{922AF2C6-2E9C-ED8D-39F9-DA6DA7BF2455}"/>
              </a:ext>
            </a:extLst>
          </p:cNvPr>
          <p:cNvSpPr txBox="1"/>
          <p:nvPr/>
        </p:nvSpPr>
        <p:spPr>
          <a:xfrm>
            <a:off x="9277350" y="1304925"/>
            <a:ext cx="300082" cy="369332"/>
          </a:xfrm>
          <a:prstGeom prst="rect">
            <a:avLst/>
          </a:prstGeom>
          <a:noFill/>
        </p:spPr>
        <p:txBody>
          <a:bodyPr wrap="none" rtlCol="0">
            <a:spAutoFit/>
          </a:bodyPr>
          <a:lstStyle/>
          <a:p>
            <a:r>
              <a:rPr lang="it-IT" dirty="0"/>
              <a:t>*</a:t>
            </a:r>
          </a:p>
        </p:txBody>
      </p:sp>
      <p:sp>
        <p:nvSpPr>
          <p:cNvPr id="5" name="CasellaDiTesto 4">
            <a:extLst>
              <a:ext uri="{FF2B5EF4-FFF2-40B4-BE49-F238E27FC236}">
                <a16:creationId xmlns:a16="http://schemas.microsoft.com/office/drawing/2014/main" id="{EE4B7425-5144-6654-E16C-9443BD8F4EE4}"/>
              </a:ext>
            </a:extLst>
          </p:cNvPr>
          <p:cNvSpPr txBox="1"/>
          <p:nvPr/>
        </p:nvSpPr>
        <p:spPr>
          <a:xfrm>
            <a:off x="3478480" y="6199373"/>
            <a:ext cx="1827744" cy="307777"/>
          </a:xfrm>
          <a:prstGeom prst="rect">
            <a:avLst/>
          </a:prstGeom>
          <a:noFill/>
        </p:spPr>
        <p:txBody>
          <a:bodyPr wrap="none" rtlCol="0">
            <a:spAutoFit/>
          </a:bodyPr>
          <a:lstStyle/>
          <a:p>
            <a:r>
              <a:rPr lang="it-IT" sz="1400" dirty="0"/>
              <a:t>media IFN 2005 - 2015</a:t>
            </a:r>
          </a:p>
        </p:txBody>
      </p:sp>
      <p:cxnSp>
        <p:nvCxnSpPr>
          <p:cNvPr id="6" name="Connettore 1 5">
            <a:extLst>
              <a:ext uri="{FF2B5EF4-FFF2-40B4-BE49-F238E27FC236}">
                <a16:creationId xmlns:a16="http://schemas.microsoft.com/office/drawing/2014/main" id="{A34F0ACB-49C5-27B9-BF12-D87F2C9113BF}"/>
              </a:ext>
            </a:extLst>
          </p:cNvPr>
          <p:cNvCxnSpPr>
            <a:cxnSpLocks/>
          </p:cNvCxnSpPr>
          <p:nvPr/>
        </p:nvCxnSpPr>
        <p:spPr>
          <a:xfrm>
            <a:off x="3141688" y="6358941"/>
            <a:ext cx="33679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CasellaDiTesto 6">
            <a:extLst>
              <a:ext uri="{FF2B5EF4-FFF2-40B4-BE49-F238E27FC236}">
                <a16:creationId xmlns:a16="http://schemas.microsoft.com/office/drawing/2014/main" id="{0F3E4C28-6079-8671-C0BF-CD756756644A}"/>
              </a:ext>
            </a:extLst>
          </p:cNvPr>
          <p:cNvSpPr txBox="1"/>
          <p:nvPr/>
        </p:nvSpPr>
        <p:spPr>
          <a:xfrm>
            <a:off x="3049013" y="6503625"/>
            <a:ext cx="3416833" cy="276999"/>
          </a:xfrm>
          <a:prstGeom prst="rect">
            <a:avLst/>
          </a:prstGeom>
          <a:noFill/>
        </p:spPr>
        <p:txBody>
          <a:bodyPr wrap="none" rtlCol="0">
            <a:spAutoFit/>
          </a:bodyPr>
          <a:lstStyle/>
          <a:p>
            <a:r>
              <a:rPr lang="it-IT" sz="1200" dirty="0"/>
              <a:t>* dato presentato al Ministero in attesa di convalida</a:t>
            </a:r>
          </a:p>
        </p:txBody>
      </p:sp>
      <p:cxnSp>
        <p:nvCxnSpPr>
          <p:cNvPr id="8" name="Connettore 1 7">
            <a:extLst>
              <a:ext uri="{FF2B5EF4-FFF2-40B4-BE49-F238E27FC236}">
                <a16:creationId xmlns:a16="http://schemas.microsoft.com/office/drawing/2014/main" id="{4E429EEC-F190-41E2-9FFD-3D312D91C75F}"/>
              </a:ext>
            </a:extLst>
          </p:cNvPr>
          <p:cNvCxnSpPr>
            <a:cxnSpLocks/>
          </p:cNvCxnSpPr>
          <p:nvPr/>
        </p:nvCxnSpPr>
        <p:spPr>
          <a:xfrm>
            <a:off x="2432303" y="4511769"/>
            <a:ext cx="766689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998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DF9F496D-B9B3-C80A-4101-2041A034583C}"/>
              </a:ext>
            </a:extLst>
          </p:cNvPr>
          <p:cNvPicPr>
            <a:picLocks noChangeAspect="1"/>
          </p:cNvPicPr>
          <p:nvPr/>
        </p:nvPicPr>
        <p:blipFill>
          <a:blip r:embed="rId3"/>
          <a:stretch>
            <a:fillRect/>
          </a:stretch>
        </p:blipFill>
        <p:spPr>
          <a:xfrm>
            <a:off x="1981200" y="744819"/>
            <a:ext cx="8229600" cy="5368362"/>
          </a:xfrm>
          <a:prstGeom prst="rect">
            <a:avLst/>
          </a:prstGeom>
        </p:spPr>
      </p:pic>
      <p:sp>
        <p:nvSpPr>
          <p:cNvPr id="6" name="Titolo 1">
            <a:extLst>
              <a:ext uri="{FF2B5EF4-FFF2-40B4-BE49-F238E27FC236}">
                <a16:creationId xmlns:a16="http://schemas.microsoft.com/office/drawing/2014/main" id="{411939D9-0BE2-F658-5ED5-C511092AF341}"/>
              </a:ext>
            </a:extLst>
          </p:cNvPr>
          <p:cNvSpPr txBox="1">
            <a:spLocks/>
          </p:cNvSpPr>
          <p:nvPr/>
        </p:nvSpPr>
        <p:spPr>
          <a:xfrm>
            <a:off x="1981200" y="1"/>
            <a:ext cx="8229600" cy="723353"/>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800" b="1" i="0" kern="1200">
                <a:solidFill>
                  <a:srgbClr val="000000"/>
                </a:solidFill>
                <a:latin typeface="UBUNTU"/>
                <a:ea typeface="+mj-ea"/>
                <a:cs typeface="UBUNTU"/>
              </a:defRPr>
            </a:lvl1pPr>
          </a:lstStyle>
          <a:p>
            <a:r>
              <a:rPr lang="it-IT" dirty="0">
                <a:solidFill>
                  <a:schemeClr val="tx2">
                    <a:lumMod val="75000"/>
                  </a:schemeClr>
                </a:solidFill>
              </a:rPr>
              <a:t>Progetti di Ricerca 2016-2023</a:t>
            </a:r>
          </a:p>
        </p:txBody>
      </p:sp>
      <p:sp>
        <p:nvSpPr>
          <p:cNvPr id="2" name="CasellaDiTesto 1">
            <a:extLst>
              <a:ext uri="{FF2B5EF4-FFF2-40B4-BE49-F238E27FC236}">
                <a16:creationId xmlns:a16="http://schemas.microsoft.com/office/drawing/2014/main" id="{47201F3E-C9F1-B03C-1B4A-0AFC6D5C847E}"/>
              </a:ext>
            </a:extLst>
          </p:cNvPr>
          <p:cNvSpPr txBox="1"/>
          <p:nvPr/>
        </p:nvSpPr>
        <p:spPr>
          <a:xfrm>
            <a:off x="9485109" y="1426756"/>
            <a:ext cx="300082" cy="369332"/>
          </a:xfrm>
          <a:prstGeom prst="rect">
            <a:avLst/>
          </a:prstGeom>
          <a:noFill/>
        </p:spPr>
        <p:txBody>
          <a:bodyPr wrap="none" rtlCol="0">
            <a:spAutoFit/>
          </a:bodyPr>
          <a:lstStyle/>
          <a:p>
            <a:r>
              <a:rPr lang="it-IT" dirty="0"/>
              <a:t>*</a:t>
            </a:r>
          </a:p>
        </p:txBody>
      </p:sp>
      <p:sp>
        <p:nvSpPr>
          <p:cNvPr id="3" name="CasellaDiTesto 2">
            <a:extLst>
              <a:ext uri="{FF2B5EF4-FFF2-40B4-BE49-F238E27FC236}">
                <a16:creationId xmlns:a16="http://schemas.microsoft.com/office/drawing/2014/main" id="{E256EF00-20EA-0F2A-AEF0-9D4BF06983B1}"/>
              </a:ext>
            </a:extLst>
          </p:cNvPr>
          <p:cNvSpPr txBox="1"/>
          <p:nvPr/>
        </p:nvSpPr>
        <p:spPr>
          <a:xfrm>
            <a:off x="1981200" y="6240281"/>
            <a:ext cx="1512094" cy="276999"/>
          </a:xfrm>
          <a:prstGeom prst="rect">
            <a:avLst/>
          </a:prstGeom>
          <a:noFill/>
        </p:spPr>
        <p:txBody>
          <a:bodyPr wrap="square" rtlCol="0">
            <a:spAutoFit/>
          </a:bodyPr>
          <a:lstStyle/>
          <a:p>
            <a:r>
              <a:rPr lang="it-IT" sz="1200" dirty="0"/>
              <a:t>* dato provvisorio</a:t>
            </a:r>
          </a:p>
        </p:txBody>
      </p:sp>
      <p:pic>
        <p:nvPicPr>
          <p:cNvPr id="8" name="Immagine 7">
            <a:extLst>
              <a:ext uri="{FF2B5EF4-FFF2-40B4-BE49-F238E27FC236}">
                <a16:creationId xmlns:a16="http://schemas.microsoft.com/office/drawing/2014/main" id="{CDA9ED72-58E6-FEE7-CE01-D2D821EB3EE9}"/>
              </a:ext>
            </a:extLst>
          </p:cNvPr>
          <p:cNvPicPr>
            <a:picLocks noChangeAspect="1"/>
          </p:cNvPicPr>
          <p:nvPr/>
        </p:nvPicPr>
        <p:blipFill>
          <a:blip r:embed="rId4"/>
          <a:stretch>
            <a:fillRect/>
          </a:stretch>
        </p:blipFill>
        <p:spPr>
          <a:xfrm>
            <a:off x="8625703" y="6169431"/>
            <a:ext cx="3505200" cy="676144"/>
          </a:xfrm>
          <a:prstGeom prst="rect">
            <a:avLst/>
          </a:prstGeom>
        </p:spPr>
      </p:pic>
      <p:pic>
        <p:nvPicPr>
          <p:cNvPr id="10" name="Immagine 9">
            <a:extLst>
              <a:ext uri="{FF2B5EF4-FFF2-40B4-BE49-F238E27FC236}">
                <a16:creationId xmlns:a16="http://schemas.microsoft.com/office/drawing/2014/main" id="{9A5B46D0-B1BB-6D33-A3E8-0998E7F2CF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97" y="6176560"/>
            <a:ext cx="1224015" cy="681440"/>
          </a:xfrm>
          <a:prstGeom prst="rect">
            <a:avLst/>
          </a:prstGeom>
        </p:spPr>
      </p:pic>
      <p:pic>
        <p:nvPicPr>
          <p:cNvPr id="1026" name="Picture 2" descr="Fondazione AIRC Comitato Marche | Ancona">
            <a:extLst>
              <a:ext uri="{FF2B5EF4-FFF2-40B4-BE49-F238E27FC236}">
                <a16:creationId xmlns:a16="http://schemas.microsoft.com/office/drawing/2014/main" id="{6134C4A2-6388-01CE-8C22-23B631DC1E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12720" y="2833932"/>
            <a:ext cx="870175" cy="870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ano nazionale per gli investimenti complementari">
            <a:extLst>
              <a:ext uri="{FF2B5EF4-FFF2-40B4-BE49-F238E27FC236}">
                <a16:creationId xmlns:a16="http://schemas.microsoft.com/office/drawing/2014/main" id="{668ADADF-7010-C87C-2465-1F88FA01B3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225" y="2589733"/>
            <a:ext cx="1522878" cy="4883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IS Regione Puglia - Approvato il Codice Identificativo Struttura -  PayTourist®">
            <a:extLst>
              <a:ext uri="{FF2B5EF4-FFF2-40B4-BE49-F238E27FC236}">
                <a16:creationId xmlns:a16="http://schemas.microsoft.com/office/drawing/2014/main" id="{BFD206E0-7F4A-C5C6-6469-1F0272DFAB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55112" y="1309711"/>
            <a:ext cx="1775791" cy="9727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ando TRANSCAN 3 - JTC2023 - Università degli Studi di Milano">
            <a:extLst>
              <a:ext uri="{FF2B5EF4-FFF2-40B4-BE49-F238E27FC236}">
                <a16:creationId xmlns:a16="http://schemas.microsoft.com/office/drawing/2014/main" id="{3F8BAB3A-5DDD-AE51-5B41-5336F79C58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528" y="1307690"/>
            <a:ext cx="1348477" cy="633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384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EEC48172-1548-44CC-4B87-88A7F5349CDE}"/>
              </a:ext>
            </a:extLst>
          </p:cNvPr>
          <p:cNvSpPr txBox="1">
            <a:spLocks/>
          </p:cNvSpPr>
          <p:nvPr/>
        </p:nvSpPr>
        <p:spPr>
          <a:xfrm>
            <a:off x="1981200" y="71055"/>
            <a:ext cx="8229600" cy="567481"/>
          </a:xfrm>
          <a:prstGeom prst="rect">
            <a:avLst/>
          </a:prstGeom>
        </p:spPr>
        <p:txBody>
          <a:bodyPr vert="horz" lIns="91440" tIns="45720" rIns="91440" bIns="45720" rtlCol="0" anchor="ctr">
            <a:normAutofit fontScale="82500" lnSpcReduction="10000"/>
          </a:bodyPr>
          <a:lstStyle>
            <a:lvl1pPr algn="ctr" defTabSz="457200" rtl="0" eaLnBrk="1" latinLnBrk="0" hangingPunct="1">
              <a:spcBef>
                <a:spcPct val="0"/>
              </a:spcBef>
              <a:buNone/>
              <a:defRPr sz="3800" b="1" i="0" kern="1200">
                <a:solidFill>
                  <a:srgbClr val="000000"/>
                </a:solidFill>
                <a:latin typeface="UBUNTU"/>
                <a:ea typeface="+mj-ea"/>
                <a:cs typeface="UBUNTU"/>
              </a:defRPr>
            </a:lvl1pPr>
          </a:lstStyle>
          <a:p>
            <a:r>
              <a:rPr lang="it-IT" dirty="0">
                <a:solidFill>
                  <a:schemeClr val="tx2">
                    <a:lumMod val="75000"/>
                  </a:schemeClr>
                </a:solidFill>
              </a:rPr>
              <a:t>SPERIMENTAZIONI CLINICHE 2016-2023</a:t>
            </a:r>
          </a:p>
        </p:txBody>
      </p:sp>
      <p:grpSp>
        <p:nvGrpSpPr>
          <p:cNvPr id="3" name="Gruppo 2">
            <a:extLst>
              <a:ext uri="{FF2B5EF4-FFF2-40B4-BE49-F238E27FC236}">
                <a16:creationId xmlns:a16="http://schemas.microsoft.com/office/drawing/2014/main" id="{2650B542-540B-2DB5-F23A-0239AFA0B3C5}"/>
              </a:ext>
            </a:extLst>
          </p:cNvPr>
          <p:cNvGrpSpPr/>
          <p:nvPr/>
        </p:nvGrpSpPr>
        <p:grpSpPr>
          <a:xfrm>
            <a:off x="3098869" y="917985"/>
            <a:ext cx="5994262" cy="5017176"/>
            <a:chOff x="1574869" y="917985"/>
            <a:chExt cx="5994262" cy="5017176"/>
          </a:xfrm>
        </p:grpSpPr>
        <p:pic>
          <p:nvPicPr>
            <p:cNvPr id="11" name="Immagine 10">
              <a:extLst>
                <a:ext uri="{FF2B5EF4-FFF2-40B4-BE49-F238E27FC236}">
                  <a16:creationId xmlns:a16="http://schemas.microsoft.com/office/drawing/2014/main" id="{FD060457-48F4-4C7D-2BE8-0088DA712773}"/>
                </a:ext>
              </a:extLst>
            </p:cNvPr>
            <p:cNvPicPr>
              <a:picLocks noChangeAspect="1"/>
            </p:cNvPicPr>
            <p:nvPr/>
          </p:nvPicPr>
          <p:blipFill>
            <a:blip r:embed="rId2"/>
            <a:stretch>
              <a:fillRect/>
            </a:stretch>
          </p:blipFill>
          <p:spPr>
            <a:xfrm>
              <a:off x="1574869" y="917985"/>
              <a:ext cx="5994262" cy="5017176"/>
            </a:xfrm>
            <a:prstGeom prst="rect">
              <a:avLst/>
            </a:prstGeom>
            <a:ln>
              <a:solidFill>
                <a:srgbClr val="F2CCDB"/>
              </a:solidFill>
            </a:ln>
          </p:spPr>
        </p:pic>
        <p:sp>
          <p:nvSpPr>
            <p:cNvPr id="2" name="Rettangolo 1">
              <a:extLst>
                <a:ext uri="{FF2B5EF4-FFF2-40B4-BE49-F238E27FC236}">
                  <a16:creationId xmlns:a16="http://schemas.microsoft.com/office/drawing/2014/main" id="{C91D5DC2-1DFC-E0CC-9ADE-D48B324D54BB}"/>
                </a:ext>
              </a:extLst>
            </p:cNvPr>
            <p:cNvSpPr/>
            <p:nvPr/>
          </p:nvSpPr>
          <p:spPr>
            <a:xfrm>
              <a:off x="1655601" y="970423"/>
              <a:ext cx="5832798" cy="255304"/>
            </a:xfrm>
            <a:prstGeom prst="rect">
              <a:avLst/>
            </a:prstGeom>
            <a:solidFill>
              <a:schemeClr val="bg1"/>
            </a:solidFill>
            <a:ln>
              <a:solidFill>
                <a:srgbClr val="F2CCD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solidFill>
                    <a:schemeClr val="tx1"/>
                  </a:solidFill>
                </a:rPr>
                <a:t>STUDI SPONSORIZZATI DA PROMOTORE ESTERNO ATTUALMENTE ATTIVI</a:t>
              </a:r>
            </a:p>
          </p:txBody>
        </p:sp>
      </p:grpSp>
      <p:pic>
        <p:nvPicPr>
          <p:cNvPr id="7" name="Immagine 6">
            <a:extLst>
              <a:ext uri="{FF2B5EF4-FFF2-40B4-BE49-F238E27FC236}">
                <a16:creationId xmlns:a16="http://schemas.microsoft.com/office/drawing/2014/main" id="{F3BA2CB8-397B-2B7F-8D70-1AE16D8BF3A7}"/>
              </a:ext>
            </a:extLst>
          </p:cNvPr>
          <p:cNvPicPr>
            <a:picLocks noChangeAspect="1"/>
          </p:cNvPicPr>
          <p:nvPr/>
        </p:nvPicPr>
        <p:blipFill>
          <a:blip r:embed="rId3"/>
          <a:stretch>
            <a:fillRect/>
          </a:stretch>
        </p:blipFill>
        <p:spPr>
          <a:xfrm>
            <a:off x="8625703" y="6169431"/>
            <a:ext cx="3505200" cy="676144"/>
          </a:xfrm>
          <a:prstGeom prst="rect">
            <a:avLst/>
          </a:prstGeom>
        </p:spPr>
      </p:pic>
      <p:pic>
        <p:nvPicPr>
          <p:cNvPr id="8" name="Immagine 7">
            <a:extLst>
              <a:ext uri="{FF2B5EF4-FFF2-40B4-BE49-F238E27FC236}">
                <a16:creationId xmlns:a16="http://schemas.microsoft.com/office/drawing/2014/main" id="{12DB4790-F51A-2D15-19B9-7567A849D6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97" y="6176560"/>
            <a:ext cx="1224015" cy="681440"/>
          </a:xfrm>
          <a:prstGeom prst="rect">
            <a:avLst/>
          </a:prstGeom>
        </p:spPr>
      </p:pic>
    </p:spTree>
    <p:extLst>
      <p:ext uri="{BB962C8B-B14F-4D97-AF65-F5344CB8AC3E}">
        <p14:creationId xmlns:p14="http://schemas.microsoft.com/office/powerpoint/2010/main" val="3169940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36220BE-5167-11C1-E904-B08C9C704FC1}"/>
              </a:ext>
            </a:extLst>
          </p:cNvPr>
          <p:cNvPicPr>
            <a:picLocks noChangeAspect="1"/>
          </p:cNvPicPr>
          <p:nvPr/>
        </p:nvPicPr>
        <p:blipFill>
          <a:blip r:embed="rId2"/>
          <a:stretch>
            <a:fillRect/>
          </a:stretch>
        </p:blipFill>
        <p:spPr>
          <a:xfrm>
            <a:off x="8625703" y="6169431"/>
            <a:ext cx="3505200" cy="676144"/>
          </a:xfrm>
          <a:prstGeom prst="rect">
            <a:avLst/>
          </a:prstGeom>
        </p:spPr>
      </p:pic>
      <p:pic>
        <p:nvPicPr>
          <p:cNvPr id="7" name="Immagine 6">
            <a:extLst>
              <a:ext uri="{FF2B5EF4-FFF2-40B4-BE49-F238E27FC236}">
                <a16:creationId xmlns:a16="http://schemas.microsoft.com/office/drawing/2014/main" id="{200C5EFF-C25E-0E4F-925C-D726C4EBCA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97" y="6176560"/>
            <a:ext cx="1224015" cy="681440"/>
          </a:xfrm>
          <a:prstGeom prst="rect">
            <a:avLst/>
          </a:prstGeom>
        </p:spPr>
      </p:pic>
      <p:sp>
        <p:nvSpPr>
          <p:cNvPr id="10" name="Titolo 1">
            <a:extLst>
              <a:ext uri="{FF2B5EF4-FFF2-40B4-BE49-F238E27FC236}">
                <a16:creationId xmlns:a16="http://schemas.microsoft.com/office/drawing/2014/main" id="{89550710-D5BF-7BBC-D148-DAB283DB89DC}"/>
              </a:ext>
            </a:extLst>
          </p:cNvPr>
          <p:cNvSpPr txBox="1">
            <a:spLocks/>
          </p:cNvSpPr>
          <p:nvPr/>
        </p:nvSpPr>
        <p:spPr>
          <a:xfrm>
            <a:off x="1981200" y="1"/>
            <a:ext cx="8229600" cy="723353"/>
          </a:xfrm>
          <a:prstGeom prst="rect">
            <a:avLst/>
          </a:prstGeom>
        </p:spPr>
        <p:txBody>
          <a:bodyPr vert="horz" lIns="91440" tIns="45720" rIns="91440" bIns="45720" rtlCol="0" anchor="ctr">
            <a:normAutofit fontScale="82500" lnSpcReduction="10000"/>
          </a:bodyPr>
          <a:lstStyle>
            <a:lvl1pPr algn="ctr" defTabSz="457200" rtl="0" eaLnBrk="1" latinLnBrk="0" hangingPunct="1">
              <a:spcBef>
                <a:spcPct val="0"/>
              </a:spcBef>
              <a:buNone/>
              <a:defRPr sz="3800" b="1" i="0" kern="1200">
                <a:solidFill>
                  <a:srgbClr val="000000"/>
                </a:solidFill>
                <a:latin typeface="UBUNTU"/>
                <a:ea typeface="+mj-ea"/>
                <a:cs typeface="UBUNTU"/>
              </a:defRPr>
            </a:lvl1pPr>
          </a:lstStyle>
          <a:p>
            <a:r>
              <a:rPr lang="it-IT" dirty="0">
                <a:solidFill>
                  <a:schemeClr val="tx2">
                    <a:lumMod val="75000"/>
                  </a:schemeClr>
                </a:solidFill>
              </a:rPr>
              <a:t>SEZIONALE DELLA </a:t>
            </a:r>
            <a:r>
              <a:rPr lang="it-IT">
                <a:solidFill>
                  <a:schemeClr val="tx2">
                    <a:lumMod val="75000"/>
                  </a:schemeClr>
                </a:solidFill>
              </a:rPr>
              <a:t>RICERCA 2016-2022</a:t>
            </a:r>
            <a:endParaRPr lang="it-IT" dirty="0">
              <a:solidFill>
                <a:schemeClr val="tx2">
                  <a:lumMod val="75000"/>
                </a:schemeClr>
              </a:solidFill>
            </a:endParaRPr>
          </a:p>
        </p:txBody>
      </p:sp>
      <p:pic>
        <p:nvPicPr>
          <p:cNvPr id="3" name="Immagine 2">
            <a:extLst>
              <a:ext uri="{FF2B5EF4-FFF2-40B4-BE49-F238E27FC236}">
                <a16:creationId xmlns:a16="http://schemas.microsoft.com/office/drawing/2014/main" id="{E6012BCB-A261-7F13-5068-79365024EAA7}"/>
              </a:ext>
            </a:extLst>
          </p:cNvPr>
          <p:cNvPicPr>
            <a:picLocks noChangeAspect="1"/>
          </p:cNvPicPr>
          <p:nvPr/>
        </p:nvPicPr>
        <p:blipFill>
          <a:blip r:embed="rId4"/>
          <a:stretch>
            <a:fillRect/>
          </a:stretch>
        </p:blipFill>
        <p:spPr>
          <a:xfrm>
            <a:off x="1934818" y="840104"/>
            <a:ext cx="8322365" cy="5331319"/>
          </a:xfrm>
          <a:prstGeom prst="rect">
            <a:avLst/>
          </a:prstGeom>
        </p:spPr>
      </p:pic>
    </p:spTree>
    <p:extLst>
      <p:ext uri="{BB962C8B-B14F-4D97-AF65-F5344CB8AC3E}">
        <p14:creationId xmlns:p14="http://schemas.microsoft.com/office/powerpoint/2010/main" val="2855868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E6D0C223-BA50-D89A-D553-E6584243B097}"/>
              </a:ext>
            </a:extLst>
          </p:cNvPr>
          <p:cNvGrpSpPr/>
          <p:nvPr/>
        </p:nvGrpSpPr>
        <p:grpSpPr>
          <a:xfrm>
            <a:off x="1246851" y="154112"/>
            <a:ext cx="9698298" cy="2876763"/>
            <a:chOff x="0" y="857251"/>
            <a:chExt cx="9130995" cy="2831216"/>
          </a:xfrm>
        </p:grpSpPr>
        <p:pic>
          <p:nvPicPr>
            <p:cNvPr id="4" name="Immagine 3">
              <a:extLst>
                <a:ext uri="{FF2B5EF4-FFF2-40B4-BE49-F238E27FC236}">
                  <a16:creationId xmlns:a16="http://schemas.microsoft.com/office/drawing/2014/main" id="{F2B4871A-9A93-C870-0E9C-F06BFAE1431A}"/>
                </a:ext>
              </a:extLst>
            </p:cNvPr>
            <p:cNvPicPr>
              <a:picLocks noChangeAspect="1"/>
            </p:cNvPicPr>
            <p:nvPr/>
          </p:nvPicPr>
          <p:blipFill>
            <a:blip r:embed="rId2"/>
            <a:stretch>
              <a:fillRect/>
            </a:stretch>
          </p:blipFill>
          <p:spPr>
            <a:xfrm>
              <a:off x="0" y="857251"/>
              <a:ext cx="9130995" cy="1017065"/>
            </a:xfrm>
            <a:prstGeom prst="rect">
              <a:avLst/>
            </a:prstGeom>
          </p:spPr>
        </p:pic>
        <p:sp>
          <p:nvSpPr>
            <p:cNvPr id="10" name="Rectangle 3">
              <a:extLst>
                <a:ext uri="{FF2B5EF4-FFF2-40B4-BE49-F238E27FC236}">
                  <a16:creationId xmlns:a16="http://schemas.microsoft.com/office/drawing/2014/main" id="{03C1AA5D-BE37-4B21-A25E-CABEDBE022C5}"/>
                </a:ext>
              </a:extLst>
            </p:cNvPr>
            <p:cNvSpPr>
              <a:spLocks noChangeArrowheads="1"/>
            </p:cNvSpPr>
            <p:nvPr/>
          </p:nvSpPr>
          <p:spPr bwMode="auto">
            <a:xfrm>
              <a:off x="797011" y="2729358"/>
              <a:ext cx="3364127" cy="4323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it-IT" altLang="it-IT" sz="675" baseline="30000" dirty="0">
                  <a:solidFill>
                    <a:srgbClr val="212121"/>
                  </a:solidFill>
                  <a:latin typeface="Helvetica Neue" panose="02000503000000020004" pitchFamily="2" charset="0"/>
                </a:rPr>
                <a:t>,*</a:t>
              </a:r>
              <a:endParaRPr lang="it-IT" altLang="it-IT" sz="1350" dirty="0"/>
            </a:p>
          </p:txBody>
        </p:sp>
        <p:sp>
          <p:nvSpPr>
            <p:cNvPr id="11" name="Rectangle 5">
              <a:extLst>
                <a:ext uri="{FF2B5EF4-FFF2-40B4-BE49-F238E27FC236}">
                  <a16:creationId xmlns:a16="http://schemas.microsoft.com/office/drawing/2014/main" id="{3D76C43B-8559-F126-2FD3-71DC1BD8E9B8}"/>
                </a:ext>
              </a:extLst>
            </p:cNvPr>
            <p:cNvSpPr>
              <a:spLocks noChangeArrowheads="1"/>
            </p:cNvSpPr>
            <p:nvPr/>
          </p:nvSpPr>
          <p:spPr bwMode="auto">
            <a:xfrm>
              <a:off x="460942" y="1810292"/>
              <a:ext cx="8370397" cy="18781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it-IT" altLang="it-IT" dirty="0" err="1">
                  <a:solidFill>
                    <a:srgbClr val="000000"/>
                  </a:solidFill>
                  <a:latin typeface="Cambria" panose="02040503050406030204" pitchFamily="18" charset="0"/>
                </a:rPr>
                <a:t>Economic</a:t>
              </a:r>
              <a:r>
                <a:rPr lang="it-IT" altLang="it-IT" dirty="0">
                  <a:solidFill>
                    <a:srgbClr val="000000"/>
                  </a:solidFill>
                  <a:latin typeface="Cambria" panose="02040503050406030204" pitchFamily="18" charset="0"/>
                </a:rPr>
                <a:t> impact of </a:t>
              </a:r>
              <a:r>
                <a:rPr lang="it-IT" altLang="it-IT" dirty="0" err="1">
                  <a:solidFill>
                    <a:srgbClr val="000000"/>
                  </a:solidFill>
                  <a:latin typeface="Cambria" panose="02040503050406030204" pitchFamily="18" charset="0"/>
                </a:rPr>
                <a:t>industry-sponsored</a:t>
              </a:r>
              <a:r>
                <a:rPr lang="it-IT" altLang="it-IT" dirty="0">
                  <a:solidFill>
                    <a:srgbClr val="000000"/>
                  </a:solidFill>
                  <a:latin typeface="Cambria" panose="02040503050406030204" pitchFamily="18" charset="0"/>
                </a:rPr>
                <a:t> clinical trials in </a:t>
              </a:r>
              <a:r>
                <a:rPr lang="it-IT" altLang="it-IT" dirty="0" err="1">
                  <a:solidFill>
                    <a:srgbClr val="000000"/>
                  </a:solidFill>
                  <a:latin typeface="Cambria" panose="02040503050406030204" pitchFamily="18" charset="0"/>
                </a:rPr>
                <a:t>inflammatory</a:t>
              </a:r>
              <a:r>
                <a:rPr lang="it-IT" altLang="it-IT" dirty="0">
                  <a:solidFill>
                    <a:srgbClr val="000000"/>
                  </a:solidFill>
                  <a:latin typeface="Cambria" panose="02040503050406030204" pitchFamily="18" charset="0"/>
                </a:rPr>
                <a:t> </a:t>
              </a:r>
              <a:r>
                <a:rPr lang="it-IT" altLang="it-IT" dirty="0" err="1">
                  <a:solidFill>
                    <a:srgbClr val="000000"/>
                  </a:solidFill>
                  <a:latin typeface="Cambria" panose="02040503050406030204" pitchFamily="18" charset="0"/>
                </a:rPr>
                <a:t>bowel</a:t>
              </a:r>
              <a:r>
                <a:rPr lang="it-IT" altLang="it-IT" dirty="0">
                  <a:solidFill>
                    <a:srgbClr val="000000"/>
                  </a:solidFill>
                  <a:latin typeface="Cambria" panose="02040503050406030204" pitchFamily="18" charset="0"/>
                </a:rPr>
                <a:t> </a:t>
              </a:r>
              <a:r>
                <a:rPr lang="it-IT" altLang="it-IT" dirty="0" err="1">
                  <a:solidFill>
                    <a:srgbClr val="000000"/>
                  </a:solidFill>
                  <a:latin typeface="Cambria" panose="02040503050406030204" pitchFamily="18" charset="0"/>
                </a:rPr>
                <a:t>diseases</a:t>
              </a:r>
              <a:r>
                <a:rPr lang="it-IT" altLang="it-IT" dirty="0">
                  <a:solidFill>
                    <a:srgbClr val="000000"/>
                  </a:solidFill>
                  <a:latin typeface="Cambria" panose="02040503050406030204" pitchFamily="18" charset="0"/>
                </a:rPr>
                <a:t>: </a:t>
              </a:r>
              <a:r>
                <a:rPr lang="it-IT" altLang="it-IT" dirty="0" err="1">
                  <a:solidFill>
                    <a:srgbClr val="000000"/>
                  </a:solidFill>
                  <a:latin typeface="Cambria" panose="02040503050406030204" pitchFamily="18" charset="0"/>
                </a:rPr>
                <a:t>Results</a:t>
              </a:r>
              <a:r>
                <a:rPr lang="it-IT" altLang="it-IT" dirty="0">
                  <a:solidFill>
                    <a:srgbClr val="000000"/>
                  </a:solidFill>
                  <a:latin typeface="Cambria" panose="02040503050406030204" pitchFamily="18" charset="0"/>
                </a:rPr>
                <a:t> from the national institute of </a:t>
              </a:r>
              <a:r>
                <a:rPr lang="it-IT" altLang="it-IT" dirty="0" err="1">
                  <a:solidFill>
                    <a:srgbClr val="000000"/>
                  </a:solidFill>
                  <a:latin typeface="Cambria" panose="02040503050406030204" pitchFamily="18" charset="0"/>
                </a:rPr>
                <a:t>gastroenterology</a:t>
              </a:r>
              <a:r>
                <a:rPr lang="it-IT" altLang="it-IT" dirty="0">
                  <a:solidFill>
                    <a:srgbClr val="000000"/>
                  </a:solidFill>
                  <a:latin typeface="Cambria" panose="02040503050406030204" pitchFamily="18" charset="0"/>
                </a:rPr>
                <a:t> “Saverio de Bellis”</a:t>
              </a:r>
            </a:p>
            <a:p>
              <a:pPr defTabSz="685800"/>
              <a:endParaRPr lang="it-IT" altLang="it-IT" sz="1050" dirty="0">
                <a:solidFill>
                  <a:srgbClr val="000000"/>
                </a:solidFill>
                <a:latin typeface="Cambria" panose="02040503050406030204" pitchFamily="18" charset="0"/>
              </a:endParaRPr>
            </a:p>
            <a:p>
              <a:pPr defTabSz="685800"/>
              <a:r>
                <a:rPr lang="it-IT" altLang="it-IT" sz="1200" u="sng" dirty="0">
                  <a:solidFill>
                    <a:srgbClr val="376FAA"/>
                  </a:solidFill>
                  <a:latin typeface="Helvetica Neue" panose="02000503000000020004" pitchFamily="2" charset="0"/>
                  <a:hlinkClick r:id="rId3"/>
                </a:rPr>
                <a:t>Maurizio Gaetano Polignano</a:t>
              </a:r>
              <a:r>
                <a:rPr lang="it-IT" altLang="it-IT" sz="1200" dirty="0">
                  <a:solidFill>
                    <a:srgbClr val="212121"/>
                  </a:solidFill>
                  <a:latin typeface="Helvetica Neue" panose="02000503000000020004" pitchFamily="2" charset="0"/>
                </a:rPr>
                <a:t>,</a:t>
              </a:r>
              <a:r>
                <a:rPr lang="it-IT" altLang="it-IT" sz="1200" baseline="30000" dirty="0">
                  <a:solidFill>
                    <a:srgbClr val="212121"/>
                  </a:solidFill>
                  <a:latin typeface="Helvetica Neue" panose="02000503000000020004" pitchFamily="2" charset="0"/>
                </a:rPr>
                <a:t>  </a:t>
              </a:r>
              <a:r>
                <a:rPr lang="it-IT" altLang="it-IT" sz="1200" u="sng" dirty="0">
                  <a:solidFill>
                    <a:srgbClr val="376FAA"/>
                  </a:solidFill>
                  <a:latin typeface="Helvetica Neue" panose="02000503000000020004" pitchFamily="2" charset="0"/>
                  <a:hlinkClick r:id="rId4"/>
                </a:rPr>
                <a:t>Giuseppe Pasculli</a:t>
              </a:r>
              <a:r>
                <a:rPr lang="it-IT" altLang="it-IT" sz="1200" dirty="0">
                  <a:solidFill>
                    <a:srgbClr val="212121"/>
                  </a:solidFill>
                  <a:latin typeface="Helvetica Neue" panose="02000503000000020004" pitchFamily="2" charset="0"/>
                </a:rPr>
                <a:t>,</a:t>
              </a:r>
              <a:r>
                <a:rPr lang="it-IT" altLang="it-IT" sz="1200" baseline="30000" dirty="0">
                  <a:solidFill>
                    <a:srgbClr val="212121"/>
                  </a:solidFill>
                  <a:latin typeface="Helvetica Neue" panose="02000503000000020004" pitchFamily="2" charset="0"/>
                </a:rPr>
                <a:t>  </a:t>
              </a:r>
              <a:r>
                <a:rPr lang="it-IT" altLang="it-IT" sz="1200" u="sng" dirty="0">
                  <a:solidFill>
                    <a:srgbClr val="376FAA"/>
                  </a:solidFill>
                  <a:latin typeface="Helvetica Neue" panose="02000503000000020004" pitchFamily="2" charset="0"/>
                  <a:hlinkClick r:id="rId5"/>
                </a:rPr>
                <a:t>Pietro Trisolini</a:t>
              </a:r>
              <a:r>
                <a:rPr lang="it-IT" altLang="it-IT" sz="1200" dirty="0">
                  <a:solidFill>
                    <a:srgbClr val="212121"/>
                  </a:solidFill>
                  <a:latin typeface="Helvetica Neue" panose="02000503000000020004" pitchFamily="2" charset="0"/>
                </a:rPr>
                <a:t>,</a:t>
              </a:r>
              <a:r>
                <a:rPr lang="it-IT" altLang="it-IT" sz="1200" baseline="30000" dirty="0">
                  <a:solidFill>
                    <a:srgbClr val="212121"/>
                  </a:solidFill>
                  <a:latin typeface="Helvetica Neue" panose="02000503000000020004" pitchFamily="2" charset="0"/>
                </a:rPr>
                <a:t>  </a:t>
              </a:r>
              <a:r>
                <a:rPr lang="it-IT" altLang="it-IT" sz="1200" u="sng" dirty="0">
                  <a:solidFill>
                    <a:srgbClr val="376FAA"/>
                  </a:solidFill>
                  <a:latin typeface="Helvetica Neue" panose="02000503000000020004" pitchFamily="2" charset="0"/>
                  <a:hlinkClick r:id="rId6"/>
                </a:rPr>
                <a:t>Michele Albino Di Lorenzo</a:t>
              </a:r>
              <a:r>
                <a:rPr lang="it-IT" altLang="it-IT" sz="1200" dirty="0">
                  <a:solidFill>
                    <a:srgbClr val="212121"/>
                  </a:solidFill>
                  <a:latin typeface="Helvetica Neue" panose="02000503000000020004" pitchFamily="2" charset="0"/>
                </a:rPr>
                <a:t>,</a:t>
              </a:r>
              <a:r>
                <a:rPr lang="it-IT" altLang="it-IT" sz="1200" baseline="30000" dirty="0">
                  <a:solidFill>
                    <a:srgbClr val="212121"/>
                  </a:solidFill>
                  <a:latin typeface="Helvetica Neue" panose="02000503000000020004" pitchFamily="2" charset="0"/>
                </a:rPr>
                <a:t>  </a:t>
              </a:r>
              <a:r>
                <a:rPr lang="it-IT" altLang="it-IT" sz="1200" u="sng" dirty="0">
                  <a:solidFill>
                    <a:srgbClr val="376FAA"/>
                  </a:solidFill>
                  <a:latin typeface="Helvetica Neue" panose="02000503000000020004" pitchFamily="2" charset="0"/>
                  <a:hlinkClick r:id="rId7"/>
                </a:rPr>
                <a:t>Giuseppe Dalfino</a:t>
              </a:r>
              <a:r>
                <a:rPr lang="it-IT" altLang="it-IT" sz="1200" dirty="0">
                  <a:solidFill>
                    <a:srgbClr val="212121"/>
                  </a:solidFill>
                  <a:latin typeface="Helvetica Neue" panose="02000503000000020004" pitchFamily="2" charset="0"/>
                </a:rPr>
                <a:t>,</a:t>
              </a:r>
              <a:r>
                <a:rPr lang="it-IT" altLang="it-IT" sz="1200" baseline="30000" dirty="0">
                  <a:solidFill>
                    <a:srgbClr val="212121"/>
                  </a:solidFill>
                  <a:latin typeface="Helvetica Neue" panose="02000503000000020004" pitchFamily="2" charset="0"/>
                </a:rPr>
                <a:t> </a:t>
              </a:r>
              <a:r>
                <a:rPr lang="it-IT" altLang="it-IT" sz="1200" dirty="0">
                  <a:solidFill>
                    <a:srgbClr val="212121"/>
                  </a:solidFill>
                  <a:latin typeface="Helvetica Neue" panose="02000503000000020004" pitchFamily="2" charset="0"/>
                </a:rPr>
                <a:t>and </a:t>
              </a:r>
              <a:r>
                <a:rPr lang="it-IT" altLang="it-IT" sz="1200" u="sng" dirty="0">
                  <a:solidFill>
                    <a:srgbClr val="376FAA"/>
                  </a:solidFill>
                  <a:latin typeface="Helvetica Neue" panose="02000503000000020004" pitchFamily="2" charset="0"/>
                  <a:hlinkClick r:id="rId8"/>
                </a:rPr>
                <a:t>Gianluigi Giannelli</a:t>
              </a:r>
              <a:r>
                <a:rPr lang="it-IT" altLang="it-IT" sz="1200" baseline="30000" dirty="0">
                  <a:solidFill>
                    <a:srgbClr val="212121"/>
                  </a:solidFill>
                  <a:latin typeface="Helvetica Neue" panose="02000503000000020004" pitchFamily="2" charset="0"/>
                </a:rPr>
                <a:t> *</a:t>
              </a:r>
              <a:endParaRPr lang="it-IT" altLang="it-IT" sz="1200" dirty="0"/>
            </a:p>
          </p:txBody>
        </p:sp>
      </p:grpSp>
      <p:pic>
        <p:nvPicPr>
          <p:cNvPr id="12" name="Immagine 11">
            <a:extLst>
              <a:ext uri="{FF2B5EF4-FFF2-40B4-BE49-F238E27FC236}">
                <a16:creationId xmlns:a16="http://schemas.microsoft.com/office/drawing/2014/main" id="{3D9BBB6B-1E7F-F4C2-1F11-9BAE427E3D86}"/>
              </a:ext>
            </a:extLst>
          </p:cNvPr>
          <p:cNvPicPr>
            <a:picLocks noChangeAspect="1"/>
          </p:cNvPicPr>
          <p:nvPr/>
        </p:nvPicPr>
        <p:blipFill>
          <a:blip r:embed="rId9"/>
          <a:stretch>
            <a:fillRect/>
          </a:stretch>
        </p:blipFill>
        <p:spPr>
          <a:xfrm>
            <a:off x="1078162" y="3140731"/>
            <a:ext cx="10035677" cy="1110868"/>
          </a:xfrm>
          <a:prstGeom prst="rect">
            <a:avLst/>
          </a:prstGeom>
          <a:ln w="28575">
            <a:solidFill>
              <a:srgbClr val="FF0000"/>
            </a:solidFill>
          </a:ln>
        </p:spPr>
      </p:pic>
      <p:sp>
        <p:nvSpPr>
          <p:cNvPr id="6" name="CasellaDiTesto 5">
            <a:extLst>
              <a:ext uri="{FF2B5EF4-FFF2-40B4-BE49-F238E27FC236}">
                <a16:creationId xmlns:a16="http://schemas.microsoft.com/office/drawing/2014/main" id="{F0485CCD-A657-0087-539F-F271949F3261}"/>
              </a:ext>
            </a:extLst>
          </p:cNvPr>
          <p:cNvSpPr txBox="1"/>
          <p:nvPr/>
        </p:nvSpPr>
        <p:spPr>
          <a:xfrm>
            <a:off x="1289787" y="4732177"/>
            <a:ext cx="9612426" cy="1354217"/>
          </a:xfrm>
          <a:prstGeom prst="rect">
            <a:avLst/>
          </a:prstGeom>
          <a:solidFill>
            <a:schemeClr val="accent5">
              <a:lumMod val="20000"/>
              <a:lumOff val="80000"/>
            </a:schemeClr>
          </a:solidFill>
        </p:spPr>
        <p:txBody>
          <a:bodyPr wrap="square" rtlCol="0">
            <a:spAutoFit/>
          </a:bodyPr>
          <a:lstStyle/>
          <a:p>
            <a:pPr algn="ctr"/>
            <a:r>
              <a:rPr lang="it-IT" sz="2400" b="1" dirty="0"/>
              <a:t>GENERAZIONE DI VALORE DELLA RICERCA CLINICA:</a:t>
            </a:r>
          </a:p>
          <a:p>
            <a:pPr algn="ctr"/>
            <a:endParaRPr lang="it-IT" b="1" dirty="0"/>
          </a:p>
          <a:p>
            <a:pPr algn="just"/>
            <a:r>
              <a:rPr lang="it-IT" sz="2000" dirty="0"/>
              <a:t>Lo studio dimostra che per ogni euro da ricerca clinica sponsorizzata il SSR beneficia di un valore aggiunto pari ad euro 3,67</a:t>
            </a:r>
          </a:p>
        </p:txBody>
      </p:sp>
      <p:pic>
        <p:nvPicPr>
          <p:cNvPr id="7" name="Immagine 6">
            <a:extLst>
              <a:ext uri="{FF2B5EF4-FFF2-40B4-BE49-F238E27FC236}">
                <a16:creationId xmlns:a16="http://schemas.microsoft.com/office/drawing/2014/main" id="{10CB6FA4-C1BF-E0FD-AF54-D637A45041D1}"/>
              </a:ext>
            </a:extLst>
          </p:cNvPr>
          <p:cNvPicPr>
            <a:picLocks noChangeAspect="1"/>
          </p:cNvPicPr>
          <p:nvPr/>
        </p:nvPicPr>
        <p:blipFill>
          <a:blip r:embed="rId10"/>
          <a:stretch>
            <a:fillRect/>
          </a:stretch>
        </p:blipFill>
        <p:spPr>
          <a:xfrm>
            <a:off x="8625703" y="6169431"/>
            <a:ext cx="3505200" cy="676144"/>
          </a:xfrm>
          <a:prstGeom prst="rect">
            <a:avLst/>
          </a:prstGeom>
        </p:spPr>
      </p:pic>
      <p:pic>
        <p:nvPicPr>
          <p:cNvPr id="8" name="Immagine 7">
            <a:extLst>
              <a:ext uri="{FF2B5EF4-FFF2-40B4-BE49-F238E27FC236}">
                <a16:creationId xmlns:a16="http://schemas.microsoft.com/office/drawing/2014/main" id="{084CA42A-7FCD-2006-C9FC-D40AB821302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097" y="6176560"/>
            <a:ext cx="1224015" cy="681440"/>
          </a:xfrm>
          <a:prstGeom prst="rect">
            <a:avLst/>
          </a:prstGeom>
        </p:spPr>
      </p:pic>
    </p:spTree>
    <p:extLst>
      <p:ext uri="{BB962C8B-B14F-4D97-AF65-F5344CB8AC3E}">
        <p14:creationId xmlns:p14="http://schemas.microsoft.com/office/powerpoint/2010/main" val="134043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4">
            <a:extLst>
              <a:ext uri="{FF2B5EF4-FFF2-40B4-BE49-F238E27FC236}">
                <a16:creationId xmlns:a16="http://schemas.microsoft.com/office/drawing/2014/main" id="{71EF83E9-8092-5634-AEC9-CED3AD743CA5}"/>
              </a:ext>
            </a:extLst>
          </p:cNvPr>
          <p:cNvGraphicFramePr>
            <a:graphicFrameLocks noGrp="1"/>
          </p:cNvGraphicFramePr>
          <p:nvPr>
            <p:ph idx="1"/>
            <p:extLst>
              <p:ext uri="{D42A27DB-BD31-4B8C-83A1-F6EECF244321}">
                <p14:modId xmlns:p14="http://schemas.microsoft.com/office/powerpoint/2010/main" val="2385156983"/>
              </p:ext>
            </p:extLst>
          </p:nvPr>
        </p:nvGraphicFramePr>
        <p:xfrm>
          <a:off x="779980" y="721567"/>
          <a:ext cx="10632041" cy="5430520"/>
        </p:xfrm>
        <a:graphic>
          <a:graphicData uri="http://schemas.openxmlformats.org/drawingml/2006/table">
            <a:tbl>
              <a:tblPr firstRow="1" bandRow="1">
                <a:tableStyleId>{5C22544A-7EE6-4342-B048-85BDC9FD1C3A}</a:tableStyleId>
              </a:tblPr>
              <a:tblGrid>
                <a:gridCol w="7773203">
                  <a:extLst>
                    <a:ext uri="{9D8B030D-6E8A-4147-A177-3AD203B41FA5}">
                      <a16:colId xmlns:a16="http://schemas.microsoft.com/office/drawing/2014/main" val="1032979890"/>
                    </a:ext>
                  </a:extLst>
                </a:gridCol>
                <a:gridCol w="2858838">
                  <a:extLst>
                    <a:ext uri="{9D8B030D-6E8A-4147-A177-3AD203B41FA5}">
                      <a16:colId xmlns:a16="http://schemas.microsoft.com/office/drawing/2014/main" val="1714100687"/>
                    </a:ext>
                  </a:extLst>
                </a:gridCol>
              </a:tblGrid>
              <a:tr h="370840">
                <a:tc>
                  <a:txBody>
                    <a:bodyPr/>
                    <a:lstStyle/>
                    <a:p>
                      <a:pPr algn="ctr"/>
                      <a:r>
                        <a:rPr lang="it-IT" sz="1400" dirty="0"/>
                        <a:t>TITOLO</a:t>
                      </a:r>
                    </a:p>
                  </a:txBody>
                  <a:tcPr/>
                </a:tc>
                <a:tc>
                  <a:txBody>
                    <a:bodyPr/>
                    <a:lstStyle/>
                    <a:p>
                      <a:pPr algn="ctr"/>
                      <a:r>
                        <a:rPr lang="it-IT" sz="1400" dirty="0"/>
                        <a:t>STATO</a:t>
                      </a:r>
                    </a:p>
                  </a:txBody>
                  <a:tcPr/>
                </a:tc>
                <a:extLst>
                  <a:ext uri="{0D108BD9-81ED-4DB2-BD59-A6C34878D82A}">
                    <a16:rowId xmlns:a16="http://schemas.microsoft.com/office/drawing/2014/main" val="625103815"/>
                  </a:ext>
                </a:extLst>
              </a:tr>
              <a:tr h="370840">
                <a:tc>
                  <a:txBody>
                    <a:bodyPr/>
                    <a:lstStyle/>
                    <a:p>
                      <a:r>
                        <a:rPr lang="it-IT" sz="1200" b="1" kern="1200" dirty="0">
                          <a:solidFill>
                            <a:schemeClr val="dk1"/>
                          </a:solidFill>
                          <a:effectLst/>
                          <a:latin typeface="+mn-lt"/>
                          <a:ea typeface="+mn-ea"/>
                          <a:cs typeface="+mn-cs"/>
                        </a:rPr>
                        <a:t>PROCEDIMENTO PER LA CONSERVAZIONE A LUNGO TERMINE DI PEZZI ANATOMICI DI PARTICOLARE INTERESSE</a:t>
                      </a:r>
                      <a:r>
                        <a:rPr lang="it-IT" sz="1200" b="1" dirty="0">
                          <a:effectLst/>
                        </a:rPr>
                        <a:t> </a:t>
                      </a:r>
                      <a:endParaRPr lang="it-IT" sz="1200" b="1" dirty="0"/>
                    </a:p>
                  </a:txBody>
                  <a:tcPr/>
                </a:tc>
                <a:tc>
                  <a:txBody>
                    <a:bodyPr/>
                    <a:lstStyle/>
                    <a:p>
                      <a:r>
                        <a:rPr lang="it-IT" sz="1200" b="1" dirty="0"/>
                        <a:t>Concesso a livello Nazionale ed europeo</a:t>
                      </a:r>
                    </a:p>
                  </a:txBody>
                  <a:tcPr/>
                </a:tc>
                <a:extLst>
                  <a:ext uri="{0D108BD9-81ED-4DB2-BD59-A6C34878D82A}">
                    <a16:rowId xmlns:a16="http://schemas.microsoft.com/office/drawing/2014/main" val="18218933"/>
                  </a:ext>
                </a:extLst>
              </a:tr>
              <a:tr h="370840">
                <a:tc>
                  <a:txBody>
                    <a:bodyPr/>
                    <a:lstStyle/>
                    <a:p>
                      <a:r>
                        <a:rPr lang="it-IT" sz="1200" kern="1200" dirty="0">
                          <a:solidFill>
                            <a:schemeClr val="dk1"/>
                          </a:solidFill>
                          <a:effectLst/>
                          <a:latin typeface="+mn-lt"/>
                          <a:ea typeface="+mn-ea"/>
                          <a:cs typeface="+mn-cs"/>
                        </a:rPr>
                        <a:t>USO DELLA PROTEINA PD-L1 COME MARCATORE PER LE NEOPLASIE NEUROENDOCRINE</a:t>
                      </a:r>
                      <a:r>
                        <a:rPr lang="it-IT" sz="1200" dirty="0">
                          <a:effectLst/>
                        </a:rPr>
                        <a:t> </a:t>
                      </a:r>
                      <a:endParaRPr lang="it-IT" sz="1200" dirty="0"/>
                    </a:p>
                  </a:txBody>
                  <a:tcPr/>
                </a:tc>
                <a:tc>
                  <a:txBody>
                    <a:bodyPr/>
                    <a:lstStyle/>
                    <a:p>
                      <a:r>
                        <a:rPr lang="it-IT" sz="1200" dirty="0"/>
                        <a:t>Concesso a livello Nazionale </a:t>
                      </a:r>
                    </a:p>
                  </a:txBody>
                  <a:tcPr/>
                </a:tc>
                <a:extLst>
                  <a:ext uri="{0D108BD9-81ED-4DB2-BD59-A6C34878D82A}">
                    <a16:rowId xmlns:a16="http://schemas.microsoft.com/office/drawing/2014/main" val="189412956"/>
                  </a:ext>
                </a:extLst>
              </a:tr>
              <a:tr h="370840">
                <a:tc>
                  <a:txBody>
                    <a:bodyPr/>
                    <a:lstStyle/>
                    <a:p>
                      <a:r>
                        <a:rPr lang="it-IT" sz="1200" kern="1200" dirty="0">
                          <a:solidFill>
                            <a:schemeClr val="dk1"/>
                          </a:solidFill>
                          <a:effectLst/>
                          <a:latin typeface="+mn-lt"/>
                          <a:ea typeface="+mn-ea"/>
                          <a:cs typeface="+mn-cs"/>
                        </a:rPr>
                        <a:t>METODO PER RILEVARE LA DIMINUZIONE DELLA STAMINALITÀ IN CELLULE DI CARCINOMA EPATOCELLULARE PER MEZZO DI UN INDICATORE SPECIFICO DI STAMINALITA’ E USO DI DETTO INDICATORE PER IL TRATTAMENTO DELLA PERSISTENZA DELLE CELLULE STAMINALI NEL CARCINOMA EPATOCELLULARE</a:t>
                      </a:r>
                      <a:r>
                        <a:rPr lang="it-IT" sz="1200" dirty="0">
                          <a:effectLst/>
                        </a:rPr>
                        <a:t> </a:t>
                      </a:r>
                      <a:endParaRPr lang="it-IT"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a:t>Concesso a livello Nazionale </a:t>
                      </a:r>
                    </a:p>
                  </a:txBody>
                  <a:tcPr/>
                </a:tc>
                <a:extLst>
                  <a:ext uri="{0D108BD9-81ED-4DB2-BD59-A6C34878D82A}">
                    <a16:rowId xmlns:a16="http://schemas.microsoft.com/office/drawing/2014/main" val="4080337713"/>
                  </a:ext>
                </a:extLst>
              </a:tr>
              <a:tr h="370840">
                <a:tc>
                  <a:txBody>
                    <a:bodyPr/>
                    <a:lstStyle/>
                    <a:p>
                      <a:r>
                        <a:rPr lang="it-IT" sz="1200" b="1" kern="1200" dirty="0">
                          <a:solidFill>
                            <a:schemeClr val="dk1"/>
                          </a:solidFill>
                          <a:effectLst/>
                          <a:latin typeface="+mn-lt"/>
                          <a:ea typeface="+mn-ea"/>
                          <a:cs typeface="+mn-cs"/>
                        </a:rPr>
                        <a:t>COMPOSIZIONE FARMACEUTICA COMPRENDENTE COME INGREDIENTE ATTIVO IL MIR-369-3P PER IL TRATTAMENTO DELLE PATOLOGIE INFIAMMATORIE CRONICHE</a:t>
                      </a:r>
                      <a:r>
                        <a:rPr lang="it-IT" sz="1200" b="1" dirty="0">
                          <a:effectLst/>
                        </a:rPr>
                        <a:t> </a:t>
                      </a:r>
                      <a:endParaRPr lang="it-IT" sz="12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b="1" dirty="0"/>
                        <a:t>Concesso a livello Nazionale / depositato a livello europeo</a:t>
                      </a:r>
                    </a:p>
                    <a:p>
                      <a:pPr marL="0" marR="0" lvl="0" indent="0" algn="l" defTabSz="457200" rtl="0" eaLnBrk="1" fontAlgn="auto" latinLnBrk="0" hangingPunct="1">
                        <a:lnSpc>
                          <a:spcPct val="100000"/>
                        </a:lnSpc>
                        <a:spcBef>
                          <a:spcPts val="0"/>
                        </a:spcBef>
                        <a:spcAft>
                          <a:spcPts val="0"/>
                        </a:spcAft>
                        <a:buClrTx/>
                        <a:buSzTx/>
                        <a:buFontTx/>
                        <a:buNone/>
                        <a:tabLst/>
                        <a:defRPr/>
                      </a:pPr>
                      <a:endParaRPr lang="it-IT" sz="1200" b="1" dirty="0"/>
                    </a:p>
                  </a:txBody>
                  <a:tcPr/>
                </a:tc>
                <a:extLst>
                  <a:ext uri="{0D108BD9-81ED-4DB2-BD59-A6C34878D82A}">
                    <a16:rowId xmlns:a16="http://schemas.microsoft.com/office/drawing/2014/main" val="2339651590"/>
                  </a:ext>
                </a:extLst>
              </a:tr>
              <a:tr h="370840">
                <a:tc>
                  <a:txBody>
                    <a:bodyPr/>
                    <a:lstStyle/>
                    <a:p>
                      <a:r>
                        <a:rPr lang="it-IT" sz="1200" dirty="0"/>
                        <a:t>TERAPIA DI COMBINAZIONE DI SORAFENIB E/O REGORAFENIB CON LA PROTEINA RICOMBINANTE UMANA PROTEOGLICANO-4 PER IL TRATTAMENTO DELL’EPATOCARCINOMA </a:t>
                      </a:r>
                    </a:p>
                    <a:p>
                      <a:endParaRPr lang="it-IT"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a:t>Concesso a livello nazionale</a:t>
                      </a:r>
                    </a:p>
                  </a:txBody>
                  <a:tcPr/>
                </a:tc>
                <a:extLst>
                  <a:ext uri="{0D108BD9-81ED-4DB2-BD59-A6C34878D82A}">
                    <a16:rowId xmlns:a16="http://schemas.microsoft.com/office/drawing/2014/main" val="3923495718"/>
                  </a:ext>
                </a:extLst>
              </a:tr>
              <a:tr h="370840">
                <a:tc>
                  <a:txBody>
                    <a:bodyPr/>
                    <a:lstStyle/>
                    <a:p>
                      <a:r>
                        <a:rPr lang="it-IT" sz="1200" dirty="0"/>
                        <a:t>METODO PER SVILUPPARE UN ALGORITMO DI MACHINE LEARNING ADDESTRATO SU DATI DI SOGGETTI A CONDIZIONE DI NAFLD NOTA E SUO IMPIEGO PER SUPPORTARE LE DIAGNOSI DI NAFLD MEDIANTE APPLICAZIONE WEB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a:t>Concesso a livello nazionale</a:t>
                      </a:r>
                    </a:p>
                  </a:txBody>
                  <a:tcPr/>
                </a:tc>
                <a:extLst>
                  <a:ext uri="{0D108BD9-81ED-4DB2-BD59-A6C34878D82A}">
                    <a16:rowId xmlns:a16="http://schemas.microsoft.com/office/drawing/2014/main" val="1107712977"/>
                  </a:ext>
                </a:extLst>
              </a:tr>
              <a:tr h="370840">
                <a:tc>
                  <a:txBody>
                    <a:bodyPr/>
                    <a:lstStyle/>
                    <a:p>
                      <a:r>
                        <a:rPr lang="it-IT" sz="1200" b="1" dirty="0"/>
                        <a:t>3D FRACTAL SURFACES FOR SAFE TRANSPORTATION OF SENSITIVE CELLS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b="1" dirty="0"/>
                        <a:t>Concesso a livello europeo</a:t>
                      </a:r>
                    </a:p>
                  </a:txBody>
                  <a:tcPr/>
                </a:tc>
                <a:extLst>
                  <a:ext uri="{0D108BD9-81ED-4DB2-BD59-A6C34878D82A}">
                    <a16:rowId xmlns:a16="http://schemas.microsoft.com/office/drawing/2014/main" val="945305871"/>
                  </a:ext>
                </a:extLst>
              </a:tr>
              <a:tr h="370840">
                <a:tc>
                  <a:txBody>
                    <a:bodyPr/>
                    <a:lstStyle/>
                    <a:p>
                      <a:r>
                        <a:rPr lang="it-IT" sz="1200" b="1" dirty="0"/>
                        <a:t>SENSORE MOLECOLARE INNOVATIVO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b="1" dirty="0"/>
                        <a:t>Depositato a livello europeo</a:t>
                      </a:r>
                    </a:p>
                  </a:txBody>
                  <a:tcPr/>
                </a:tc>
                <a:extLst>
                  <a:ext uri="{0D108BD9-81ED-4DB2-BD59-A6C34878D82A}">
                    <a16:rowId xmlns:a16="http://schemas.microsoft.com/office/drawing/2014/main" val="1930445437"/>
                  </a:ext>
                </a:extLst>
              </a:tr>
              <a:tr h="370840">
                <a:tc>
                  <a:txBody>
                    <a:bodyPr/>
                    <a:lstStyle/>
                    <a:p>
                      <a:r>
                        <a:rPr lang="it-IT" sz="1200" b="1" dirty="0"/>
                        <a:t>FORMULATI FARMACEUTICI CON ATTIVITÀ INIBENTE LE METILTRASFERASI ISTONICHE PER IL TRATTAMENTO DI PATOLOGIE NEOPLASTICHE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b="1" dirty="0"/>
                        <a:t>Depositato a livello nazionale + PCT</a:t>
                      </a:r>
                    </a:p>
                    <a:p>
                      <a:pPr marL="0" marR="0" lvl="0" indent="0" algn="l" defTabSz="457200" rtl="0" eaLnBrk="1" fontAlgn="auto" latinLnBrk="0" hangingPunct="1">
                        <a:lnSpc>
                          <a:spcPct val="100000"/>
                        </a:lnSpc>
                        <a:spcBef>
                          <a:spcPts val="0"/>
                        </a:spcBef>
                        <a:spcAft>
                          <a:spcPts val="0"/>
                        </a:spcAft>
                        <a:buClrTx/>
                        <a:buSzTx/>
                        <a:buFontTx/>
                        <a:buNone/>
                        <a:tabLst/>
                        <a:defRPr/>
                      </a:pPr>
                      <a:endParaRPr lang="it-IT" sz="1200" b="1" dirty="0"/>
                    </a:p>
                  </a:txBody>
                  <a:tcPr/>
                </a:tc>
                <a:extLst>
                  <a:ext uri="{0D108BD9-81ED-4DB2-BD59-A6C34878D82A}">
                    <a16:rowId xmlns:a16="http://schemas.microsoft.com/office/drawing/2014/main" val="3664310259"/>
                  </a:ext>
                </a:extLst>
              </a:tr>
              <a:tr h="370840">
                <a:tc>
                  <a:txBody>
                    <a:bodyPr/>
                    <a:lstStyle/>
                    <a:p>
                      <a:r>
                        <a:rPr lang="it-IT" sz="1200" dirty="0" err="1"/>
                        <a:t>miRNA</a:t>
                      </a:r>
                      <a:r>
                        <a:rPr lang="it-IT" sz="1200" dirty="0"/>
                        <a:t> O COMBINAZIONE DI PIÙ </a:t>
                      </a:r>
                      <a:r>
                        <a:rPr lang="it-IT" sz="1200" dirty="0" err="1"/>
                        <a:t>miRNA</a:t>
                      </a:r>
                      <a:r>
                        <a:rPr lang="it-IT" sz="1200" dirty="0"/>
                        <a:t> PER USO COME MEDICAMENTO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a:t>Depositato a livello nazionale</a:t>
                      </a:r>
                    </a:p>
                  </a:txBody>
                  <a:tcPr/>
                </a:tc>
                <a:extLst>
                  <a:ext uri="{0D108BD9-81ED-4DB2-BD59-A6C34878D82A}">
                    <a16:rowId xmlns:a16="http://schemas.microsoft.com/office/drawing/2014/main" val="4055508379"/>
                  </a:ext>
                </a:extLst>
              </a:tr>
              <a:tr h="370840">
                <a:tc>
                  <a:txBody>
                    <a:bodyPr/>
                    <a:lstStyle/>
                    <a:p>
                      <a:r>
                        <a:rPr lang="it-IT" sz="1200" dirty="0"/>
                        <a:t>DISPOSITIVO MEDICO PER FISTOLA ANALE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a:t>Depositato a livello nazionale</a:t>
                      </a:r>
                    </a:p>
                  </a:txBody>
                  <a:tcPr/>
                </a:tc>
                <a:extLst>
                  <a:ext uri="{0D108BD9-81ED-4DB2-BD59-A6C34878D82A}">
                    <a16:rowId xmlns:a16="http://schemas.microsoft.com/office/drawing/2014/main" val="1369559430"/>
                  </a:ext>
                </a:extLst>
              </a:tr>
            </a:tbl>
          </a:graphicData>
        </a:graphic>
      </p:graphicFrame>
      <p:sp>
        <p:nvSpPr>
          <p:cNvPr id="5" name="Titolo 1">
            <a:extLst>
              <a:ext uri="{FF2B5EF4-FFF2-40B4-BE49-F238E27FC236}">
                <a16:creationId xmlns:a16="http://schemas.microsoft.com/office/drawing/2014/main" id="{0D79AF28-A783-CF54-3484-FC2D6B410C2E}"/>
              </a:ext>
            </a:extLst>
          </p:cNvPr>
          <p:cNvSpPr>
            <a:spLocks noGrp="1"/>
          </p:cNvSpPr>
          <p:nvPr>
            <p:ph type="title"/>
          </p:nvPr>
        </p:nvSpPr>
        <p:spPr>
          <a:xfrm>
            <a:off x="2097055" y="1"/>
            <a:ext cx="7997890" cy="721567"/>
          </a:xfrm>
        </p:spPr>
        <p:txBody>
          <a:bodyPr>
            <a:noAutofit/>
          </a:bodyPr>
          <a:lstStyle/>
          <a:p>
            <a:r>
              <a:rPr lang="it-IT" sz="2000" dirty="0">
                <a:solidFill>
                  <a:schemeClr val="tx2">
                    <a:lumMod val="75000"/>
                  </a:schemeClr>
                </a:solidFill>
              </a:rPr>
              <a:t>I BREVETTI DELL’IRCCS «SAVERIO DE BELLIS»</a:t>
            </a:r>
            <a:br>
              <a:rPr lang="it-IT" sz="2000" dirty="0">
                <a:solidFill>
                  <a:schemeClr val="tx2">
                    <a:lumMod val="75000"/>
                  </a:schemeClr>
                </a:solidFill>
              </a:rPr>
            </a:br>
            <a:r>
              <a:rPr lang="it-IT" sz="2000" dirty="0">
                <a:solidFill>
                  <a:schemeClr val="tx2">
                    <a:lumMod val="75000"/>
                  </a:schemeClr>
                </a:solidFill>
              </a:rPr>
              <a:t>2018 - 2023</a:t>
            </a:r>
          </a:p>
        </p:txBody>
      </p:sp>
      <p:pic>
        <p:nvPicPr>
          <p:cNvPr id="2" name="Immagine 1">
            <a:extLst>
              <a:ext uri="{FF2B5EF4-FFF2-40B4-BE49-F238E27FC236}">
                <a16:creationId xmlns:a16="http://schemas.microsoft.com/office/drawing/2014/main" id="{AF84A6FD-D21A-94DF-B920-5AB76809D561}"/>
              </a:ext>
            </a:extLst>
          </p:cNvPr>
          <p:cNvPicPr>
            <a:picLocks noChangeAspect="1"/>
          </p:cNvPicPr>
          <p:nvPr/>
        </p:nvPicPr>
        <p:blipFill>
          <a:blip r:embed="rId2"/>
          <a:stretch>
            <a:fillRect/>
          </a:stretch>
        </p:blipFill>
        <p:spPr>
          <a:xfrm>
            <a:off x="8625703" y="6169431"/>
            <a:ext cx="3505200" cy="676144"/>
          </a:xfrm>
          <a:prstGeom prst="rect">
            <a:avLst/>
          </a:prstGeom>
        </p:spPr>
      </p:pic>
      <p:pic>
        <p:nvPicPr>
          <p:cNvPr id="3" name="Immagine 2">
            <a:extLst>
              <a:ext uri="{FF2B5EF4-FFF2-40B4-BE49-F238E27FC236}">
                <a16:creationId xmlns:a16="http://schemas.microsoft.com/office/drawing/2014/main" id="{88B0A463-75AB-DA81-7A9B-1EB8079B1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97" y="6176560"/>
            <a:ext cx="1224015" cy="681440"/>
          </a:xfrm>
          <a:prstGeom prst="rect">
            <a:avLst/>
          </a:prstGeom>
        </p:spPr>
      </p:pic>
    </p:spTree>
    <p:extLst>
      <p:ext uri="{BB962C8B-B14F-4D97-AF65-F5344CB8AC3E}">
        <p14:creationId xmlns:p14="http://schemas.microsoft.com/office/powerpoint/2010/main" val="3851768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17" name="Immagine 16">
            <a:extLst>
              <a:ext uri="{FF2B5EF4-FFF2-40B4-BE49-F238E27FC236}">
                <a16:creationId xmlns:a16="http://schemas.microsoft.com/office/drawing/2014/main" id="{FAB9AFBA-99CB-E86D-1A69-84997A47B023}"/>
              </a:ext>
            </a:extLst>
          </p:cNvPr>
          <p:cNvPicPr>
            <a:picLocks noChangeAspect="1"/>
          </p:cNvPicPr>
          <p:nvPr/>
        </p:nvPicPr>
        <p:blipFill>
          <a:blip r:embed="rId3"/>
          <a:stretch>
            <a:fillRect/>
          </a:stretch>
        </p:blipFill>
        <p:spPr>
          <a:xfrm>
            <a:off x="2289933" y="2087055"/>
            <a:ext cx="7612134" cy="4725937"/>
          </a:xfrm>
          <a:prstGeom prst="rect">
            <a:avLst/>
          </a:prstGeom>
        </p:spPr>
      </p:pic>
      <p:sp>
        <p:nvSpPr>
          <p:cNvPr id="84" name="Google Shape;84;p1"/>
          <p:cNvSpPr txBox="1">
            <a:spLocks noGrp="1"/>
          </p:cNvSpPr>
          <p:nvPr>
            <p:ph idx="1"/>
          </p:nvPr>
        </p:nvSpPr>
        <p:spPr>
          <a:xfrm>
            <a:off x="1041115" y="928"/>
            <a:ext cx="10109771" cy="3785105"/>
          </a:xfrm>
          <a:prstGeom prst="rect">
            <a:avLst/>
          </a:prstGeom>
          <a:noFill/>
          <a:ln>
            <a:noFill/>
          </a:ln>
        </p:spPr>
        <p:txBody>
          <a:bodyPr spcFirstLastPara="1" vert="horz" wrap="square" lIns="68569" tIns="34275" rIns="68569" bIns="34275" rtlCol="0" anchor="t" anchorCtr="0">
            <a:normAutofit/>
          </a:bodyPr>
          <a:lstStyle/>
          <a:p>
            <a:pPr marL="0" indent="0" algn="ctr">
              <a:spcBef>
                <a:spcPts val="0"/>
              </a:spcBef>
              <a:buClr>
                <a:schemeClr val="dk1"/>
              </a:buClr>
              <a:buSzPts val="2000"/>
              <a:buNone/>
            </a:pPr>
            <a:endParaRPr sz="1400" dirty="0">
              <a:latin typeface="Calibri" panose="020F0502020204030204" pitchFamily="34" charset="0"/>
              <a:ea typeface="Arial"/>
              <a:cs typeface="Calibri" panose="020F0502020204030204" pitchFamily="34" charset="0"/>
              <a:sym typeface="Arial"/>
            </a:endParaRPr>
          </a:p>
          <a:p>
            <a:pPr marL="0" indent="0" algn="ctr">
              <a:buClr>
                <a:schemeClr val="dk1"/>
              </a:buClr>
              <a:buSzPts val="2400"/>
              <a:buNone/>
            </a:pPr>
            <a:r>
              <a:rPr lang="it-IT" sz="1200" dirty="0">
                <a:latin typeface="Calibri" panose="020F0502020204030204" pitchFamily="34" charset="0"/>
                <a:ea typeface="Arial"/>
                <a:cs typeface="Calibri" panose="020F0502020204030204" pitchFamily="34" charset="0"/>
                <a:sym typeface="Arial"/>
              </a:rPr>
              <a:t>PIANO NAZIONALE PER GLI INVESTIMENTI COMPLEMENTARI AL PIANO NAZIONALE DI RIPRESA E RESILIENZA</a:t>
            </a:r>
            <a:endParaRPr sz="1600" dirty="0">
              <a:latin typeface="Calibri" panose="020F0502020204030204" pitchFamily="34" charset="0"/>
              <a:cs typeface="Calibri" panose="020F0502020204030204" pitchFamily="34" charset="0"/>
            </a:endParaRPr>
          </a:p>
          <a:p>
            <a:pPr marL="0" indent="0" algn="ctr">
              <a:buClr>
                <a:schemeClr val="dk1"/>
              </a:buClr>
              <a:buSzPts val="2400"/>
              <a:buNone/>
            </a:pPr>
            <a:endParaRPr sz="200" dirty="0">
              <a:latin typeface="Calibri" panose="020F0502020204030204" pitchFamily="34" charset="0"/>
              <a:ea typeface="Arial"/>
              <a:cs typeface="Calibri" panose="020F0502020204030204" pitchFamily="34" charset="0"/>
              <a:sym typeface="Arial"/>
            </a:endParaRPr>
          </a:p>
          <a:p>
            <a:pPr marL="0" indent="0" algn="ctr">
              <a:buClr>
                <a:schemeClr val="dk1"/>
              </a:buClr>
              <a:buSzPts val="2400"/>
              <a:buNone/>
            </a:pPr>
            <a:r>
              <a:rPr lang="it-IT" sz="1600" b="1" dirty="0">
                <a:latin typeface="Calibri" panose="020F0502020204030204" pitchFamily="34" charset="0"/>
                <a:ea typeface="Arial"/>
                <a:cs typeface="Calibri" panose="020F0502020204030204" pitchFamily="34" charset="0"/>
                <a:sym typeface="Arial"/>
              </a:rPr>
              <a:t> “Ecosistema innovativo della Salute”  - Finanziamento = 15 M €</a:t>
            </a:r>
          </a:p>
          <a:p>
            <a:pPr marL="0" indent="0" algn="ctr">
              <a:buClr>
                <a:schemeClr val="dk1"/>
              </a:buClr>
              <a:buSzPts val="2400"/>
              <a:buNone/>
            </a:pPr>
            <a:endParaRPr lang="it-IT" sz="1600" dirty="0">
              <a:latin typeface="Calibri" panose="020F0502020204030204" pitchFamily="34" charset="0"/>
              <a:cs typeface="Calibri" panose="020F0502020204030204" pitchFamily="34" charset="0"/>
            </a:endParaRPr>
          </a:p>
        </p:txBody>
      </p:sp>
      <p:pic>
        <p:nvPicPr>
          <p:cNvPr id="85" name="Google Shape;85;p1" descr="Emblema della Repubblica Italiana - Wikipedia"/>
          <p:cNvPicPr preferRelativeResize="0"/>
          <p:nvPr/>
        </p:nvPicPr>
        <p:blipFill rotWithShape="1">
          <a:blip r:embed="rId4">
            <a:alphaModFix/>
          </a:blip>
          <a:srcRect/>
          <a:stretch/>
        </p:blipFill>
        <p:spPr>
          <a:xfrm>
            <a:off x="1845542" y="370947"/>
            <a:ext cx="651466" cy="636851"/>
          </a:xfrm>
          <a:prstGeom prst="rect">
            <a:avLst/>
          </a:prstGeom>
          <a:noFill/>
          <a:ln>
            <a:noFill/>
          </a:ln>
        </p:spPr>
      </p:pic>
      <p:pic>
        <p:nvPicPr>
          <p:cNvPr id="4" name="Immagine 3">
            <a:extLst>
              <a:ext uri="{FF2B5EF4-FFF2-40B4-BE49-F238E27FC236}">
                <a16:creationId xmlns:a16="http://schemas.microsoft.com/office/drawing/2014/main" id="{D4E2AB6C-C0B3-459A-865A-31B73FBCD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2339" y="1143763"/>
            <a:ext cx="3407322" cy="1069602"/>
          </a:xfrm>
          <a:prstGeom prst="rect">
            <a:avLst/>
          </a:prstGeom>
        </p:spPr>
      </p:pic>
      <p:sp>
        <p:nvSpPr>
          <p:cNvPr id="2" name="Segnaposto numero diapositiva 4">
            <a:extLst>
              <a:ext uri="{FF2B5EF4-FFF2-40B4-BE49-F238E27FC236}">
                <a16:creationId xmlns:a16="http://schemas.microsoft.com/office/drawing/2014/main" id="{0EA21147-797E-DAEB-E93A-6CC087F6D8A1}"/>
              </a:ext>
            </a:extLst>
          </p:cNvPr>
          <p:cNvSpPr txBox="1">
            <a:spLocks/>
          </p:cNvSpPr>
          <p:nvPr/>
        </p:nvSpPr>
        <p:spPr>
          <a:xfrm>
            <a:off x="5854592" y="4830120"/>
            <a:ext cx="482819" cy="273844"/>
          </a:xfrm>
          <a:prstGeom prst="rect">
            <a:avLst/>
          </a:prstGeom>
        </p:spPr>
        <p:txBody>
          <a:bodyPr vert="horz" lIns="68580" tIns="34290" rIns="68580" bIns="3429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fld id="{881728A2-5A37-1644-9A8A-73359E6117F7}" type="slidenum">
              <a:rPr lang="it-IT" sz="900">
                <a:solidFill>
                  <a:prstClr val="black">
                    <a:tint val="75000"/>
                  </a:prstClr>
                </a:solidFill>
                <a:latin typeface="Calibri" panose="020F0502020204030204"/>
              </a:rPr>
              <a:pPr algn="ctr" defTabSz="685800"/>
              <a:t>8</a:t>
            </a:fld>
            <a:endParaRPr lang="it-IT" sz="900" dirty="0">
              <a:solidFill>
                <a:prstClr val="black">
                  <a:tint val="75000"/>
                </a:prstClr>
              </a:solidFill>
              <a:latin typeface="Calibri" panose="020F050202020403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4B8C57C3-FC5C-62DF-1C09-80ECBA03598C}"/>
              </a:ext>
            </a:extLst>
          </p:cNvPr>
          <p:cNvPicPr preferRelativeResize="0">
            <a:picLocks noChangeAspect="1"/>
          </p:cNvPicPr>
          <p:nvPr/>
        </p:nvPicPr>
        <p:blipFill>
          <a:blip r:embed="rId2"/>
          <a:stretch>
            <a:fillRect/>
          </a:stretch>
        </p:blipFill>
        <p:spPr>
          <a:xfrm>
            <a:off x="8537838" y="3155377"/>
            <a:ext cx="3543326" cy="3645474"/>
          </a:xfrm>
          <a:prstGeom prst="rect">
            <a:avLst/>
          </a:prstGeom>
        </p:spPr>
      </p:pic>
      <p:pic>
        <p:nvPicPr>
          <p:cNvPr id="9" name="Immagine 8">
            <a:extLst>
              <a:ext uri="{FF2B5EF4-FFF2-40B4-BE49-F238E27FC236}">
                <a16:creationId xmlns:a16="http://schemas.microsoft.com/office/drawing/2014/main" id="{BB866912-3691-C7E2-5CC7-73FA97BF3653}"/>
              </a:ext>
            </a:extLst>
          </p:cNvPr>
          <p:cNvPicPr preferRelativeResize="0">
            <a:picLocks noChangeAspect="1"/>
          </p:cNvPicPr>
          <p:nvPr/>
        </p:nvPicPr>
        <p:blipFill>
          <a:blip r:embed="rId3"/>
          <a:stretch>
            <a:fillRect/>
          </a:stretch>
        </p:blipFill>
        <p:spPr>
          <a:xfrm>
            <a:off x="0" y="3212525"/>
            <a:ext cx="4009085" cy="3645475"/>
          </a:xfrm>
          <a:prstGeom prst="rect">
            <a:avLst/>
          </a:prstGeom>
        </p:spPr>
      </p:pic>
      <p:pic>
        <p:nvPicPr>
          <p:cNvPr id="5" name="Immagine 4">
            <a:extLst>
              <a:ext uri="{FF2B5EF4-FFF2-40B4-BE49-F238E27FC236}">
                <a16:creationId xmlns:a16="http://schemas.microsoft.com/office/drawing/2014/main" id="{A0AFF19D-25E4-AA1B-2829-91A3EA1BD386}"/>
              </a:ext>
            </a:extLst>
          </p:cNvPr>
          <p:cNvPicPr preferRelativeResize="0">
            <a:picLocks noChangeAspect="1"/>
          </p:cNvPicPr>
          <p:nvPr/>
        </p:nvPicPr>
        <p:blipFill>
          <a:blip r:embed="rId4"/>
          <a:stretch>
            <a:fillRect/>
          </a:stretch>
        </p:blipFill>
        <p:spPr>
          <a:xfrm>
            <a:off x="3723120" y="0"/>
            <a:ext cx="5340047" cy="2426255"/>
          </a:xfrm>
          <a:prstGeom prst="rect">
            <a:avLst/>
          </a:prstGeom>
        </p:spPr>
      </p:pic>
      <p:pic>
        <p:nvPicPr>
          <p:cNvPr id="3" name="Immagine 2">
            <a:extLst>
              <a:ext uri="{FF2B5EF4-FFF2-40B4-BE49-F238E27FC236}">
                <a16:creationId xmlns:a16="http://schemas.microsoft.com/office/drawing/2014/main" id="{6A3A34E8-0513-9992-7A5C-0B97B9D5F6CC}"/>
              </a:ext>
            </a:extLst>
          </p:cNvPr>
          <p:cNvPicPr preferRelativeResize="0">
            <a:picLocks/>
          </p:cNvPicPr>
          <p:nvPr/>
        </p:nvPicPr>
        <p:blipFill>
          <a:blip r:embed="rId5"/>
          <a:stretch>
            <a:fillRect/>
          </a:stretch>
        </p:blipFill>
        <p:spPr>
          <a:xfrm>
            <a:off x="4009085" y="3429000"/>
            <a:ext cx="4210053" cy="1705129"/>
          </a:xfrm>
          <a:prstGeom prst="rect">
            <a:avLst/>
          </a:prstGeom>
        </p:spPr>
      </p:pic>
    </p:spTree>
    <p:extLst>
      <p:ext uri="{BB962C8B-B14F-4D97-AF65-F5344CB8AC3E}">
        <p14:creationId xmlns:p14="http://schemas.microsoft.com/office/powerpoint/2010/main" val="78572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3878</TotalTime>
  <Words>680</Words>
  <Application>Microsoft Office PowerPoint</Application>
  <PresentationFormat>Widescreen</PresentationFormat>
  <Paragraphs>107</Paragraphs>
  <Slides>16</Slides>
  <Notes>3</Notes>
  <HiddenSlides>0</HiddenSlides>
  <MMClips>0</MMClips>
  <ScaleCrop>false</ScaleCrop>
  <HeadingPairs>
    <vt:vector size="6" baseType="variant">
      <vt:variant>
        <vt:lpstr>Caratteri utilizzati</vt:lpstr>
      </vt:variant>
      <vt:variant>
        <vt:i4>8</vt:i4>
      </vt:variant>
      <vt:variant>
        <vt:lpstr>Tema</vt:lpstr>
      </vt:variant>
      <vt:variant>
        <vt:i4>3</vt:i4>
      </vt:variant>
      <vt:variant>
        <vt:lpstr>Titoli diapositive</vt:lpstr>
      </vt:variant>
      <vt:variant>
        <vt:i4>16</vt:i4>
      </vt:variant>
    </vt:vector>
  </HeadingPairs>
  <TitlesOfParts>
    <vt:vector size="27" baseType="lpstr">
      <vt:lpstr>Arial</vt:lpstr>
      <vt:lpstr>Arial Black</vt:lpstr>
      <vt:lpstr>Calibri</vt:lpstr>
      <vt:lpstr>Calibri Light</vt:lpstr>
      <vt:lpstr>Cambria</vt:lpstr>
      <vt:lpstr>Helvetica Neue</vt:lpstr>
      <vt:lpstr>Times New Roman</vt:lpstr>
      <vt:lpstr>UBUNTU</vt:lpstr>
      <vt:lpstr>Tema di Office</vt:lpstr>
      <vt:lpstr>1_Tema di Office</vt:lpstr>
      <vt:lpstr>2_Tema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BREVETTI DELL’IRCCS «SAVERIO DE BELLIS» 2018 - 2023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Effect of music therapy in patients undergoing endoscopy: pilot study of  anxiety, pain, and cardiopulmonary parameters   Rossella Donghia,  Silvia Convertino,  Marco Grasso,  Andrea Manghisi,  Marta Di Masi, Marina Liso British Journal of Surgery, Volume 110, Issue 8, August 2023, Pages 1013–1014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mac</dc:creator>
  <cp:lastModifiedBy>Maurizio</cp:lastModifiedBy>
  <cp:revision>292</cp:revision>
  <cp:lastPrinted>2023-11-29T13:32:14Z</cp:lastPrinted>
  <dcterms:created xsi:type="dcterms:W3CDTF">2019-01-09T08:50:47Z</dcterms:created>
  <dcterms:modified xsi:type="dcterms:W3CDTF">2024-01-04T14:02:58Z</dcterms:modified>
</cp:coreProperties>
</file>