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
  </p:notesMasterIdLst>
  <p:handoutMasterIdLst>
    <p:handoutMasterId r:id="rId6"/>
  </p:handoutMasterIdLst>
  <p:sldIdLst>
    <p:sldId id="340" r:id="rId2"/>
    <p:sldId id="341" r:id="rId3"/>
    <p:sldId id="342"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D51DC13A-F71F-404D-8E31-2FF5E625D43A}">
          <p14:sldIdLst/>
        </p14:section>
        <p14:section name="Sezione senza titolo" id="{EE8EEF13-2854-438E-8914-E256A41AD44B}">
          <p14:sldIdLst>
            <p14:sldId id="340"/>
            <p14:sldId id="341"/>
            <p14:sldId id="34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3366FF"/>
    <a:srgbClr val="0F01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6" autoAdjust="0"/>
    <p:restoredTop sz="94646" autoAdjust="0"/>
  </p:normalViewPr>
  <p:slideViewPr>
    <p:cSldViewPr>
      <p:cViewPr>
        <p:scale>
          <a:sx n="81" d="100"/>
          <a:sy n="81" d="100"/>
        </p:scale>
        <p:origin x="-1236" y="-222"/>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smtClean="0"/>
              <a:t>Guido TUCCI</a:t>
            </a: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it-IT" smtClean="0"/>
              <a:t>30/04/2013</a:t>
            </a:r>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GUIDO TUCCI</a:t>
            </a: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2E2E4D-48A4-4D7F-9409-DBED87F13F98}" type="slidenum">
              <a:rPr lang="it-IT" smtClean="0"/>
              <a:pPr/>
              <a:t>‹N›</a:t>
            </a:fld>
            <a:endParaRPr lang="it-IT"/>
          </a:p>
        </p:txBody>
      </p:sp>
    </p:spTree>
    <p:extLst>
      <p:ext uri="{BB962C8B-B14F-4D97-AF65-F5344CB8AC3E}">
        <p14:creationId xmlns:p14="http://schemas.microsoft.com/office/powerpoint/2010/main" val="73547963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smtClean="0"/>
              <a:t>Guido TUCCI</a:t>
            </a: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it-IT" smtClean="0"/>
              <a:t>30/04/2013</a:t>
            </a:r>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GUIDO TUCCI</a:t>
            </a: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1ED49-61B6-42A4-9AD8-51DCC91FB721}" type="slidenum">
              <a:rPr lang="it-IT" smtClean="0"/>
              <a:pPr/>
              <a:t>‹N›</a:t>
            </a:fld>
            <a:endParaRPr lang="it-IT"/>
          </a:p>
        </p:txBody>
      </p:sp>
    </p:spTree>
    <p:extLst>
      <p:ext uri="{BB962C8B-B14F-4D97-AF65-F5344CB8AC3E}">
        <p14:creationId xmlns:p14="http://schemas.microsoft.com/office/powerpoint/2010/main" val="163509099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r>
              <a:rPr lang="it-IT" smtClean="0"/>
              <a:t>26/04/2013</a:t>
            </a:r>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FA93996-7E10-4AC1-8DEA-843F20D82A82}" type="slidenum">
              <a:rPr lang="it-IT" smtClean="0"/>
              <a:pPr/>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r>
              <a:rPr lang="it-IT" smtClean="0"/>
              <a:t>26/04/2013</a:t>
            </a:r>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FA93996-7E10-4AC1-8DEA-843F20D82A8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r>
              <a:rPr lang="it-IT" smtClean="0"/>
              <a:t>26/04/2013</a:t>
            </a:r>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FA93996-7E10-4AC1-8DEA-843F20D82A8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r>
              <a:rPr lang="it-IT" smtClean="0"/>
              <a:t>26/04/2013</a:t>
            </a:r>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FA93996-7E10-4AC1-8DEA-843F20D82A8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r>
              <a:rPr lang="it-IT" smtClean="0"/>
              <a:t>26/04/2013</a:t>
            </a:r>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FA93996-7E10-4AC1-8DEA-843F20D82A82}" type="slidenum">
              <a:rPr lang="it-IT" smtClean="0"/>
              <a:pPr/>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r>
              <a:rPr lang="it-IT" smtClean="0"/>
              <a:t>26/04/2013</a:t>
            </a:r>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FA93996-7E10-4AC1-8DEA-843F20D82A8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r>
              <a:rPr lang="it-IT" smtClean="0"/>
              <a:t>26/04/2013</a:t>
            </a:r>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FA93996-7E10-4AC1-8DEA-843F20D82A82}" type="slidenum">
              <a:rPr lang="it-IT" smtClean="0"/>
              <a:pPr/>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r>
              <a:rPr lang="it-IT" smtClean="0"/>
              <a:t>26/04/2013</a:t>
            </a:r>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FA93996-7E10-4AC1-8DEA-843F20D82A8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smtClean="0"/>
              <a:t>26/04/2013</a:t>
            </a:r>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FA93996-7E10-4AC1-8DEA-843F20D82A8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r>
              <a:rPr lang="it-IT" smtClean="0"/>
              <a:t>26/04/2013</a:t>
            </a:r>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FA93996-7E10-4AC1-8DEA-843F20D82A82}" type="slidenum">
              <a:rPr lang="it-IT" smtClean="0"/>
              <a:pPr/>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r>
              <a:rPr lang="it-IT" smtClean="0"/>
              <a:t>26/04/2013</a:t>
            </a:r>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FA93996-7E10-4AC1-8DEA-843F20D82A8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it-IT" smtClean="0"/>
              <a:t>26/04/2013</a:t>
            </a:r>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A93996-7E10-4AC1-8DEA-843F20D82A8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convenzioni.edisoncasa.i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1090167375"/>
              </p:ext>
            </p:extLst>
          </p:nvPr>
        </p:nvGraphicFramePr>
        <p:xfrm>
          <a:off x="1208257" y="476672"/>
          <a:ext cx="5328591" cy="5328592"/>
        </p:xfrm>
        <a:graphic>
          <a:graphicData uri="http://schemas.openxmlformats.org/drawingml/2006/table">
            <a:tbl>
              <a:tblPr firstRow="1" firstCol="1" bandRow="1">
                <a:tableStyleId>{5C22544A-7EE6-4342-B048-85BDC9FD1C3A}</a:tableStyleId>
              </a:tblPr>
              <a:tblGrid>
                <a:gridCol w="1549560"/>
                <a:gridCol w="1382135"/>
                <a:gridCol w="1224136"/>
                <a:gridCol w="1172760"/>
              </a:tblGrid>
              <a:tr h="6246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900" dirty="0" smtClean="0">
                          <a:solidFill>
                            <a:schemeClr val="tx1"/>
                          </a:solidFill>
                          <a:effectLst/>
                          <a:latin typeface="Calibri"/>
                          <a:ea typeface="Calibri"/>
                          <a:cs typeface="Times New Roman"/>
                        </a:rPr>
                        <a:t>TARIFFA DIFFERENZIATA PER FASCE ORARIE</a:t>
                      </a:r>
                    </a:p>
                    <a:p>
                      <a:pPr algn="ctr">
                        <a:spcAft>
                          <a:spcPts val="0"/>
                        </a:spcAft>
                      </a:pPr>
                      <a:endParaRPr lang="it-IT" sz="900" dirty="0">
                        <a:solidFill>
                          <a:schemeClr val="tx1"/>
                        </a:solidFill>
                        <a:effectLst/>
                        <a:latin typeface="Calibri"/>
                        <a:ea typeface="Calibri"/>
                        <a:cs typeface="Times New Roman"/>
                      </a:endParaRPr>
                    </a:p>
                  </a:txBody>
                  <a:tcPr marL="44450" marR="44450" marT="0" marB="0" anchor="b">
                    <a:solidFill>
                      <a:srgbClr val="FFFF00"/>
                    </a:solidFill>
                  </a:tcPr>
                </a:tc>
                <a:tc>
                  <a:txBody>
                    <a:bodyPr/>
                    <a:lstStyle/>
                    <a:p>
                      <a:pPr algn="ctr">
                        <a:spcAft>
                          <a:spcPts val="0"/>
                        </a:spcAft>
                      </a:pPr>
                      <a:r>
                        <a:rPr lang="it-IT" sz="1200" dirty="0">
                          <a:solidFill>
                            <a:schemeClr val="tx1"/>
                          </a:solidFill>
                          <a:effectLst/>
                          <a:latin typeface="Calibri" pitchFamily="34" charset="0"/>
                        </a:rPr>
                        <a:t>LUCE PREZZO FISSO</a:t>
                      </a:r>
                      <a:endParaRPr lang="it-IT" sz="1200" dirty="0">
                        <a:solidFill>
                          <a:schemeClr val="tx1"/>
                        </a:solidFill>
                        <a:effectLst/>
                        <a:latin typeface="Calibri" pitchFamily="34" charset="0"/>
                        <a:ea typeface="Calibri"/>
                        <a:cs typeface="Times New Roman"/>
                      </a:endParaRPr>
                    </a:p>
                  </a:txBody>
                  <a:tcPr marL="44450" marR="44450" marT="0" marB="0" anchor="ctr">
                    <a:solidFill>
                      <a:schemeClr val="accent1"/>
                    </a:solidFill>
                  </a:tcPr>
                </a:tc>
                <a:tc>
                  <a:txBody>
                    <a:bodyPr/>
                    <a:lstStyle/>
                    <a:p>
                      <a:pPr algn="ctr">
                        <a:spcAft>
                          <a:spcPts val="0"/>
                        </a:spcAft>
                      </a:pPr>
                      <a:r>
                        <a:rPr lang="it-IT" sz="900" b="1" dirty="0" smtClean="0">
                          <a:solidFill>
                            <a:schemeClr val="tx1"/>
                          </a:solidFill>
                          <a:effectLst/>
                          <a:latin typeface="Calibri" pitchFamily="34" charset="0"/>
                        </a:rPr>
                        <a:t>VANTAGGIO</a:t>
                      </a:r>
                      <a:r>
                        <a:rPr lang="it-IT" sz="900" b="1" baseline="0" dirty="0" smtClean="0">
                          <a:solidFill>
                            <a:schemeClr val="tx1"/>
                          </a:solidFill>
                          <a:effectLst/>
                          <a:latin typeface="Calibri" pitchFamily="34" charset="0"/>
                        </a:rPr>
                        <a:t> </a:t>
                      </a:r>
                    </a:p>
                    <a:p>
                      <a:pPr algn="ctr">
                        <a:spcAft>
                          <a:spcPts val="0"/>
                        </a:spcAft>
                      </a:pPr>
                      <a:r>
                        <a:rPr lang="it-IT" sz="900" b="1" dirty="0" smtClean="0">
                          <a:solidFill>
                            <a:schemeClr val="tx1"/>
                          </a:solidFill>
                          <a:effectLst/>
                          <a:latin typeface="Calibri" pitchFamily="34" charset="0"/>
                        </a:rPr>
                        <a:t>SCONTO 10%</a:t>
                      </a:r>
                    </a:p>
                    <a:p>
                      <a:pPr algn="ctr">
                        <a:spcAft>
                          <a:spcPts val="0"/>
                        </a:spcAft>
                      </a:pPr>
                      <a:r>
                        <a:rPr lang="it-IT" sz="900" b="1" dirty="0" smtClean="0">
                          <a:solidFill>
                            <a:schemeClr val="tx1"/>
                          </a:solidFill>
                          <a:effectLst/>
                          <a:latin typeface="Calibri" pitchFamily="34" charset="0"/>
                          <a:ea typeface="Calibri"/>
                          <a:cs typeface="Times New Roman"/>
                        </a:rPr>
                        <a:t>1° ANNO</a:t>
                      </a:r>
                      <a:endParaRPr lang="it-IT" sz="900" b="1" dirty="0">
                        <a:solidFill>
                          <a:schemeClr val="tx1"/>
                        </a:solidFill>
                        <a:effectLst/>
                        <a:latin typeface="Calibri" pitchFamily="34" charset="0"/>
                        <a:ea typeface="Calibri"/>
                        <a:cs typeface="Times New Roman"/>
                      </a:endParaRPr>
                    </a:p>
                  </a:txBody>
                  <a:tcPr marL="44450" marR="44450" marT="0" marB="0" anchor="ctr">
                    <a:solidFill>
                      <a:srgbClr val="FFC000"/>
                    </a:solidFill>
                  </a:tcPr>
                </a:tc>
                <a:tc>
                  <a:txBody>
                    <a:bodyPr/>
                    <a:lstStyle/>
                    <a:p>
                      <a:pPr algn="ctr">
                        <a:spcAft>
                          <a:spcPts val="0"/>
                        </a:spcAft>
                      </a:pPr>
                      <a:r>
                        <a:rPr lang="it-IT" sz="900" b="1" dirty="0" smtClean="0">
                          <a:solidFill>
                            <a:schemeClr val="tx1"/>
                          </a:solidFill>
                          <a:effectLst/>
                          <a:latin typeface="Calibri" pitchFamily="34" charset="0"/>
                        </a:rPr>
                        <a:t>VANTAGGIO </a:t>
                      </a:r>
                    </a:p>
                    <a:p>
                      <a:pPr algn="ctr">
                        <a:spcAft>
                          <a:spcPts val="0"/>
                        </a:spcAft>
                      </a:pPr>
                      <a:r>
                        <a:rPr lang="it-IT" sz="900" b="1" dirty="0" smtClean="0">
                          <a:solidFill>
                            <a:schemeClr val="tx1"/>
                          </a:solidFill>
                          <a:effectLst/>
                          <a:latin typeface="Calibri" pitchFamily="34" charset="0"/>
                        </a:rPr>
                        <a:t>SCONTO </a:t>
                      </a:r>
                      <a:r>
                        <a:rPr lang="it-IT" sz="900" b="1" dirty="0">
                          <a:solidFill>
                            <a:schemeClr val="tx1"/>
                          </a:solidFill>
                          <a:effectLst/>
                          <a:latin typeface="Calibri" pitchFamily="34" charset="0"/>
                        </a:rPr>
                        <a:t>20</a:t>
                      </a:r>
                      <a:r>
                        <a:rPr lang="it-IT" sz="900" b="1" dirty="0" smtClean="0">
                          <a:solidFill>
                            <a:schemeClr val="tx1"/>
                          </a:solidFill>
                          <a:effectLst/>
                          <a:latin typeface="Calibri" pitchFamily="34" charset="0"/>
                        </a:rPr>
                        <a:t>%</a:t>
                      </a:r>
                    </a:p>
                    <a:p>
                      <a:pPr algn="ctr">
                        <a:spcAft>
                          <a:spcPts val="0"/>
                        </a:spcAft>
                      </a:pPr>
                      <a:r>
                        <a:rPr lang="it-IT" sz="900" b="1" dirty="0" smtClean="0">
                          <a:solidFill>
                            <a:schemeClr val="tx1"/>
                          </a:solidFill>
                          <a:effectLst/>
                          <a:latin typeface="Calibri" pitchFamily="34" charset="0"/>
                          <a:ea typeface="Calibri"/>
                          <a:cs typeface="Times New Roman"/>
                        </a:rPr>
                        <a:t>2° ANNO</a:t>
                      </a:r>
                      <a:endParaRPr lang="it-IT" sz="900" b="1" dirty="0">
                        <a:solidFill>
                          <a:schemeClr val="tx1"/>
                        </a:solidFill>
                        <a:effectLst/>
                        <a:latin typeface="Calibri" pitchFamily="34" charset="0"/>
                        <a:ea typeface="Calibri"/>
                        <a:cs typeface="Times New Roman"/>
                      </a:endParaRPr>
                    </a:p>
                  </a:txBody>
                  <a:tcPr marL="44450" marR="44450" marT="0" marB="0" anchor="ctr">
                    <a:solidFill>
                      <a:srgbClr val="FFC000"/>
                    </a:solidFill>
                  </a:tcPr>
                </a:tc>
              </a:tr>
              <a:tr h="796368">
                <a:tc>
                  <a:txBody>
                    <a:bodyPr/>
                    <a:lstStyle/>
                    <a:p>
                      <a:pPr algn="ctr">
                        <a:spcAft>
                          <a:spcPts val="0"/>
                        </a:spcAft>
                      </a:pPr>
                      <a:r>
                        <a:rPr lang="it-IT" sz="900" dirty="0" smtClean="0">
                          <a:effectLst/>
                          <a:latin typeface="Calibri"/>
                          <a:ea typeface="Calibri"/>
                          <a:cs typeface="Times New Roman"/>
                        </a:rPr>
                        <a:t>F 0 </a:t>
                      </a:r>
                    </a:p>
                    <a:p>
                      <a:pPr algn="ctr">
                        <a:spcAft>
                          <a:spcPts val="0"/>
                        </a:spcAft>
                      </a:pPr>
                      <a:r>
                        <a:rPr lang="it-IT" sz="900" dirty="0" smtClean="0">
                          <a:effectLst/>
                          <a:latin typeface="Calibri"/>
                          <a:ea typeface="Calibri"/>
                          <a:cs typeface="Times New Roman"/>
                        </a:rPr>
                        <a:t>Fascia Unica</a:t>
                      </a:r>
                    </a:p>
                    <a:p>
                      <a:pPr marL="0" marR="0" indent="0" algn="ctr" defTabSz="914400" rtl="0" eaLnBrk="1" fontAlgn="auto" latinLnBrk="0" hangingPunct="1">
                        <a:lnSpc>
                          <a:spcPct val="100000"/>
                        </a:lnSpc>
                        <a:spcBef>
                          <a:spcPts val="0"/>
                        </a:spcBef>
                        <a:spcAft>
                          <a:spcPts val="0"/>
                        </a:spcAft>
                        <a:buClrTx/>
                        <a:buSzTx/>
                        <a:buFontTx/>
                        <a:buNone/>
                        <a:tabLst/>
                        <a:defRPr/>
                      </a:pPr>
                      <a:r>
                        <a:rPr lang="it-IT" sz="900" dirty="0" smtClean="0">
                          <a:effectLst/>
                          <a:latin typeface="Calibri"/>
                          <a:ea typeface="Calibri"/>
                          <a:cs typeface="Times New Roman"/>
                        </a:rPr>
                        <a:t>TUTTI I GIORNI</a:t>
                      </a:r>
                    </a:p>
                    <a:p>
                      <a:pPr algn="ctr">
                        <a:spcAft>
                          <a:spcPts val="0"/>
                        </a:spcAft>
                      </a:pPr>
                      <a:r>
                        <a:rPr lang="it-IT" sz="900" dirty="0" smtClean="0">
                          <a:effectLst/>
                          <a:latin typeface="Calibri"/>
                          <a:ea typeface="Calibri"/>
                          <a:cs typeface="Times New Roman"/>
                        </a:rPr>
                        <a:t>0:00 –</a:t>
                      </a:r>
                      <a:r>
                        <a:rPr lang="it-IT" sz="900" baseline="0" dirty="0" smtClean="0">
                          <a:effectLst/>
                          <a:latin typeface="Calibri"/>
                          <a:ea typeface="Calibri"/>
                          <a:cs typeface="Times New Roman"/>
                        </a:rPr>
                        <a:t> 24:00</a:t>
                      </a:r>
                      <a:endParaRPr lang="it-IT" sz="900" dirty="0">
                        <a:effectLst/>
                        <a:latin typeface="Calibri"/>
                        <a:ea typeface="Calibri"/>
                        <a:cs typeface="Times New Roman"/>
                      </a:endParaRPr>
                    </a:p>
                  </a:txBody>
                  <a:tcPr marL="44450" marR="44450" marT="0" marB="0" anchor="ctr"/>
                </a:tc>
                <a:tc>
                  <a:txBody>
                    <a:bodyPr/>
                    <a:lstStyle/>
                    <a:p>
                      <a:pPr algn="ctr">
                        <a:spcAft>
                          <a:spcPts val="0"/>
                        </a:spcAft>
                      </a:pPr>
                      <a:r>
                        <a:rPr lang="it-IT" sz="1400" b="1" dirty="0">
                          <a:effectLst/>
                        </a:rPr>
                        <a:t>€/kWh </a:t>
                      </a:r>
                    </a:p>
                    <a:p>
                      <a:pPr algn="ctr">
                        <a:spcAft>
                          <a:spcPts val="0"/>
                        </a:spcAft>
                      </a:pPr>
                      <a:r>
                        <a:rPr lang="it-IT" sz="1400" b="1" dirty="0" smtClean="0">
                          <a:effectLst/>
                        </a:rPr>
                        <a:t>0,068</a:t>
                      </a:r>
                      <a:endParaRPr lang="it-IT" sz="1400" b="1" dirty="0">
                        <a:effectLst/>
                        <a:latin typeface="Calibri"/>
                        <a:ea typeface="Calibri"/>
                        <a:cs typeface="Times New Roman"/>
                      </a:endParaRPr>
                    </a:p>
                  </a:txBody>
                  <a:tcPr marL="44450" marR="4445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effectLst/>
                        </a:rPr>
                        <a:t>€/kWh </a:t>
                      </a:r>
                    </a:p>
                    <a:p>
                      <a:pPr algn="ctr">
                        <a:spcAft>
                          <a:spcPts val="0"/>
                        </a:spcAft>
                      </a:pPr>
                      <a:r>
                        <a:rPr lang="it-IT" sz="1400" b="1" dirty="0" smtClean="0">
                          <a:effectLst/>
                        </a:rPr>
                        <a:t>0,0612</a:t>
                      </a:r>
                      <a:endParaRPr lang="it-IT" sz="1400" b="1" dirty="0">
                        <a:effectLst/>
                        <a:latin typeface="Calibri"/>
                        <a:ea typeface="Calibri"/>
                        <a:cs typeface="Times New Roman"/>
                      </a:endParaRPr>
                    </a:p>
                  </a:txBody>
                  <a:tcPr marL="44450" marR="44450" marT="0" marB="0" anchor="ct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effectLst/>
                        </a:rPr>
                        <a:t>€/kWh </a:t>
                      </a:r>
                    </a:p>
                    <a:p>
                      <a:pPr algn="ctr">
                        <a:spcAft>
                          <a:spcPts val="0"/>
                        </a:spcAft>
                      </a:pPr>
                      <a:r>
                        <a:rPr lang="it-IT" sz="1400" b="1" dirty="0" smtClean="0">
                          <a:effectLst/>
                        </a:rPr>
                        <a:t>0,0544</a:t>
                      </a:r>
                      <a:endParaRPr lang="it-IT" sz="1400" b="1" dirty="0">
                        <a:effectLst/>
                        <a:latin typeface="Calibri"/>
                        <a:ea typeface="Calibri"/>
                        <a:cs typeface="Times New Roman"/>
                      </a:endParaRPr>
                    </a:p>
                  </a:txBody>
                  <a:tcPr marL="44450" marR="44450" marT="0" marB="0" anchor="ctr">
                    <a:solidFill>
                      <a:srgbClr val="FFC000"/>
                    </a:solidFill>
                  </a:tcPr>
                </a:tc>
              </a:tr>
              <a:tr h="280782">
                <a:tc>
                  <a:txBody>
                    <a:bodyPr/>
                    <a:lstStyle/>
                    <a:p>
                      <a:pPr algn="ctr">
                        <a:spcAft>
                          <a:spcPts val="0"/>
                        </a:spcAft>
                      </a:pPr>
                      <a:endParaRPr lang="it-IT" sz="900" dirty="0">
                        <a:effectLst/>
                        <a:latin typeface="Calibri"/>
                        <a:ea typeface="Calibri"/>
                        <a:cs typeface="Times New Roman"/>
                      </a:endParaRPr>
                    </a:p>
                  </a:txBody>
                  <a:tcPr marL="44450" marR="44450" marT="0" marB="0" anchor="ctr">
                    <a:noFill/>
                  </a:tcPr>
                </a:tc>
                <a:tc>
                  <a:txBody>
                    <a:bodyPr/>
                    <a:lstStyle/>
                    <a:p>
                      <a:pPr algn="ctr">
                        <a:spcAft>
                          <a:spcPts val="0"/>
                        </a:spcAft>
                      </a:pPr>
                      <a:endParaRPr lang="it-IT" sz="1400" b="1" dirty="0">
                        <a:effectLst/>
                        <a:latin typeface="Calibri"/>
                        <a:ea typeface="Calibri"/>
                        <a:cs typeface="Times New Roman"/>
                      </a:endParaRPr>
                    </a:p>
                  </a:txBody>
                  <a:tcPr marL="44450" marR="44450" marT="0" marB="0" anchor="ctr">
                    <a:noFill/>
                  </a:tcPr>
                </a:tc>
                <a:tc>
                  <a:txBody>
                    <a:bodyPr/>
                    <a:lstStyle/>
                    <a:p>
                      <a:pPr algn="ctr">
                        <a:spcAft>
                          <a:spcPts val="0"/>
                        </a:spcAft>
                      </a:pPr>
                      <a:endParaRPr lang="it-IT" sz="1400" b="1" dirty="0">
                        <a:effectLst/>
                        <a:latin typeface="Calibri"/>
                        <a:ea typeface="Calibri"/>
                        <a:cs typeface="Times New Roman"/>
                      </a:endParaRPr>
                    </a:p>
                  </a:txBody>
                  <a:tcPr marL="44450" marR="44450" marT="0" marB="0" anchor="ctr">
                    <a:noFill/>
                  </a:tcPr>
                </a:tc>
                <a:tc>
                  <a:txBody>
                    <a:bodyPr/>
                    <a:lstStyle/>
                    <a:p>
                      <a:pPr algn="ctr">
                        <a:spcAft>
                          <a:spcPts val="0"/>
                        </a:spcAft>
                      </a:pPr>
                      <a:endParaRPr lang="it-IT" sz="1400" b="1" dirty="0">
                        <a:effectLst/>
                        <a:latin typeface="Calibri"/>
                        <a:ea typeface="Calibri"/>
                        <a:cs typeface="Times New Roman"/>
                      </a:endParaRPr>
                    </a:p>
                  </a:txBody>
                  <a:tcPr marL="44450" marR="44450" marT="0" marB="0" anchor="ctr">
                    <a:noFill/>
                  </a:tcPr>
                </a:tc>
              </a:tr>
              <a:tr h="1057070">
                <a:tc>
                  <a:txBody>
                    <a:bodyPr/>
                    <a:lstStyle/>
                    <a:p>
                      <a:pPr algn="ctr">
                        <a:spcAft>
                          <a:spcPts val="0"/>
                        </a:spcAft>
                      </a:pPr>
                      <a:r>
                        <a:rPr lang="it-IT" sz="900" dirty="0" smtClean="0">
                          <a:effectLst/>
                          <a:latin typeface="Calibri"/>
                          <a:ea typeface="Calibri"/>
                          <a:cs typeface="Times New Roman"/>
                        </a:rPr>
                        <a:t>F</a:t>
                      </a:r>
                      <a:r>
                        <a:rPr lang="it-IT" sz="900" baseline="0" dirty="0" smtClean="0">
                          <a:effectLst/>
                          <a:latin typeface="Calibri"/>
                          <a:ea typeface="Calibri"/>
                          <a:cs typeface="Times New Roman"/>
                        </a:rPr>
                        <a:t> 1 </a:t>
                      </a:r>
                    </a:p>
                    <a:p>
                      <a:pPr algn="ctr">
                        <a:spcAft>
                          <a:spcPts val="0"/>
                        </a:spcAft>
                      </a:pPr>
                      <a:r>
                        <a:rPr lang="it-IT" sz="900" dirty="0" smtClean="0">
                          <a:effectLst/>
                          <a:latin typeface="Calibri"/>
                          <a:ea typeface="Calibri"/>
                          <a:cs typeface="Times New Roman"/>
                        </a:rPr>
                        <a:t>Prezzo (€/kWh)</a:t>
                      </a:r>
                    </a:p>
                    <a:p>
                      <a:pPr algn="ctr">
                        <a:spcAft>
                          <a:spcPts val="0"/>
                        </a:spcAft>
                      </a:pPr>
                      <a:r>
                        <a:rPr lang="it-IT" sz="900" dirty="0" smtClean="0">
                          <a:effectLst/>
                          <a:latin typeface="Calibri"/>
                          <a:ea typeface="Calibri"/>
                          <a:cs typeface="Times New Roman"/>
                        </a:rPr>
                        <a:t>da Lunedì a Venerdì </a:t>
                      </a:r>
                    </a:p>
                    <a:p>
                      <a:pPr algn="ctr">
                        <a:spcAft>
                          <a:spcPts val="0"/>
                        </a:spcAft>
                      </a:pPr>
                      <a:r>
                        <a:rPr lang="it-IT" sz="900" dirty="0" smtClean="0">
                          <a:effectLst/>
                          <a:latin typeface="Calibri"/>
                          <a:ea typeface="Calibri"/>
                          <a:cs typeface="Times New Roman"/>
                        </a:rPr>
                        <a:t>(8:00 – 19:00)</a:t>
                      </a:r>
                    </a:p>
                  </a:txBody>
                  <a:tcPr marL="44450" marR="4445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effectLst/>
                        </a:rPr>
                        <a:t>€/kWh </a:t>
                      </a:r>
                    </a:p>
                    <a:p>
                      <a:pPr algn="ctr">
                        <a:spcAft>
                          <a:spcPts val="0"/>
                        </a:spcAft>
                      </a:pPr>
                      <a:r>
                        <a:rPr lang="it-IT" sz="1400" b="1" dirty="0" smtClean="0">
                          <a:effectLst/>
                        </a:rPr>
                        <a:t>0,095</a:t>
                      </a:r>
                      <a:endParaRPr lang="it-IT" sz="1400" b="1" dirty="0">
                        <a:effectLst/>
                        <a:latin typeface="Calibri"/>
                        <a:ea typeface="Calibri"/>
                        <a:cs typeface="Times New Roman"/>
                      </a:endParaRPr>
                    </a:p>
                  </a:txBody>
                  <a:tcPr marL="44450" marR="4445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effectLst/>
                        </a:rPr>
                        <a:t>€/kWh </a:t>
                      </a:r>
                    </a:p>
                    <a:p>
                      <a:pPr algn="ctr">
                        <a:spcAft>
                          <a:spcPts val="0"/>
                        </a:spcAft>
                      </a:pPr>
                      <a:r>
                        <a:rPr lang="it-IT" sz="1400" b="1" dirty="0" smtClean="0">
                          <a:effectLst/>
                        </a:rPr>
                        <a:t>0,0855</a:t>
                      </a:r>
                      <a:endParaRPr lang="it-IT" sz="1400" b="1" dirty="0">
                        <a:effectLst/>
                        <a:latin typeface="Calibri"/>
                        <a:ea typeface="Calibri"/>
                        <a:cs typeface="Times New Roman"/>
                      </a:endParaRPr>
                    </a:p>
                  </a:txBody>
                  <a:tcPr marL="44450" marR="44450" marT="0" marB="0" anchor="ct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effectLst/>
                        </a:rPr>
                        <a:t>€/kWh </a:t>
                      </a:r>
                    </a:p>
                    <a:p>
                      <a:pPr algn="ctr">
                        <a:spcAft>
                          <a:spcPts val="0"/>
                        </a:spcAft>
                      </a:pPr>
                      <a:r>
                        <a:rPr lang="it-IT" sz="1400" b="1" dirty="0" smtClean="0">
                          <a:effectLst/>
                        </a:rPr>
                        <a:t>0,076</a:t>
                      </a:r>
                      <a:endParaRPr lang="it-IT" sz="1400" b="1" dirty="0">
                        <a:effectLst/>
                        <a:latin typeface="Calibri"/>
                        <a:ea typeface="Calibri"/>
                        <a:cs typeface="Times New Roman"/>
                      </a:endParaRPr>
                    </a:p>
                  </a:txBody>
                  <a:tcPr marL="44450" marR="44450" marT="0" marB="0" anchor="ctr">
                    <a:solidFill>
                      <a:srgbClr val="FFC000"/>
                    </a:solidFill>
                  </a:tcPr>
                </a:tc>
              </a:tr>
              <a:tr h="9865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900" dirty="0" smtClean="0">
                          <a:effectLst/>
                          <a:latin typeface="Calibri"/>
                          <a:ea typeface="Calibri"/>
                          <a:cs typeface="Times New Roman"/>
                        </a:rPr>
                        <a:t>F2/F3</a:t>
                      </a:r>
                    </a:p>
                    <a:p>
                      <a:pPr marL="0" marR="0" indent="0" algn="ctr" defTabSz="914400" rtl="0" eaLnBrk="1" fontAlgn="auto" latinLnBrk="0" hangingPunct="1">
                        <a:lnSpc>
                          <a:spcPct val="100000"/>
                        </a:lnSpc>
                        <a:spcBef>
                          <a:spcPts val="0"/>
                        </a:spcBef>
                        <a:spcAft>
                          <a:spcPts val="0"/>
                        </a:spcAft>
                        <a:buClrTx/>
                        <a:buSzTx/>
                        <a:buFontTx/>
                        <a:buNone/>
                        <a:tabLst/>
                        <a:defRPr/>
                      </a:pPr>
                      <a:r>
                        <a:rPr lang="it-IT" sz="900" dirty="0" smtClean="0">
                          <a:effectLst/>
                          <a:latin typeface="Calibri"/>
                          <a:ea typeface="Calibri"/>
                          <a:cs typeface="Times New Roman"/>
                        </a:rPr>
                        <a:t>Prezzo (€/kWh)</a:t>
                      </a:r>
                    </a:p>
                    <a:p>
                      <a:pPr marL="0" marR="0" indent="0" algn="ctr" defTabSz="914400" rtl="0" eaLnBrk="1" fontAlgn="auto" latinLnBrk="0" hangingPunct="1">
                        <a:lnSpc>
                          <a:spcPct val="100000"/>
                        </a:lnSpc>
                        <a:spcBef>
                          <a:spcPts val="0"/>
                        </a:spcBef>
                        <a:spcAft>
                          <a:spcPts val="0"/>
                        </a:spcAft>
                        <a:buClrTx/>
                        <a:buSzTx/>
                        <a:buFontTx/>
                        <a:buNone/>
                        <a:tabLst/>
                        <a:defRPr/>
                      </a:pPr>
                      <a:r>
                        <a:rPr lang="it-IT" sz="900" dirty="0" smtClean="0">
                          <a:effectLst/>
                          <a:latin typeface="Calibri"/>
                          <a:ea typeface="Calibri"/>
                          <a:cs typeface="Times New Roman"/>
                        </a:rPr>
                        <a:t>da Lunedì a Venerdì </a:t>
                      </a:r>
                    </a:p>
                    <a:p>
                      <a:pPr marL="0" marR="0" indent="0" algn="ctr" defTabSz="914400" rtl="0" eaLnBrk="1" fontAlgn="auto" latinLnBrk="0" hangingPunct="1">
                        <a:lnSpc>
                          <a:spcPct val="100000"/>
                        </a:lnSpc>
                        <a:spcBef>
                          <a:spcPts val="0"/>
                        </a:spcBef>
                        <a:spcAft>
                          <a:spcPts val="0"/>
                        </a:spcAft>
                        <a:buClrTx/>
                        <a:buSzTx/>
                        <a:buFontTx/>
                        <a:buNone/>
                        <a:tabLst/>
                        <a:defRPr/>
                      </a:pPr>
                      <a:r>
                        <a:rPr lang="it-IT" sz="900" dirty="0" smtClean="0">
                          <a:effectLst/>
                          <a:latin typeface="Calibri"/>
                          <a:ea typeface="Calibri"/>
                          <a:cs typeface="Times New Roman"/>
                        </a:rPr>
                        <a:t>(19:00 – 8:00) </a:t>
                      </a:r>
                    </a:p>
                    <a:p>
                      <a:pPr marL="0" marR="0" indent="0" algn="ctr" defTabSz="914400" rtl="0" eaLnBrk="1" fontAlgn="auto" latinLnBrk="0" hangingPunct="1">
                        <a:lnSpc>
                          <a:spcPct val="100000"/>
                        </a:lnSpc>
                        <a:spcBef>
                          <a:spcPts val="0"/>
                        </a:spcBef>
                        <a:spcAft>
                          <a:spcPts val="0"/>
                        </a:spcAft>
                        <a:buClrTx/>
                        <a:buSzTx/>
                        <a:buFontTx/>
                        <a:buNone/>
                        <a:tabLst/>
                        <a:defRPr/>
                      </a:pPr>
                      <a:r>
                        <a:rPr lang="it-IT" sz="900" dirty="0" smtClean="0">
                          <a:effectLst/>
                          <a:latin typeface="Calibri"/>
                          <a:ea typeface="Calibri"/>
                          <a:cs typeface="Times New Roman"/>
                        </a:rPr>
                        <a:t> Sabato,</a:t>
                      </a:r>
                      <a:r>
                        <a:rPr lang="it-IT" sz="900" baseline="0" dirty="0" smtClean="0">
                          <a:effectLst/>
                          <a:latin typeface="Calibri"/>
                          <a:ea typeface="Calibri"/>
                          <a:cs typeface="Times New Roman"/>
                        </a:rPr>
                        <a:t> </a:t>
                      </a:r>
                      <a:r>
                        <a:rPr lang="it-IT" sz="900" dirty="0" smtClean="0">
                          <a:effectLst/>
                          <a:latin typeface="Calibri"/>
                          <a:ea typeface="Calibri"/>
                          <a:cs typeface="Times New Roman"/>
                        </a:rPr>
                        <a:t>Domenica e festivi (0:00 – 24:00)</a:t>
                      </a:r>
                    </a:p>
                    <a:p>
                      <a:pPr algn="ctr">
                        <a:spcAft>
                          <a:spcPts val="0"/>
                        </a:spcAft>
                      </a:pPr>
                      <a:endParaRPr lang="it-IT" sz="900" dirty="0">
                        <a:effectLst/>
                        <a:latin typeface="Calibri"/>
                        <a:ea typeface="Calibri"/>
                        <a:cs typeface="Times New Roman"/>
                      </a:endParaRPr>
                    </a:p>
                  </a:txBody>
                  <a:tcPr marL="44450" marR="4445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effectLst/>
                        </a:rPr>
                        <a:t>€/kWh </a:t>
                      </a:r>
                    </a:p>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t>0,055</a:t>
                      </a:r>
                      <a:endParaRPr lang="it-IT" sz="1400" b="1" dirty="0" smtClean="0">
                        <a:effectLst/>
                      </a:endParaRPr>
                    </a:p>
                  </a:txBody>
                  <a:tcPr marL="44450" marR="4445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effectLst/>
                        </a:rPr>
                        <a:t>€/kWh </a:t>
                      </a:r>
                    </a:p>
                    <a:p>
                      <a:pPr algn="ctr">
                        <a:spcAft>
                          <a:spcPts val="0"/>
                        </a:spcAft>
                      </a:pPr>
                      <a:r>
                        <a:rPr lang="it-IT" sz="1400" b="1" dirty="0" smtClean="0">
                          <a:effectLst/>
                        </a:rPr>
                        <a:t>0,0495</a:t>
                      </a:r>
                      <a:endParaRPr lang="it-IT" sz="1400" b="1" dirty="0">
                        <a:effectLst/>
                        <a:latin typeface="Calibri"/>
                        <a:ea typeface="Calibri"/>
                        <a:cs typeface="Times New Roman"/>
                      </a:endParaRPr>
                    </a:p>
                  </a:txBody>
                  <a:tcPr marL="44450" marR="44450" marT="0" marB="0" anchor="ct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effectLst/>
                        </a:rPr>
                        <a:t>€/kWh </a:t>
                      </a:r>
                    </a:p>
                    <a:p>
                      <a:pPr algn="ctr">
                        <a:spcAft>
                          <a:spcPts val="0"/>
                        </a:spcAft>
                      </a:pPr>
                      <a:r>
                        <a:rPr lang="it-IT" sz="1400" b="1" dirty="0" smtClean="0">
                          <a:effectLst/>
                        </a:rPr>
                        <a:t>0,044</a:t>
                      </a:r>
                      <a:endParaRPr lang="it-IT" sz="1400" b="1" dirty="0">
                        <a:effectLst/>
                        <a:latin typeface="Calibri"/>
                        <a:ea typeface="Calibri"/>
                        <a:cs typeface="Times New Roman"/>
                      </a:endParaRPr>
                    </a:p>
                  </a:txBody>
                  <a:tcPr marL="44450" marR="44450" marT="0" marB="0" anchor="ctr">
                    <a:solidFill>
                      <a:srgbClr val="FFC000"/>
                    </a:solidFill>
                  </a:tcPr>
                </a:tc>
              </a:tr>
              <a:tr h="314683">
                <a:tc>
                  <a:txBody>
                    <a:bodyPr/>
                    <a:lstStyle/>
                    <a:p>
                      <a:pPr algn="ctr">
                        <a:spcAft>
                          <a:spcPts val="0"/>
                        </a:spcAft>
                      </a:pPr>
                      <a:endParaRPr lang="it-IT" sz="900" dirty="0">
                        <a:effectLst/>
                        <a:latin typeface="Calibri"/>
                        <a:ea typeface="Calibri"/>
                        <a:cs typeface="Times New Roman"/>
                      </a:endParaRPr>
                    </a:p>
                  </a:txBody>
                  <a:tcPr marL="44450" marR="44450" marT="0" marB="0"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900" dirty="0" smtClean="0">
                        <a:solidFill>
                          <a:schemeClr val="bg1"/>
                        </a:solidFill>
                      </a:endParaRPr>
                    </a:p>
                  </a:txBody>
                  <a:tcPr marL="44450" marR="44450" marT="0" marB="0" anchor="ctr">
                    <a:noFill/>
                  </a:tcPr>
                </a:tc>
                <a:tc>
                  <a:txBody>
                    <a:bodyPr/>
                    <a:lstStyle/>
                    <a:p>
                      <a:pPr algn="ctr">
                        <a:spcAft>
                          <a:spcPts val="0"/>
                        </a:spcAft>
                      </a:pPr>
                      <a:endParaRPr lang="it-IT" sz="900" b="1" kern="1200" dirty="0">
                        <a:solidFill>
                          <a:schemeClr val="lt1"/>
                        </a:solidFill>
                        <a:effectLst/>
                        <a:latin typeface="Calibri"/>
                        <a:ea typeface="Calibri"/>
                        <a:cs typeface="Times New Roman"/>
                      </a:endParaRPr>
                    </a:p>
                  </a:txBody>
                  <a:tcPr marL="44450" marR="44450" marT="0" marB="0" anchor="ctr">
                    <a:noFill/>
                  </a:tcPr>
                </a:tc>
                <a:tc>
                  <a:txBody>
                    <a:bodyPr/>
                    <a:lstStyle/>
                    <a:p>
                      <a:pPr algn="ctr">
                        <a:spcAft>
                          <a:spcPts val="0"/>
                        </a:spcAft>
                      </a:pPr>
                      <a:endParaRPr lang="it-IT" sz="900" b="1" kern="1200" dirty="0">
                        <a:solidFill>
                          <a:schemeClr val="lt1"/>
                        </a:solidFill>
                        <a:effectLst/>
                        <a:latin typeface="Calibri"/>
                        <a:ea typeface="Calibri"/>
                        <a:cs typeface="Times New Roman"/>
                      </a:endParaRPr>
                    </a:p>
                  </a:txBody>
                  <a:tcPr marL="44450" marR="44450" marT="0" marB="0" anchor="ctr">
                    <a:noFill/>
                  </a:tcPr>
                </a:tc>
              </a:tr>
              <a:tr h="704695">
                <a:tc>
                  <a:txBody>
                    <a:bodyPr/>
                    <a:lstStyle/>
                    <a:p>
                      <a:pPr algn="ctr">
                        <a:spcAft>
                          <a:spcPts val="0"/>
                        </a:spcAft>
                      </a:pPr>
                      <a:r>
                        <a:rPr lang="it-IT" sz="900" dirty="0" smtClean="0">
                          <a:solidFill>
                            <a:schemeClr val="tx1"/>
                          </a:solidFill>
                          <a:effectLst/>
                          <a:latin typeface="Calibri"/>
                          <a:ea typeface="Calibri"/>
                          <a:cs typeface="Times New Roman"/>
                        </a:rPr>
                        <a:t>TARIFFA</a:t>
                      </a:r>
                      <a:r>
                        <a:rPr lang="it-IT" sz="900" baseline="0" dirty="0" smtClean="0">
                          <a:solidFill>
                            <a:schemeClr val="tx1"/>
                          </a:solidFill>
                          <a:effectLst/>
                          <a:latin typeface="Calibri"/>
                          <a:ea typeface="Calibri"/>
                          <a:cs typeface="Times New Roman"/>
                        </a:rPr>
                        <a:t> UNICA</a:t>
                      </a:r>
                      <a:endParaRPr lang="it-IT" sz="900" dirty="0">
                        <a:solidFill>
                          <a:schemeClr val="tx1"/>
                        </a:solidFill>
                        <a:effectLst/>
                        <a:latin typeface="Calibri"/>
                        <a:ea typeface="Calibri"/>
                        <a:cs typeface="Times New Roman"/>
                      </a:endParaRPr>
                    </a:p>
                  </a:txBody>
                  <a:tcPr marL="44450" marR="44450" marT="0" marB="0" anchor="ctr">
                    <a:solidFill>
                      <a:srgbClr val="6666FF"/>
                    </a:solidFill>
                  </a:tcPr>
                </a:tc>
                <a:tc>
                  <a:txBody>
                    <a:bodyPr/>
                    <a:lstStyle/>
                    <a:p>
                      <a:pPr algn="ctr">
                        <a:spcAft>
                          <a:spcPts val="0"/>
                        </a:spcAft>
                      </a:pPr>
                      <a:r>
                        <a:rPr lang="it-IT" sz="1200" b="1" kern="1200" dirty="0">
                          <a:solidFill>
                            <a:schemeClr val="tx1"/>
                          </a:solidFill>
                          <a:effectLst/>
                          <a:latin typeface="Calibri"/>
                          <a:ea typeface="Calibri"/>
                          <a:cs typeface="Times New Roman"/>
                        </a:rPr>
                        <a:t>GAS PREZZO </a:t>
                      </a:r>
                      <a:r>
                        <a:rPr lang="it-IT" sz="1200" b="1" kern="1200" dirty="0" smtClean="0">
                          <a:solidFill>
                            <a:schemeClr val="tx1"/>
                          </a:solidFill>
                          <a:effectLst/>
                          <a:latin typeface="Calibri"/>
                          <a:ea typeface="Calibri"/>
                          <a:cs typeface="Times New Roman"/>
                        </a:rPr>
                        <a:t>FISSO</a:t>
                      </a:r>
                    </a:p>
                  </a:txBody>
                  <a:tcPr marL="44450" marR="44450" marT="0" marB="0" anchor="ctr">
                    <a:solidFill>
                      <a:schemeClr val="accent1"/>
                    </a:solidFill>
                  </a:tcPr>
                </a:tc>
                <a:tc>
                  <a:txBody>
                    <a:bodyPr/>
                    <a:lstStyle/>
                    <a:p>
                      <a:pPr algn="ctr">
                        <a:spcAft>
                          <a:spcPts val="0"/>
                        </a:spcAft>
                      </a:pPr>
                      <a:r>
                        <a:rPr lang="it-IT" sz="900" b="1" kern="1200" dirty="0" smtClean="0">
                          <a:solidFill>
                            <a:schemeClr val="tx1"/>
                          </a:solidFill>
                          <a:effectLst/>
                          <a:latin typeface="Calibri"/>
                          <a:ea typeface="Calibri"/>
                          <a:cs typeface="Times New Roman"/>
                        </a:rPr>
                        <a:t>VANTAGGIO </a:t>
                      </a:r>
                    </a:p>
                    <a:p>
                      <a:pPr algn="ctr">
                        <a:spcAft>
                          <a:spcPts val="0"/>
                        </a:spcAft>
                      </a:pPr>
                      <a:r>
                        <a:rPr lang="it-IT" sz="900" b="1" kern="1200" dirty="0" smtClean="0">
                          <a:solidFill>
                            <a:schemeClr val="tx1"/>
                          </a:solidFill>
                          <a:effectLst/>
                          <a:latin typeface="Calibri"/>
                          <a:ea typeface="Calibri"/>
                          <a:cs typeface="Times New Roman"/>
                        </a:rPr>
                        <a:t>SCONTO</a:t>
                      </a:r>
                    </a:p>
                    <a:p>
                      <a:pPr algn="ctr">
                        <a:spcAft>
                          <a:spcPts val="0"/>
                        </a:spcAft>
                      </a:pPr>
                      <a:r>
                        <a:rPr lang="it-IT" sz="900" b="1" kern="1200" dirty="0" smtClean="0">
                          <a:solidFill>
                            <a:schemeClr val="tx1"/>
                          </a:solidFill>
                          <a:effectLst/>
                          <a:latin typeface="Calibri"/>
                          <a:ea typeface="Calibri"/>
                          <a:cs typeface="Times New Roman"/>
                        </a:rPr>
                        <a:t>10%</a:t>
                      </a:r>
                    </a:p>
                    <a:p>
                      <a:pPr algn="ctr">
                        <a:spcAft>
                          <a:spcPts val="0"/>
                        </a:spcAft>
                      </a:pPr>
                      <a:r>
                        <a:rPr lang="it-IT" sz="900" b="1" kern="1200" dirty="0" smtClean="0">
                          <a:solidFill>
                            <a:schemeClr val="tx1"/>
                          </a:solidFill>
                          <a:effectLst/>
                          <a:latin typeface="Calibri"/>
                          <a:ea typeface="Calibri"/>
                          <a:cs typeface="Times New Roman"/>
                        </a:rPr>
                        <a:t>1° ANNO</a:t>
                      </a:r>
                      <a:endParaRPr lang="it-IT" sz="900" b="1" kern="1200" dirty="0">
                        <a:solidFill>
                          <a:schemeClr val="tx1"/>
                        </a:solidFill>
                        <a:effectLst/>
                        <a:latin typeface="Calibri"/>
                        <a:ea typeface="Calibri"/>
                        <a:cs typeface="Times New Roman"/>
                      </a:endParaRPr>
                    </a:p>
                  </a:txBody>
                  <a:tcPr marL="44450" marR="44450" marT="0" marB="0" anchor="ctr">
                    <a:solidFill>
                      <a:srgbClr val="FFC000"/>
                    </a:solidFill>
                  </a:tcPr>
                </a:tc>
                <a:tc>
                  <a:txBody>
                    <a:bodyPr/>
                    <a:lstStyle/>
                    <a:p>
                      <a:pPr algn="ctr">
                        <a:spcAft>
                          <a:spcPts val="0"/>
                        </a:spcAft>
                      </a:pPr>
                      <a:r>
                        <a:rPr lang="it-IT" sz="900" b="1" kern="1200" dirty="0" smtClean="0">
                          <a:solidFill>
                            <a:schemeClr val="tx1"/>
                          </a:solidFill>
                          <a:effectLst/>
                          <a:latin typeface="Calibri"/>
                          <a:ea typeface="Calibri"/>
                          <a:cs typeface="Times New Roman"/>
                        </a:rPr>
                        <a:t>VANTAGGIO </a:t>
                      </a:r>
                    </a:p>
                    <a:p>
                      <a:pPr algn="ctr">
                        <a:spcAft>
                          <a:spcPts val="0"/>
                        </a:spcAft>
                      </a:pPr>
                      <a:r>
                        <a:rPr lang="it-IT" sz="900" b="1" kern="1200" dirty="0" smtClean="0">
                          <a:solidFill>
                            <a:schemeClr val="tx1"/>
                          </a:solidFill>
                          <a:effectLst/>
                          <a:latin typeface="Calibri"/>
                          <a:ea typeface="Calibri"/>
                          <a:cs typeface="Times New Roman"/>
                        </a:rPr>
                        <a:t>SCONTO</a:t>
                      </a:r>
                    </a:p>
                    <a:p>
                      <a:pPr algn="ctr">
                        <a:spcAft>
                          <a:spcPts val="0"/>
                        </a:spcAft>
                      </a:pPr>
                      <a:r>
                        <a:rPr lang="it-IT" sz="900" b="1" kern="1200" dirty="0" smtClean="0">
                          <a:solidFill>
                            <a:schemeClr val="tx1"/>
                          </a:solidFill>
                          <a:effectLst/>
                          <a:latin typeface="Calibri"/>
                          <a:ea typeface="Calibri"/>
                          <a:cs typeface="Times New Roman"/>
                        </a:rPr>
                        <a:t>20%</a:t>
                      </a:r>
                    </a:p>
                    <a:p>
                      <a:pPr algn="ctr">
                        <a:spcAft>
                          <a:spcPts val="0"/>
                        </a:spcAft>
                      </a:pPr>
                      <a:r>
                        <a:rPr lang="it-IT" sz="900" b="1" kern="1200" dirty="0" smtClean="0">
                          <a:solidFill>
                            <a:schemeClr val="tx1"/>
                          </a:solidFill>
                          <a:effectLst/>
                          <a:latin typeface="Calibri"/>
                          <a:ea typeface="Calibri"/>
                          <a:cs typeface="Times New Roman"/>
                        </a:rPr>
                        <a:t>2° ANNO</a:t>
                      </a:r>
                      <a:endParaRPr lang="it-IT" sz="900" b="1" kern="1200" dirty="0">
                        <a:solidFill>
                          <a:schemeClr val="tx1"/>
                        </a:solidFill>
                        <a:effectLst/>
                        <a:latin typeface="Calibri"/>
                        <a:ea typeface="Calibri"/>
                        <a:cs typeface="Times New Roman"/>
                      </a:endParaRPr>
                    </a:p>
                  </a:txBody>
                  <a:tcPr marL="44450" marR="44450" marT="0" marB="0" anchor="ctr">
                    <a:solidFill>
                      <a:srgbClr val="FFC000"/>
                    </a:solidFill>
                  </a:tcPr>
                </a:tc>
              </a:tr>
              <a:tr h="563756">
                <a:tc>
                  <a:txBody>
                    <a:bodyPr/>
                    <a:lstStyle/>
                    <a:p>
                      <a:pPr algn="ctr">
                        <a:spcAft>
                          <a:spcPts val="0"/>
                        </a:spcAft>
                      </a:pPr>
                      <a:r>
                        <a:rPr lang="it-IT" sz="900" dirty="0" smtClean="0">
                          <a:effectLst/>
                          <a:latin typeface="Calibri"/>
                          <a:ea typeface="Calibri"/>
                          <a:cs typeface="Times New Roman"/>
                        </a:rPr>
                        <a:t>Fascia Unica</a:t>
                      </a:r>
                    </a:p>
                    <a:p>
                      <a:pPr algn="ctr">
                        <a:spcAft>
                          <a:spcPts val="0"/>
                        </a:spcAft>
                      </a:pPr>
                      <a:r>
                        <a:rPr lang="it-IT" sz="900" dirty="0" smtClean="0">
                          <a:effectLst/>
                          <a:latin typeface="Calibri"/>
                          <a:ea typeface="Calibri"/>
                          <a:cs typeface="Times New Roman"/>
                        </a:rPr>
                        <a:t>TUTTI I GIORNI</a:t>
                      </a:r>
                    </a:p>
                    <a:p>
                      <a:pPr algn="ctr">
                        <a:spcAft>
                          <a:spcPts val="0"/>
                        </a:spcAft>
                      </a:pPr>
                      <a:r>
                        <a:rPr lang="it-IT" sz="900" dirty="0" smtClean="0">
                          <a:effectLst/>
                          <a:latin typeface="Calibri"/>
                          <a:ea typeface="Calibri"/>
                          <a:cs typeface="Times New Roman"/>
                        </a:rPr>
                        <a:t>0:00 – 24:00</a:t>
                      </a:r>
                    </a:p>
                    <a:p>
                      <a:pPr algn="ctr">
                        <a:spcAft>
                          <a:spcPts val="0"/>
                        </a:spcAft>
                      </a:pPr>
                      <a:endParaRPr lang="it-IT" sz="900" dirty="0">
                        <a:effectLst/>
                        <a:latin typeface="Calibri"/>
                        <a:ea typeface="Calibri"/>
                        <a:cs typeface="Times New Roman"/>
                      </a:endParaRPr>
                    </a:p>
                  </a:txBody>
                  <a:tcPr marL="44450" marR="44450" marT="0" marB="0" anchor="ctr"/>
                </a:tc>
                <a:tc>
                  <a:txBody>
                    <a:bodyPr/>
                    <a:lstStyle/>
                    <a:p>
                      <a:pPr algn="ctr">
                        <a:spcAft>
                          <a:spcPts val="0"/>
                        </a:spcAft>
                      </a:pPr>
                      <a:r>
                        <a:rPr lang="it-IT" sz="1400" b="1" dirty="0">
                          <a:effectLst/>
                        </a:rPr>
                        <a:t>€/</a:t>
                      </a:r>
                      <a:r>
                        <a:rPr lang="it-IT" sz="1400" b="1" dirty="0" err="1">
                          <a:effectLst/>
                        </a:rPr>
                        <a:t>Smc</a:t>
                      </a:r>
                      <a:r>
                        <a:rPr lang="it-IT" sz="1400" b="1" dirty="0">
                          <a:effectLst/>
                        </a:rPr>
                        <a:t> </a:t>
                      </a:r>
                    </a:p>
                    <a:p>
                      <a:pPr algn="ctr">
                        <a:spcAft>
                          <a:spcPts val="0"/>
                        </a:spcAft>
                      </a:pPr>
                      <a:r>
                        <a:rPr lang="it-IT" sz="1400" b="1" dirty="0" smtClean="0">
                          <a:effectLst/>
                        </a:rPr>
                        <a:t>0,33</a:t>
                      </a:r>
                      <a:endParaRPr lang="it-IT" sz="1400" b="1" dirty="0">
                        <a:effectLst/>
                        <a:latin typeface="Calibri"/>
                        <a:ea typeface="Calibri"/>
                        <a:cs typeface="Times New Roman"/>
                      </a:endParaRPr>
                    </a:p>
                  </a:txBody>
                  <a:tcPr marL="44450" marR="4445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effectLst/>
                        </a:rPr>
                        <a:t>€/</a:t>
                      </a:r>
                      <a:r>
                        <a:rPr lang="it-IT" sz="1400" b="1" dirty="0" err="1" smtClean="0">
                          <a:effectLst/>
                        </a:rPr>
                        <a:t>Smc</a:t>
                      </a:r>
                      <a:r>
                        <a:rPr lang="it-IT" sz="1400" b="1" dirty="0" smtClean="0">
                          <a:effectLst/>
                        </a:rPr>
                        <a:t> </a:t>
                      </a:r>
                    </a:p>
                    <a:p>
                      <a:pPr algn="ctr">
                        <a:spcAft>
                          <a:spcPts val="0"/>
                        </a:spcAft>
                      </a:pPr>
                      <a:r>
                        <a:rPr lang="it-IT" sz="1400" b="1" dirty="0" smtClean="0">
                          <a:effectLst/>
                        </a:rPr>
                        <a:t>0,297</a:t>
                      </a:r>
                      <a:endParaRPr lang="it-IT" sz="1400" b="1" dirty="0">
                        <a:effectLst/>
                        <a:latin typeface="Calibri"/>
                        <a:ea typeface="Calibri"/>
                        <a:cs typeface="Times New Roman"/>
                      </a:endParaRPr>
                    </a:p>
                  </a:txBody>
                  <a:tcPr marL="44450" marR="44450" marT="0" marB="0" anchor="ct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effectLst/>
                        </a:rPr>
                        <a:t>€/</a:t>
                      </a:r>
                      <a:r>
                        <a:rPr lang="it-IT" sz="1400" b="1" dirty="0" err="1" smtClean="0">
                          <a:effectLst/>
                        </a:rPr>
                        <a:t>Smc</a:t>
                      </a:r>
                      <a:r>
                        <a:rPr lang="it-IT" sz="1400" b="1" dirty="0" smtClean="0">
                          <a:effectLst/>
                        </a:rPr>
                        <a:t> </a:t>
                      </a:r>
                    </a:p>
                    <a:p>
                      <a:pPr algn="ctr">
                        <a:spcAft>
                          <a:spcPts val="0"/>
                        </a:spcAft>
                      </a:pPr>
                      <a:r>
                        <a:rPr lang="it-IT" sz="1400" b="1" dirty="0" smtClean="0">
                          <a:effectLst/>
                        </a:rPr>
                        <a:t>0,264</a:t>
                      </a:r>
                      <a:endParaRPr lang="it-IT" sz="1400" b="1" dirty="0">
                        <a:effectLst/>
                        <a:latin typeface="Calibri"/>
                        <a:ea typeface="Calibri"/>
                        <a:cs typeface="Times New Roman"/>
                      </a:endParaRPr>
                    </a:p>
                  </a:txBody>
                  <a:tcPr marL="44450" marR="44450" marT="0" marB="0" anchor="ctr">
                    <a:solidFill>
                      <a:srgbClr val="FFC000"/>
                    </a:solidFill>
                  </a:tcPr>
                </a:tc>
              </a:tr>
            </a:tbl>
          </a:graphicData>
        </a:graphic>
      </p:graphicFrame>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1" y="5445224"/>
            <a:ext cx="2157628" cy="127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ttangolo 5"/>
          <p:cNvSpPr/>
          <p:nvPr/>
        </p:nvSpPr>
        <p:spPr>
          <a:xfrm>
            <a:off x="351613" y="-2958"/>
            <a:ext cx="2576026" cy="369332"/>
          </a:xfrm>
          <a:prstGeom prst="rect">
            <a:avLst/>
          </a:prstGeom>
        </p:spPr>
        <p:txBody>
          <a:bodyPr wrap="none">
            <a:spAutoFit/>
          </a:bodyPr>
          <a:lstStyle/>
          <a:p>
            <a:r>
              <a:rPr lang="it-IT" dirty="0">
                <a:solidFill>
                  <a:schemeClr val="bg1"/>
                </a:solidFill>
                <a:latin typeface="Calibri" panose="020F0502020204030204" pitchFamily="34" charset="0"/>
              </a:rPr>
              <a:t>convenzioni.edisoncasa.it</a:t>
            </a:r>
          </a:p>
        </p:txBody>
      </p:sp>
      <p:sp>
        <p:nvSpPr>
          <p:cNvPr id="3" name="Rettangolo 2"/>
          <p:cNvSpPr/>
          <p:nvPr/>
        </p:nvSpPr>
        <p:spPr>
          <a:xfrm>
            <a:off x="3443195" y="-5916"/>
            <a:ext cx="2125262" cy="369332"/>
          </a:xfrm>
          <a:prstGeom prst="rect">
            <a:avLst/>
          </a:prstGeom>
        </p:spPr>
        <p:txBody>
          <a:bodyPr wrap="none">
            <a:spAutoFit/>
          </a:bodyPr>
          <a:lstStyle/>
          <a:p>
            <a:r>
              <a:rPr lang="it-IT" b="1" dirty="0">
                <a:solidFill>
                  <a:schemeClr val="bg1"/>
                </a:solidFill>
                <a:latin typeface="Calibri" panose="020F0502020204030204" pitchFamily="34" charset="0"/>
              </a:rPr>
              <a:t>800.14.14.14 tasto 3</a:t>
            </a:r>
          </a:p>
        </p:txBody>
      </p:sp>
      <p:sp>
        <p:nvSpPr>
          <p:cNvPr id="7" name="Rettangolo 6"/>
          <p:cNvSpPr/>
          <p:nvPr/>
        </p:nvSpPr>
        <p:spPr>
          <a:xfrm>
            <a:off x="107504" y="620688"/>
            <a:ext cx="813043" cy="369332"/>
          </a:xfrm>
          <a:prstGeom prst="rect">
            <a:avLst/>
          </a:prstGeom>
        </p:spPr>
        <p:txBody>
          <a:bodyPr wrap="none">
            <a:spAutoFit/>
          </a:bodyPr>
          <a:lstStyle/>
          <a:p>
            <a:r>
              <a:rPr lang="it-IT" b="1" dirty="0"/>
              <a:t>LUCE</a:t>
            </a:r>
          </a:p>
        </p:txBody>
      </p:sp>
      <p:sp>
        <p:nvSpPr>
          <p:cNvPr id="8" name="Rettangolo 7"/>
          <p:cNvSpPr/>
          <p:nvPr/>
        </p:nvSpPr>
        <p:spPr>
          <a:xfrm>
            <a:off x="3375" y="1268760"/>
            <a:ext cx="1149674" cy="276999"/>
          </a:xfrm>
          <a:prstGeom prst="rect">
            <a:avLst/>
          </a:prstGeom>
        </p:spPr>
        <p:txBody>
          <a:bodyPr wrap="none">
            <a:spAutoFit/>
          </a:bodyPr>
          <a:lstStyle/>
          <a:p>
            <a:r>
              <a:rPr lang="it-IT" sz="1200" b="1" dirty="0"/>
              <a:t>MONORARIA</a:t>
            </a:r>
          </a:p>
        </p:txBody>
      </p:sp>
      <p:sp>
        <p:nvSpPr>
          <p:cNvPr id="9" name="Rettangolo 8"/>
          <p:cNvSpPr/>
          <p:nvPr/>
        </p:nvSpPr>
        <p:spPr>
          <a:xfrm>
            <a:off x="-42214" y="2420887"/>
            <a:ext cx="1250471" cy="276999"/>
          </a:xfrm>
          <a:prstGeom prst="rect">
            <a:avLst/>
          </a:prstGeom>
        </p:spPr>
        <p:txBody>
          <a:bodyPr wrap="none">
            <a:spAutoFit/>
          </a:bodyPr>
          <a:lstStyle/>
          <a:p>
            <a:r>
              <a:rPr lang="it-IT" sz="1200" b="1" dirty="0"/>
              <a:t>MULTIORARIA</a:t>
            </a:r>
          </a:p>
        </p:txBody>
      </p:sp>
      <p:sp>
        <p:nvSpPr>
          <p:cNvPr id="10" name="Rettangolo 9"/>
          <p:cNvSpPr/>
          <p:nvPr/>
        </p:nvSpPr>
        <p:spPr>
          <a:xfrm>
            <a:off x="280846" y="4621778"/>
            <a:ext cx="684803" cy="369332"/>
          </a:xfrm>
          <a:prstGeom prst="rect">
            <a:avLst/>
          </a:prstGeom>
        </p:spPr>
        <p:txBody>
          <a:bodyPr wrap="none">
            <a:spAutoFit/>
          </a:bodyPr>
          <a:lstStyle/>
          <a:p>
            <a:r>
              <a:rPr lang="it-IT" b="1" dirty="0"/>
              <a:t>GAS</a:t>
            </a:r>
          </a:p>
        </p:txBody>
      </p:sp>
      <p:sp>
        <p:nvSpPr>
          <p:cNvPr id="2" name="Rettangolo 1"/>
          <p:cNvSpPr/>
          <p:nvPr/>
        </p:nvSpPr>
        <p:spPr>
          <a:xfrm>
            <a:off x="6732239" y="2420887"/>
            <a:ext cx="2304255" cy="1600438"/>
          </a:xfrm>
          <a:prstGeom prst="rect">
            <a:avLst/>
          </a:prstGeom>
        </p:spPr>
        <p:txBody>
          <a:bodyPr wrap="square">
            <a:spAutoFit/>
          </a:bodyPr>
          <a:lstStyle/>
          <a:p>
            <a:pPr algn="just"/>
            <a:r>
              <a:rPr lang="it-IT" sz="1400" dirty="0"/>
              <a:t>Tali corrispettivi incidono per circa il 53</a:t>
            </a:r>
            <a:r>
              <a:rPr lang="it-IT" sz="1400" dirty="0" smtClean="0"/>
              <a:t>% energia elettrica e 65% sul gas </a:t>
            </a:r>
            <a:r>
              <a:rPr lang="it-IT" sz="1400" dirty="0"/>
              <a:t>sulla spesa complessiva di un Cliente finale </a:t>
            </a:r>
            <a:r>
              <a:rPr lang="it-IT" sz="1400" dirty="0" smtClean="0"/>
              <a:t>tipo.</a:t>
            </a:r>
          </a:p>
          <a:p>
            <a:pPr algn="just"/>
            <a:r>
              <a:rPr lang="it-IT" sz="1400" dirty="0" smtClean="0"/>
              <a:t>Offerta valida fino al </a:t>
            </a:r>
            <a:r>
              <a:rPr lang="it-IT" sz="1400" b="1" dirty="0" smtClean="0"/>
              <a:t>01.03.2015</a:t>
            </a:r>
            <a:r>
              <a:rPr lang="it-IT" sz="1400" dirty="0" smtClean="0"/>
              <a:t>.</a:t>
            </a:r>
            <a:endParaRPr lang="it-IT" sz="1400" dirty="0"/>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6892" y="555153"/>
            <a:ext cx="2016223" cy="1145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9154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r>
              <a:rPr lang="it-IT" sz="1400" b="1" dirty="0" smtClean="0"/>
              <a:t>convenzioni.edisoncasa.it</a:t>
            </a:r>
          </a:p>
        </p:txBody>
      </p:sp>
      <p:sp>
        <p:nvSpPr>
          <p:cNvPr id="5" name="Rettangolo 4"/>
          <p:cNvSpPr/>
          <p:nvPr/>
        </p:nvSpPr>
        <p:spPr>
          <a:xfrm>
            <a:off x="301607" y="692696"/>
            <a:ext cx="8496944" cy="6065763"/>
          </a:xfrm>
          <a:prstGeom prst="rect">
            <a:avLst/>
          </a:prstGeom>
        </p:spPr>
        <p:txBody>
          <a:bodyPr wrap="square">
            <a:spAutoFit/>
          </a:bodyPr>
          <a:lstStyle/>
          <a:p>
            <a:pPr>
              <a:spcBef>
                <a:spcPts val="1875"/>
              </a:spcBef>
              <a:spcAft>
                <a:spcPts val="750"/>
              </a:spcAft>
            </a:pPr>
            <a:r>
              <a:rPr lang="it-IT" sz="1500" b="1" dirty="0" smtClean="0">
                <a:solidFill>
                  <a:srgbClr val="009534"/>
                </a:solidFill>
                <a:ea typeface="Times New Roman"/>
                <a:cs typeface="Times New Roman"/>
              </a:rPr>
              <a:t>E</a:t>
            </a:r>
            <a:r>
              <a:rPr lang="it-IT" sz="1500" b="1" dirty="0">
                <a:solidFill>
                  <a:srgbClr val="009534"/>
                </a:solidFill>
                <a:ea typeface="Times New Roman"/>
                <a:cs typeface="Times New Roman"/>
              </a:rPr>
              <a:t>' facile</a:t>
            </a:r>
            <a:endParaRPr lang="it-IT" sz="1500" dirty="0">
              <a:ea typeface="Calibri"/>
              <a:cs typeface="Times New Roman"/>
            </a:endParaRPr>
          </a:p>
          <a:p>
            <a:pPr marL="342900" lvl="0" indent="-342900">
              <a:spcAft>
                <a:spcPts val="0"/>
              </a:spcAft>
              <a:buSzPts val="1000"/>
              <a:buFont typeface="Symbol"/>
              <a:buChar char=""/>
              <a:tabLst>
                <a:tab pos="457200" algn="l"/>
              </a:tabLst>
            </a:pPr>
            <a:r>
              <a:rPr lang="it-IT" sz="1500" b="1" dirty="0">
                <a:solidFill>
                  <a:schemeClr val="tx1">
                    <a:lumMod val="65000"/>
                    <a:lumOff val="35000"/>
                  </a:schemeClr>
                </a:solidFill>
                <a:ea typeface="Times New Roman"/>
                <a:cs typeface="Times New Roman"/>
              </a:rPr>
              <a:t>Non sono necessarie modifiche </a:t>
            </a:r>
            <a:r>
              <a:rPr lang="it-IT" sz="1500" dirty="0" smtClean="0">
                <a:solidFill>
                  <a:schemeClr val="tx1">
                    <a:lumMod val="65000"/>
                    <a:lumOff val="35000"/>
                  </a:schemeClr>
                </a:solidFill>
                <a:ea typeface="Times New Roman"/>
                <a:cs typeface="Times New Roman"/>
              </a:rPr>
              <a:t>al </a:t>
            </a:r>
            <a:r>
              <a:rPr lang="it-IT" sz="1500" dirty="0">
                <a:solidFill>
                  <a:schemeClr val="tx1">
                    <a:lumMod val="65000"/>
                    <a:lumOff val="35000"/>
                  </a:schemeClr>
                </a:solidFill>
                <a:ea typeface="Times New Roman"/>
                <a:cs typeface="Times New Roman"/>
              </a:rPr>
              <a:t>contatore.</a:t>
            </a:r>
            <a:endParaRPr lang="it-IT" sz="1500" dirty="0">
              <a:solidFill>
                <a:schemeClr val="tx1">
                  <a:lumMod val="65000"/>
                  <a:lumOff val="35000"/>
                </a:schemeClr>
              </a:solidFill>
              <a:ea typeface="Calibri"/>
              <a:cs typeface="Times New Roman"/>
            </a:endParaRPr>
          </a:p>
          <a:p>
            <a:pPr marL="342900" lvl="0" indent="-342900">
              <a:spcAft>
                <a:spcPts val="0"/>
              </a:spcAft>
              <a:buSzPts val="1000"/>
              <a:buFont typeface="Symbol"/>
              <a:buChar char=""/>
              <a:tabLst>
                <a:tab pos="457200" algn="l"/>
              </a:tabLst>
            </a:pPr>
            <a:r>
              <a:rPr lang="it-IT" sz="1500" dirty="0">
                <a:solidFill>
                  <a:schemeClr val="tx1">
                    <a:lumMod val="65000"/>
                    <a:lumOff val="35000"/>
                  </a:schemeClr>
                </a:solidFill>
                <a:ea typeface="Times New Roman"/>
                <a:cs typeface="Times New Roman"/>
              </a:rPr>
              <a:t>Durante il cambio del fornitore la </a:t>
            </a:r>
            <a:r>
              <a:rPr lang="it-IT" sz="1500" b="1" dirty="0">
                <a:solidFill>
                  <a:schemeClr val="tx1">
                    <a:lumMod val="65000"/>
                    <a:lumOff val="35000"/>
                  </a:schemeClr>
                </a:solidFill>
                <a:ea typeface="Times New Roman"/>
                <a:cs typeface="Times New Roman"/>
              </a:rPr>
              <a:t>continuità della fornitura è </a:t>
            </a:r>
            <a:r>
              <a:rPr lang="it-IT" sz="1500" b="1" dirty="0" smtClean="0">
                <a:solidFill>
                  <a:schemeClr val="tx1">
                    <a:lumMod val="65000"/>
                    <a:lumOff val="35000"/>
                  </a:schemeClr>
                </a:solidFill>
                <a:ea typeface="Times New Roman"/>
                <a:cs typeface="Times New Roman"/>
              </a:rPr>
              <a:t>assicurata</a:t>
            </a:r>
            <a:r>
              <a:rPr lang="it-IT" sz="1500" dirty="0" smtClean="0">
                <a:solidFill>
                  <a:schemeClr val="tx1">
                    <a:lumMod val="65000"/>
                    <a:lumOff val="35000"/>
                  </a:schemeClr>
                </a:solidFill>
                <a:ea typeface="Times New Roman"/>
                <a:cs typeface="Times New Roman"/>
              </a:rPr>
              <a:t>.</a:t>
            </a:r>
            <a:endParaRPr lang="it-IT" sz="1500" dirty="0">
              <a:solidFill>
                <a:schemeClr val="tx1">
                  <a:lumMod val="65000"/>
                  <a:lumOff val="35000"/>
                </a:schemeClr>
              </a:solidFill>
              <a:ea typeface="Calibri"/>
              <a:cs typeface="Times New Roman"/>
            </a:endParaRPr>
          </a:p>
          <a:p>
            <a:pPr marL="342900" lvl="0" indent="-342900">
              <a:spcAft>
                <a:spcPts val="0"/>
              </a:spcAft>
              <a:buSzPts val="1000"/>
              <a:buFont typeface="Symbol"/>
              <a:buChar char=""/>
              <a:tabLst>
                <a:tab pos="457200" algn="l"/>
              </a:tabLst>
            </a:pPr>
            <a:r>
              <a:rPr lang="it-IT" sz="1500" b="1" dirty="0" smtClean="0">
                <a:solidFill>
                  <a:schemeClr val="tx1">
                    <a:lumMod val="65000"/>
                    <a:lumOff val="35000"/>
                  </a:schemeClr>
                </a:solidFill>
                <a:ea typeface="Times New Roman"/>
                <a:cs typeface="Times New Roman"/>
              </a:rPr>
              <a:t>Edison </a:t>
            </a:r>
            <a:r>
              <a:rPr lang="it-IT" sz="1500" b="1" dirty="0">
                <a:solidFill>
                  <a:schemeClr val="tx1">
                    <a:lumMod val="65000"/>
                    <a:lumOff val="35000"/>
                  </a:schemeClr>
                </a:solidFill>
                <a:ea typeface="Times New Roman"/>
                <a:cs typeface="Times New Roman"/>
              </a:rPr>
              <a:t>si occupa di tutto</a:t>
            </a:r>
            <a:r>
              <a:rPr lang="it-IT" sz="1500" dirty="0">
                <a:solidFill>
                  <a:schemeClr val="tx1">
                    <a:lumMod val="65000"/>
                    <a:lumOff val="35000"/>
                  </a:schemeClr>
                </a:solidFill>
                <a:ea typeface="Times New Roman"/>
                <a:cs typeface="Times New Roman"/>
              </a:rPr>
              <a:t>, dal recesso al precedente fornitore, all’attivazione della tua nuova fornitura</a:t>
            </a:r>
            <a:r>
              <a:rPr lang="it-IT" sz="1500" dirty="0" smtClean="0">
                <a:solidFill>
                  <a:schemeClr val="tx1">
                    <a:lumMod val="65000"/>
                    <a:lumOff val="35000"/>
                  </a:schemeClr>
                </a:solidFill>
                <a:ea typeface="Times New Roman"/>
                <a:cs typeface="Times New Roman"/>
              </a:rPr>
              <a:t>.</a:t>
            </a:r>
          </a:p>
          <a:p>
            <a:pPr marL="342900" indent="-342900">
              <a:buSzPts val="1000"/>
              <a:buFont typeface="Symbol"/>
              <a:buChar char=""/>
              <a:tabLst>
                <a:tab pos="457200" algn="l"/>
              </a:tabLst>
            </a:pPr>
            <a:r>
              <a:rPr lang="it-IT" sz="1600" dirty="0">
                <a:solidFill>
                  <a:schemeClr val="tx1">
                    <a:lumMod val="65000"/>
                    <a:lumOff val="35000"/>
                  </a:schemeClr>
                </a:solidFill>
              </a:rPr>
              <a:t>Con l'</a:t>
            </a:r>
            <a:r>
              <a:rPr lang="it-IT" sz="1600" b="1" dirty="0">
                <a:solidFill>
                  <a:schemeClr val="tx1">
                    <a:lumMod val="65000"/>
                    <a:lumOff val="35000"/>
                  </a:schemeClr>
                </a:solidFill>
              </a:rPr>
              <a:t>opzione </a:t>
            </a:r>
            <a:r>
              <a:rPr lang="it-IT" sz="1600" b="1" dirty="0" err="1">
                <a:solidFill>
                  <a:schemeClr val="tx1">
                    <a:lumMod val="65000"/>
                    <a:lumOff val="35000"/>
                  </a:schemeClr>
                </a:solidFill>
              </a:rPr>
              <a:t>Monoraria</a:t>
            </a:r>
            <a:r>
              <a:rPr lang="it-IT" sz="1600" b="1" dirty="0">
                <a:solidFill>
                  <a:schemeClr val="tx1">
                    <a:lumMod val="65000"/>
                    <a:lumOff val="35000"/>
                  </a:schemeClr>
                </a:solidFill>
              </a:rPr>
              <a:t>/Bioraria</a:t>
            </a:r>
            <a:r>
              <a:rPr lang="it-IT" sz="1600" dirty="0">
                <a:solidFill>
                  <a:schemeClr val="tx1">
                    <a:lumMod val="65000"/>
                    <a:lumOff val="35000"/>
                  </a:schemeClr>
                </a:solidFill>
              </a:rPr>
              <a:t> scegli la tariffa più adatta alle tue esigenze e abitudini di consumo. Se i tuoi consumi sono concentrarti per lo più di giorno, per esempio, soluzione più adatta a te è l'opzione </a:t>
            </a:r>
            <a:r>
              <a:rPr lang="it-IT" sz="1600" dirty="0" err="1">
                <a:solidFill>
                  <a:schemeClr val="tx1">
                    <a:lumMod val="65000"/>
                    <a:lumOff val="35000"/>
                  </a:schemeClr>
                </a:solidFill>
              </a:rPr>
              <a:t>monoraria</a:t>
            </a:r>
            <a:r>
              <a:rPr lang="it-IT" sz="1600" dirty="0">
                <a:solidFill>
                  <a:schemeClr val="tx1">
                    <a:lumMod val="65000"/>
                    <a:lumOff val="35000"/>
                  </a:schemeClr>
                </a:solidFill>
              </a:rPr>
              <a:t>. Se invece consumi prevalentemente nelle ore serali e nei fine settimana, è più conveniente la bioraria</a:t>
            </a:r>
            <a:r>
              <a:rPr lang="it-IT" sz="1600" dirty="0" smtClean="0">
                <a:solidFill>
                  <a:schemeClr val="tx1">
                    <a:lumMod val="65000"/>
                    <a:lumOff val="35000"/>
                  </a:schemeClr>
                </a:solidFill>
              </a:rPr>
              <a:t>.</a:t>
            </a:r>
            <a:endParaRPr lang="it-IT" sz="1500" dirty="0">
              <a:solidFill>
                <a:schemeClr val="tx1">
                  <a:lumMod val="65000"/>
                  <a:lumOff val="35000"/>
                </a:schemeClr>
              </a:solidFill>
              <a:ea typeface="Calibri"/>
              <a:cs typeface="Times New Roman"/>
            </a:endParaRPr>
          </a:p>
          <a:p>
            <a:pPr>
              <a:spcBef>
                <a:spcPts val="1875"/>
              </a:spcBef>
              <a:spcAft>
                <a:spcPts val="750"/>
              </a:spcAft>
            </a:pPr>
            <a:r>
              <a:rPr lang="it-IT" sz="1500" b="1" dirty="0">
                <a:solidFill>
                  <a:srgbClr val="009534"/>
                </a:solidFill>
                <a:ea typeface="Times New Roman"/>
                <a:cs typeface="Times New Roman"/>
              </a:rPr>
              <a:t>E' veloce</a:t>
            </a:r>
            <a:endParaRPr lang="it-IT" sz="1500" dirty="0">
              <a:ea typeface="Calibri"/>
              <a:cs typeface="Times New Roman"/>
            </a:endParaRPr>
          </a:p>
          <a:p>
            <a:pPr marL="342900" lvl="0" indent="-342900">
              <a:spcAft>
                <a:spcPts val="0"/>
              </a:spcAft>
              <a:buSzPts val="1000"/>
              <a:buFont typeface="Symbol"/>
              <a:buChar char=""/>
              <a:tabLst>
                <a:tab pos="457200" algn="l"/>
              </a:tabLst>
            </a:pPr>
            <a:r>
              <a:rPr lang="it-IT" sz="1500" dirty="0">
                <a:solidFill>
                  <a:srgbClr val="475258"/>
                </a:solidFill>
                <a:ea typeface="Times New Roman"/>
                <a:cs typeface="Times New Roman"/>
              </a:rPr>
              <a:t>Richiedi la tua offerta con pochi </a:t>
            </a:r>
            <a:r>
              <a:rPr lang="it-IT" sz="1500" dirty="0" smtClean="0">
                <a:solidFill>
                  <a:srgbClr val="475258"/>
                </a:solidFill>
                <a:ea typeface="Times New Roman"/>
                <a:cs typeface="Times New Roman"/>
              </a:rPr>
              <a:t>click all’indirizzo </a:t>
            </a:r>
            <a:r>
              <a:rPr lang="it-IT" sz="1500" b="1" dirty="0" smtClean="0">
                <a:solidFill>
                  <a:srgbClr val="0070C0"/>
                </a:solidFill>
                <a:ea typeface="Times New Roman"/>
                <a:cs typeface="Times New Roman"/>
                <a:hlinkClick r:id="rId2" action="ppaction://hlinkfile"/>
              </a:rPr>
              <a:t>convenzioni.edisoncasa.it</a:t>
            </a:r>
            <a:r>
              <a:rPr lang="it-IT" sz="1500" dirty="0" smtClean="0">
                <a:solidFill>
                  <a:srgbClr val="0070C0"/>
                </a:solidFill>
                <a:ea typeface="Times New Roman"/>
                <a:cs typeface="Times New Roman"/>
              </a:rPr>
              <a:t> </a:t>
            </a:r>
            <a:r>
              <a:rPr lang="it-IT" sz="1500" dirty="0" smtClean="0">
                <a:solidFill>
                  <a:srgbClr val="475258"/>
                </a:solidFill>
                <a:ea typeface="Times New Roman"/>
                <a:cs typeface="Times New Roman"/>
              </a:rPr>
              <a:t>oppure chiama </a:t>
            </a:r>
            <a:r>
              <a:rPr lang="it-IT" sz="1500" b="1" dirty="0" smtClean="0">
                <a:solidFill>
                  <a:srgbClr val="475258"/>
                </a:solidFill>
                <a:ea typeface="Times New Roman"/>
                <a:cs typeface="Times New Roman"/>
              </a:rPr>
              <a:t>800.14.14.14 e seleziona il tasto 3 </a:t>
            </a:r>
            <a:r>
              <a:rPr lang="it-IT" sz="1500" dirty="0" smtClean="0">
                <a:solidFill>
                  <a:srgbClr val="475258"/>
                </a:solidFill>
                <a:ea typeface="Times New Roman"/>
                <a:cs typeface="Times New Roman"/>
              </a:rPr>
              <a:t>del menù. </a:t>
            </a:r>
            <a:r>
              <a:rPr lang="it-IT" sz="1500" dirty="0">
                <a:solidFill>
                  <a:srgbClr val="475258"/>
                </a:solidFill>
                <a:ea typeface="Times New Roman"/>
                <a:cs typeface="Times New Roman"/>
              </a:rPr>
              <a:t>Basta avere a portata di mano una bolletta.</a:t>
            </a:r>
            <a:endParaRPr lang="it-IT" sz="1500" dirty="0">
              <a:ea typeface="Calibri"/>
              <a:cs typeface="Times New Roman"/>
            </a:endParaRPr>
          </a:p>
          <a:p>
            <a:pPr>
              <a:spcBef>
                <a:spcPts val="1875"/>
              </a:spcBef>
              <a:spcAft>
                <a:spcPts val="750"/>
              </a:spcAft>
            </a:pPr>
            <a:r>
              <a:rPr lang="it-IT" sz="1500" b="1" dirty="0" smtClean="0">
                <a:solidFill>
                  <a:srgbClr val="009534"/>
                </a:solidFill>
                <a:ea typeface="Times New Roman"/>
                <a:cs typeface="Times New Roman"/>
              </a:rPr>
              <a:t>E</a:t>
            </a:r>
            <a:r>
              <a:rPr lang="it-IT" sz="1500" b="1" dirty="0">
                <a:solidFill>
                  <a:srgbClr val="009534"/>
                </a:solidFill>
                <a:ea typeface="Times New Roman"/>
                <a:cs typeface="Times New Roman"/>
              </a:rPr>
              <a:t>' gratuito</a:t>
            </a:r>
            <a:endParaRPr lang="it-IT" sz="1500" dirty="0">
              <a:ea typeface="Calibri"/>
              <a:cs typeface="Times New Roman"/>
            </a:endParaRPr>
          </a:p>
          <a:p>
            <a:pPr marL="342900" lvl="0" indent="-342900">
              <a:spcAft>
                <a:spcPts val="0"/>
              </a:spcAft>
              <a:buSzPts val="1000"/>
              <a:buFont typeface="Symbol"/>
              <a:buChar char=""/>
              <a:tabLst>
                <a:tab pos="457200" algn="l"/>
              </a:tabLst>
            </a:pPr>
            <a:r>
              <a:rPr lang="it-IT" sz="1500" b="1" dirty="0">
                <a:solidFill>
                  <a:srgbClr val="475258"/>
                </a:solidFill>
                <a:ea typeface="Times New Roman"/>
                <a:cs typeface="Times New Roman"/>
              </a:rPr>
              <a:t>Non sono previsti costi di attivazione</a:t>
            </a:r>
            <a:r>
              <a:rPr lang="it-IT" sz="1500" dirty="0">
                <a:solidFill>
                  <a:srgbClr val="475258"/>
                </a:solidFill>
                <a:ea typeface="Times New Roman"/>
                <a:cs typeface="Times New Roman"/>
              </a:rPr>
              <a:t> e non viene richiesta </a:t>
            </a:r>
            <a:r>
              <a:rPr lang="it-IT" sz="1500" b="1" dirty="0">
                <a:solidFill>
                  <a:srgbClr val="475258"/>
                </a:solidFill>
                <a:ea typeface="Times New Roman"/>
                <a:cs typeface="Times New Roman"/>
              </a:rPr>
              <a:t>nessuna cauzione</a:t>
            </a:r>
            <a:r>
              <a:rPr lang="it-IT" sz="1500" dirty="0">
                <a:solidFill>
                  <a:srgbClr val="475258"/>
                </a:solidFill>
                <a:ea typeface="Times New Roman"/>
                <a:cs typeface="Times New Roman"/>
              </a:rPr>
              <a:t>, inoltre puoi rientrare in possesso dell’eventuale cauzione prestata al tuo attuale fornitore.</a:t>
            </a:r>
            <a:endParaRPr lang="it-IT" sz="1500" dirty="0">
              <a:ea typeface="Calibri"/>
              <a:cs typeface="Times New Roman"/>
            </a:endParaRPr>
          </a:p>
          <a:p>
            <a:pPr marL="342900" lvl="0" indent="-342900">
              <a:spcAft>
                <a:spcPts val="0"/>
              </a:spcAft>
              <a:buSzPts val="1000"/>
              <a:buFont typeface="Symbol"/>
              <a:buChar char=""/>
              <a:tabLst>
                <a:tab pos="457200" algn="l"/>
              </a:tabLst>
            </a:pPr>
            <a:r>
              <a:rPr lang="it-IT" sz="1500" b="1" dirty="0">
                <a:solidFill>
                  <a:srgbClr val="475258"/>
                </a:solidFill>
                <a:ea typeface="Times New Roman"/>
                <a:cs typeface="Times New Roman"/>
              </a:rPr>
              <a:t>In qualsiasi momento è possibile recedere dal contratto</a:t>
            </a:r>
            <a:r>
              <a:rPr lang="it-IT" sz="1500" dirty="0">
                <a:solidFill>
                  <a:srgbClr val="475258"/>
                </a:solidFill>
                <a:ea typeface="Times New Roman"/>
                <a:cs typeface="Times New Roman"/>
              </a:rPr>
              <a:t>, dandoci semplicemente un mese di preavviso. Anche in caso di recesso anticipato, non è prevista alcuna penale a tuo </a:t>
            </a:r>
            <a:r>
              <a:rPr lang="it-IT" sz="1500" dirty="0" smtClean="0">
                <a:solidFill>
                  <a:srgbClr val="475258"/>
                </a:solidFill>
                <a:ea typeface="Times New Roman"/>
                <a:cs typeface="Times New Roman"/>
              </a:rPr>
              <a:t>carico.</a:t>
            </a:r>
          </a:p>
          <a:p>
            <a:pPr marL="342900" lvl="0" indent="-342900">
              <a:lnSpc>
                <a:spcPts val="1875"/>
              </a:lnSpc>
              <a:spcAft>
                <a:spcPts val="0"/>
              </a:spcAft>
              <a:buSzPts val="1000"/>
              <a:buFont typeface="Symbol"/>
              <a:buChar char=""/>
              <a:tabLst>
                <a:tab pos="457200" algn="l"/>
              </a:tabLst>
            </a:pPr>
            <a:r>
              <a:rPr lang="it-IT" sz="1500" b="1" dirty="0">
                <a:solidFill>
                  <a:srgbClr val="475258"/>
                </a:solidFill>
                <a:ea typeface="Times New Roman"/>
              </a:rPr>
              <a:t>Servizio clienti attivo 24 ore su 24</a:t>
            </a:r>
            <a:r>
              <a:rPr lang="it-IT" sz="1500" dirty="0">
                <a:solidFill>
                  <a:srgbClr val="475258"/>
                </a:solidFill>
                <a:ea typeface="Times New Roman"/>
              </a:rPr>
              <a:t>, 7 giorni su 7.</a:t>
            </a:r>
            <a:endParaRPr lang="it-IT" sz="1500" dirty="0">
              <a:latin typeface="Times New Roman"/>
              <a:ea typeface="Times New Roman"/>
            </a:endParaRPr>
          </a:p>
          <a:p>
            <a:pPr marL="342900" lvl="0" indent="-342900">
              <a:lnSpc>
                <a:spcPts val="1875"/>
              </a:lnSpc>
              <a:spcAft>
                <a:spcPts val="0"/>
              </a:spcAft>
              <a:buSzPts val="1000"/>
              <a:buFont typeface="Symbol"/>
              <a:buChar char=""/>
              <a:tabLst>
                <a:tab pos="457200" algn="l"/>
              </a:tabLst>
            </a:pPr>
            <a:r>
              <a:rPr lang="it-IT" sz="1500" b="1" dirty="0">
                <a:solidFill>
                  <a:srgbClr val="475258"/>
                </a:solidFill>
                <a:ea typeface="Times New Roman"/>
              </a:rPr>
              <a:t>Area Clienti</a:t>
            </a:r>
            <a:r>
              <a:rPr lang="it-IT" sz="1500" dirty="0">
                <a:solidFill>
                  <a:srgbClr val="475258"/>
                </a:solidFill>
                <a:ea typeface="Times New Roman"/>
              </a:rPr>
              <a:t> per accedere online a tanti servizi e gestire comodamente i tuoi contratti.</a:t>
            </a:r>
            <a:endParaRPr lang="it-IT" sz="1500" dirty="0">
              <a:latin typeface="Times New Roman"/>
              <a:ea typeface="Times New Roman"/>
            </a:endParaRPr>
          </a:p>
          <a:p>
            <a:pPr marL="342900" lvl="0" indent="-342900">
              <a:lnSpc>
                <a:spcPts val="1875"/>
              </a:lnSpc>
              <a:spcAft>
                <a:spcPts val="0"/>
              </a:spcAft>
              <a:buSzPts val="1000"/>
              <a:buFont typeface="Symbol"/>
              <a:buChar char=""/>
              <a:tabLst>
                <a:tab pos="457200" algn="l"/>
              </a:tabLst>
            </a:pPr>
            <a:r>
              <a:rPr lang="it-IT" sz="1500" b="1" dirty="0">
                <a:solidFill>
                  <a:srgbClr val="475258"/>
                </a:solidFill>
                <a:ea typeface="Times New Roman"/>
              </a:rPr>
              <a:t>Zero costi di attivazione</a:t>
            </a:r>
            <a:r>
              <a:rPr lang="it-IT" sz="1500" dirty="0">
                <a:solidFill>
                  <a:srgbClr val="475258"/>
                </a:solidFill>
                <a:ea typeface="Times New Roman"/>
              </a:rPr>
              <a:t>, </a:t>
            </a:r>
            <a:r>
              <a:rPr lang="it-IT" sz="1500" b="1" dirty="0">
                <a:solidFill>
                  <a:srgbClr val="475258"/>
                </a:solidFill>
                <a:ea typeface="Times New Roman"/>
              </a:rPr>
              <a:t>zero cauzioni</a:t>
            </a:r>
            <a:r>
              <a:rPr lang="it-IT" sz="1500" dirty="0">
                <a:solidFill>
                  <a:srgbClr val="475258"/>
                </a:solidFill>
                <a:ea typeface="Times New Roman"/>
              </a:rPr>
              <a:t>, </a:t>
            </a:r>
            <a:r>
              <a:rPr lang="it-IT" sz="1500" b="1" dirty="0">
                <a:solidFill>
                  <a:srgbClr val="475258"/>
                </a:solidFill>
                <a:ea typeface="Times New Roman"/>
              </a:rPr>
              <a:t>zero modifiche al contatore</a:t>
            </a:r>
            <a:r>
              <a:rPr lang="it-IT" sz="1500" dirty="0">
                <a:solidFill>
                  <a:srgbClr val="475258"/>
                </a:solidFill>
                <a:ea typeface="Times New Roman"/>
              </a:rPr>
              <a:t>.</a:t>
            </a:r>
            <a:endParaRPr lang="it-IT" sz="1500" dirty="0">
              <a:latin typeface="Times New Roman"/>
              <a:ea typeface="Times New Roman"/>
            </a:endParaRPr>
          </a:p>
          <a:p>
            <a:pPr lvl="0">
              <a:spcAft>
                <a:spcPts val="0"/>
              </a:spcAft>
              <a:buSzPts val="1000"/>
              <a:tabLst>
                <a:tab pos="457200" algn="l"/>
              </a:tabLst>
            </a:pPr>
            <a:endParaRPr lang="it-IT" sz="1500" dirty="0" smtClean="0">
              <a:ea typeface="Times New Roman"/>
              <a:cs typeface="Times New Roman"/>
            </a:endParaRPr>
          </a:p>
        </p:txBody>
      </p:sp>
      <p:sp>
        <p:nvSpPr>
          <p:cNvPr id="2" name="Rettangolo 1"/>
          <p:cNvSpPr/>
          <p:nvPr/>
        </p:nvSpPr>
        <p:spPr>
          <a:xfrm>
            <a:off x="2987824" y="56347"/>
            <a:ext cx="1853392" cy="307777"/>
          </a:xfrm>
          <a:prstGeom prst="rect">
            <a:avLst/>
          </a:prstGeom>
        </p:spPr>
        <p:txBody>
          <a:bodyPr wrap="none">
            <a:spAutoFit/>
          </a:bodyPr>
          <a:lstStyle/>
          <a:p>
            <a:r>
              <a:rPr lang="it-IT" sz="1400" b="1" dirty="0">
                <a:solidFill>
                  <a:schemeClr val="bg1"/>
                </a:solidFill>
              </a:rPr>
              <a:t>800.14.14.14 tasto 3</a:t>
            </a:r>
          </a:p>
        </p:txBody>
      </p:sp>
    </p:spTree>
    <p:extLst>
      <p:ext uri="{BB962C8B-B14F-4D97-AF65-F5344CB8AC3E}">
        <p14:creationId xmlns:p14="http://schemas.microsoft.com/office/powerpoint/2010/main" val="985967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FFA93996-7E10-4AC1-8DEA-843F20D82A82}" type="slidenum">
              <a:rPr lang="it-IT" smtClean="0"/>
              <a:pPr/>
              <a:t>3</a:t>
            </a:fld>
            <a:endParaRPr lang="it-IT"/>
          </a:p>
        </p:txBody>
      </p:sp>
      <p:sp>
        <p:nvSpPr>
          <p:cNvPr id="4" name="Rettangolo 3"/>
          <p:cNvSpPr/>
          <p:nvPr/>
        </p:nvSpPr>
        <p:spPr>
          <a:xfrm>
            <a:off x="2286000" y="1720840"/>
            <a:ext cx="4572000" cy="646331"/>
          </a:xfrm>
          <a:prstGeom prst="rect">
            <a:avLst/>
          </a:prstGeom>
        </p:spPr>
        <p:txBody>
          <a:bodyPr>
            <a:spAutoFit/>
          </a:bodyPr>
          <a:lstStyle/>
          <a:p>
            <a:endParaRPr lang="it-IT" dirty="0"/>
          </a:p>
          <a:p>
            <a:r>
              <a:rPr lang="it-IT" dirty="0"/>
              <a:t>	</a:t>
            </a:r>
          </a:p>
        </p:txBody>
      </p:sp>
      <p:sp>
        <p:nvSpPr>
          <p:cNvPr id="11" name="Rettangolo 10"/>
          <p:cNvSpPr/>
          <p:nvPr/>
        </p:nvSpPr>
        <p:spPr>
          <a:xfrm>
            <a:off x="251520" y="697990"/>
            <a:ext cx="8352928" cy="5047536"/>
          </a:xfrm>
          <a:prstGeom prst="rect">
            <a:avLst/>
          </a:prstGeom>
        </p:spPr>
        <p:txBody>
          <a:bodyPr wrap="square">
            <a:spAutoFit/>
          </a:bodyPr>
          <a:lstStyle/>
          <a:p>
            <a:r>
              <a:rPr lang="it-IT" sz="3200" b="1" dirty="0"/>
              <a:t>EDISON PROTEZIONE CASA</a:t>
            </a:r>
          </a:p>
          <a:p>
            <a:endParaRPr lang="it-IT" sz="1200" dirty="0"/>
          </a:p>
          <a:p>
            <a:r>
              <a:rPr lang="it-IT" sz="1400" b="1" u="sng" dirty="0"/>
              <a:t>12 MESI </a:t>
            </a:r>
            <a:r>
              <a:rPr lang="it-IT" sz="1400" b="1" u="sng" dirty="0" smtClean="0"/>
              <a:t>GRATIS DI </a:t>
            </a:r>
            <a:r>
              <a:rPr lang="it-IT" sz="1400" b="1" u="sng" dirty="0"/>
              <a:t>ASSISTENZA PER LA TUA CASA</a:t>
            </a:r>
          </a:p>
          <a:p>
            <a:endParaRPr lang="it-IT" sz="1200" dirty="0" smtClean="0"/>
          </a:p>
          <a:p>
            <a:endParaRPr lang="it-IT" sz="1200" dirty="0"/>
          </a:p>
          <a:p>
            <a:endParaRPr lang="it-IT" sz="1200" dirty="0"/>
          </a:p>
          <a:p>
            <a:r>
              <a:rPr lang="it-IT" sz="1200" dirty="0" smtClean="0"/>
              <a:t>Attivando l’offerta Prezzo </a:t>
            </a:r>
            <a:r>
              <a:rPr lang="it-IT" sz="1200" dirty="0"/>
              <a:t>Fisso, hai gratis per 12 mesi Edison Protezione Casa, la polizza assicurativa che protegge la tua casa da una serie di imprevisti, fornendo assistenza su tutte le tipologie di impianti (acqua, luce e gas) e a seguito di danni da furto e scasso.</a:t>
            </a:r>
          </a:p>
          <a:p>
            <a:endParaRPr lang="it-IT" sz="1200" dirty="0"/>
          </a:p>
          <a:p>
            <a:r>
              <a:rPr lang="it-IT" sz="1200" dirty="0"/>
              <a:t>COME RICHIEDERE UN INTERVENTO</a:t>
            </a:r>
          </a:p>
          <a:p>
            <a:r>
              <a:rPr lang="it-IT" sz="1200" dirty="0"/>
              <a:t>Chiama o invia un fax ai seguenti numeri, indicando:</a:t>
            </a:r>
          </a:p>
          <a:p>
            <a:r>
              <a:rPr lang="it-IT" sz="1200" dirty="0"/>
              <a:t>- La tipologia dell'intervento (ad esempio: "guasto elettrico")</a:t>
            </a:r>
          </a:p>
          <a:p>
            <a:r>
              <a:rPr lang="it-IT" sz="1200" dirty="0"/>
              <a:t>- Nome e cognome dell'assicurato</a:t>
            </a:r>
          </a:p>
          <a:p>
            <a:r>
              <a:rPr lang="it-IT" sz="1200" dirty="0"/>
              <a:t>- L'indirizzo dell'abitazione</a:t>
            </a:r>
          </a:p>
          <a:p>
            <a:r>
              <a:rPr lang="it-IT" sz="1200" dirty="0"/>
              <a:t>- Il numero telefonico che la struttura organizzativa provvederà a richiamare nel corso dell'assistenza </a:t>
            </a:r>
          </a:p>
          <a:p>
            <a:endParaRPr lang="it-IT" sz="1200" dirty="0"/>
          </a:p>
          <a:p>
            <a:r>
              <a:rPr lang="it-IT" sz="1200" dirty="0"/>
              <a:t>Numero verde 800-032992, per chiamate da numero fisso e cellulare</a:t>
            </a:r>
          </a:p>
          <a:p>
            <a:r>
              <a:rPr lang="it-IT" sz="1200" dirty="0"/>
              <a:t>Fax 02.24128245</a:t>
            </a:r>
          </a:p>
          <a:p>
            <a:r>
              <a:rPr lang="it-IT" sz="1200" dirty="0"/>
              <a:t>Per chiamate dall'estero chiama il numero +39 02.24128388 </a:t>
            </a:r>
          </a:p>
          <a:p>
            <a:endParaRPr lang="it-IT" sz="1200" dirty="0"/>
          </a:p>
          <a:p>
            <a:r>
              <a:rPr lang="it-IT" sz="1200" dirty="0"/>
              <a:t>PERIODO DI VALIDITÀ DELLA POLIZZA</a:t>
            </a:r>
          </a:p>
          <a:p>
            <a:r>
              <a:rPr lang="it-IT" sz="1200" dirty="0"/>
              <a:t>La copertura assicurativa inizierà contestualmente all'avvio della fornitura con Edison e avrà validità 12 mesi senza tacito rinnovo.</a:t>
            </a:r>
          </a:p>
          <a:p>
            <a:endParaRPr lang="it-IT" sz="1200" dirty="0"/>
          </a:p>
        </p:txBody>
      </p:sp>
      <p:pic>
        <p:nvPicPr>
          <p:cNvPr id="2057" name="Picture 9" descr="C:\Users\tuccig\Desktop\BANNER CONVENZIONI\ico_protezioneCas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681930"/>
            <a:ext cx="1895475"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2989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4152</TotalTime>
  <Words>370</Words>
  <Application>Microsoft Office PowerPoint</Application>
  <PresentationFormat>Presentazione su schermo (4:3)</PresentationFormat>
  <Paragraphs>105</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Chiaro</vt:lpstr>
      <vt:lpstr>Presentazione standard di PowerPoint</vt:lpstr>
      <vt:lpstr>Presentazione standard di PowerPoint</vt:lpstr>
      <vt:lpstr>Presentazione standard di PowerPoint</vt:lpstr>
    </vt:vector>
  </TitlesOfParts>
  <Company>Edison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MERCATO CONSUMER</dc:title>
  <dc:creator>Tucci Guido</dc:creator>
  <cp:lastModifiedBy>Anna</cp:lastModifiedBy>
  <cp:revision>469</cp:revision>
  <cp:lastPrinted>2013-05-03T12:44:42Z</cp:lastPrinted>
  <dcterms:created xsi:type="dcterms:W3CDTF">2013-04-25T07:30:12Z</dcterms:created>
  <dcterms:modified xsi:type="dcterms:W3CDTF">2015-05-04T08:11:34Z</dcterms:modified>
</cp:coreProperties>
</file>