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368" r:id="rId3"/>
    <p:sldId id="418" r:id="rId4"/>
    <p:sldId id="415" r:id="rId5"/>
    <p:sldId id="416" r:id="rId6"/>
    <p:sldId id="417" r:id="rId7"/>
    <p:sldId id="421" r:id="rId8"/>
    <p:sldId id="414" r:id="rId9"/>
    <p:sldId id="410" r:id="rId10"/>
    <p:sldId id="412" r:id="rId11"/>
    <p:sldId id="393" r:id="rId12"/>
    <p:sldId id="373" r:id="rId13"/>
    <p:sldId id="419" r:id="rId14"/>
    <p:sldId id="420" r:id="rId15"/>
    <p:sldId id="350" r:id="rId16"/>
    <p:sldId id="422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FF"/>
    <a:srgbClr val="000099"/>
    <a:srgbClr val="AFCEEB"/>
    <a:srgbClr val="003399"/>
    <a:srgbClr val="D4E5F4"/>
    <a:srgbClr val="E4EEF8"/>
    <a:srgbClr val="BC5610"/>
    <a:srgbClr val="08598A"/>
    <a:srgbClr val="8EB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5" autoAdjust="0"/>
    <p:restoredTop sz="92969" autoAdjust="0"/>
  </p:normalViewPr>
  <p:slideViewPr>
    <p:cSldViewPr snapToGrid="0">
      <p:cViewPr varScale="1">
        <p:scale>
          <a:sx n="69" d="100"/>
          <a:sy n="69" d="100"/>
        </p:scale>
        <p:origin x="73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619A-793F-4DC4-8275-85383191A837}" type="datetimeFigureOut">
              <a:rPr lang="it-IT" smtClean="0"/>
              <a:t>08/07/2019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95B6-C030-4EDD-B6A5-A5F7488E5E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2937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619A-793F-4DC4-8275-85383191A837}" type="datetimeFigureOut">
              <a:rPr lang="it-IT" smtClean="0"/>
              <a:t>08/07/2019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95B6-C030-4EDD-B6A5-A5F7488E5E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759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619A-793F-4DC4-8275-85383191A837}" type="datetimeFigureOut">
              <a:rPr lang="it-IT" smtClean="0"/>
              <a:t>08/07/2019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95B6-C030-4EDD-B6A5-A5F7488E5E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327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619A-793F-4DC4-8275-85383191A837}" type="datetimeFigureOut">
              <a:rPr lang="it-IT" smtClean="0"/>
              <a:t>08/07/2019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95B6-C030-4EDD-B6A5-A5F7488E5E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419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619A-793F-4DC4-8275-85383191A837}" type="datetimeFigureOut">
              <a:rPr lang="it-IT" smtClean="0"/>
              <a:t>08/07/2019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95B6-C030-4EDD-B6A5-A5F7488E5E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991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619A-793F-4DC4-8275-85383191A837}" type="datetimeFigureOut">
              <a:rPr lang="it-IT" smtClean="0"/>
              <a:t>08/07/2019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95B6-C030-4EDD-B6A5-A5F7488E5E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1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619A-793F-4DC4-8275-85383191A837}" type="datetimeFigureOut">
              <a:rPr lang="it-IT" smtClean="0"/>
              <a:t>08/07/2019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95B6-C030-4EDD-B6A5-A5F7488E5E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808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619A-793F-4DC4-8275-85383191A837}" type="datetimeFigureOut">
              <a:rPr lang="it-IT" smtClean="0"/>
              <a:t>08/07/2019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95B6-C030-4EDD-B6A5-A5F7488E5E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548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619A-793F-4DC4-8275-85383191A837}" type="datetimeFigureOut">
              <a:rPr lang="it-IT" smtClean="0"/>
              <a:t>08/07/2019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95B6-C030-4EDD-B6A5-A5F7488E5E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267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619A-793F-4DC4-8275-85383191A837}" type="datetimeFigureOut">
              <a:rPr lang="it-IT" smtClean="0"/>
              <a:t>08/07/2019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95B6-C030-4EDD-B6A5-A5F7488E5E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454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619A-793F-4DC4-8275-85383191A837}" type="datetimeFigureOut">
              <a:rPr lang="it-IT" smtClean="0"/>
              <a:t>08/07/2019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95B6-C030-4EDD-B6A5-A5F7488E5E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926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5619A-793F-4DC4-8275-85383191A837}" type="datetimeFigureOut">
              <a:rPr lang="it-IT" smtClean="0"/>
              <a:t>08/07/2019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A95B6-C030-4EDD-B6A5-A5F7488E5E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2835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Rete-Amare-Puglia" TargetMode="External"/><Relationship Id="rId2" Type="http://schemas.openxmlformats.org/officeDocument/2006/relationships/hyperlink" Target="mailto:segreteriareteamare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8370950" y="5903892"/>
            <a:ext cx="3611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800" dirty="0" smtClean="0">
                <a:solidFill>
                  <a:srgbClr val="000099"/>
                </a:solidFill>
              </a:rPr>
              <a:t>Bari, 8 luglio 2019</a:t>
            </a:r>
            <a:endParaRPr lang="it-IT" sz="2800" dirty="0">
              <a:solidFill>
                <a:srgbClr val="000099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06172" y="2886060"/>
            <a:ext cx="10529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08598A"/>
                </a:solidFill>
              </a:rPr>
              <a:t> </a:t>
            </a:r>
            <a:r>
              <a:rPr lang="it-IT" sz="4000" b="1" dirty="0" smtClean="0">
                <a:solidFill>
                  <a:srgbClr val="0000FF"/>
                </a:solidFill>
              </a:rPr>
              <a:t>Fragilità e complessità assistenziale</a:t>
            </a:r>
            <a:r>
              <a:rPr lang="it-IT" sz="3200" b="1" dirty="0" smtClean="0">
                <a:solidFill>
                  <a:srgbClr val="0000FF"/>
                </a:solidFill>
              </a:rPr>
              <a:t>:</a:t>
            </a:r>
          </a:p>
          <a:p>
            <a:pPr algn="ctr"/>
            <a:r>
              <a:rPr lang="it-IT" sz="3200" b="1" dirty="0" smtClean="0">
                <a:solidFill>
                  <a:srgbClr val="0000FF"/>
                </a:solidFill>
              </a:rPr>
              <a:t>Il ruolo  delle Associazioni di pazienti 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0" y="4617696"/>
            <a:ext cx="4941399" cy="12987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it-IT" sz="2000" dirty="0"/>
              <a:t> </a:t>
            </a:r>
          </a:p>
          <a:p>
            <a:pPr algn="l">
              <a:lnSpc>
                <a:spcPct val="150000"/>
              </a:lnSpc>
            </a:pPr>
            <a:endParaRPr lang="it-IT" sz="2000" b="1" dirty="0" smtClean="0">
              <a:solidFill>
                <a:srgbClr val="DF6613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it-IT" sz="2000" b="1" dirty="0">
              <a:solidFill>
                <a:srgbClr val="DF6613"/>
              </a:solidFill>
              <a:latin typeface="+mn-lt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4053101" y="5736963"/>
            <a:ext cx="4085797" cy="7890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it-IT" sz="2000" b="1" dirty="0" smtClean="0">
                <a:solidFill>
                  <a:srgbClr val="DF6613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152401" y="293222"/>
            <a:ext cx="12191999" cy="13475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it-IT" sz="36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/>
            </a:r>
            <a:br>
              <a:rPr lang="it-IT" sz="36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it-IT" sz="28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endParaRPr lang="it-IT" sz="2800" b="1" dirty="0">
              <a:solidFill>
                <a:srgbClr val="3A68B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855388" y="374648"/>
            <a:ext cx="1078602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FF6600"/>
                </a:solidFill>
              </a:rPr>
              <a:t>CONFERENZA DEI SERVIZI ASL BA</a:t>
            </a:r>
            <a:endParaRPr lang="it-IT" sz="3200" b="1" dirty="0">
              <a:solidFill>
                <a:srgbClr val="FF66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63878" y="1830999"/>
            <a:ext cx="11264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000099"/>
                </a:solidFill>
              </a:rPr>
              <a:t>LA NUOVA MEDICINA DEL TERRITORIO</a:t>
            </a:r>
            <a:endParaRPr lang="it-IT" sz="3600" b="1" dirty="0">
              <a:solidFill>
                <a:srgbClr val="000099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0" y="6089587"/>
            <a:ext cx="5051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0099"/>
                </a:solidFill>
              </a:rPr>
              <a:t>Riccarda Scaringella</a:t>
            </a:r>
            <a:endParaRPr lang="it-IT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34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+mn-lt"/>
              </a:rPr>
              <a:t> </a:t>
            </a:r>
            <a:endParaRPr lang="it-IT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0" y="6356350"/>
            <a:ext cx="2130425" cy="3619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5pPr>
            <a:lvl6pPr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6pPr>
            <a:lvl7pPr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7pPr>
            <a:lvl8pPr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8pPr>
            <a:lvl9pPr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buSzTx/>
            </a:pPr>
            <a:fld id="{9CE9A738-5058-E548-BBB8-CB0184C3A3CB}" type="slidenum">
              <a:rPr lang="it-IT" sz="800">
                <a:solidFill>
                  <a:srgbClr val="898989"/>
                </a:solidFill>
                <a:latin typeface="+mn-lt"/>
                <a:cs typeface="MS PGothic" charset="0"/>
                <a:sym typeface="Arial" charset="0"/>
              </a:rPr>
              <a:pPr>
                <a:buSzTx/>
              </a:pPr>
              <a:t>10</a:t>
            </a:fld>
            <a:endParaRPr lang="it-IT" sz="800" dirty="0">
              <a:solidFill>
                <a:srgbClr val="898989"/>
              </a:solidFill>
              <a:latin typeface="+mn-lt"/>
              <a:cs typeface="MS PGothic" charset="0"/>
              <a:sym typeface="Arial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>
                <a:latin typeface="+mn-lt"/>
              </a:rPr>
              <a:t> </a:t>
            </a:r>
            <a:endParaRPr lang="it-IT" dirty="0">
              <a:latin typeface="+mn-lt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it-IT" smtClean="0"/>
              <a:t> </a:t>
            </a:r>
            <a:endParaRPr lang="it-IT" dirty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243840" y="1"/>
            <a:ext cx="11109960" cy="1690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000" b="1" dirty="0" smtClean="0">
                <a:solidFill>
                  <a:srgbClr val="000099"/>
                </a:solidFill>
                <a:latin typeface="+mn-lt"/>
                <a:cs typeface="Comic Sans MS"/>
              </a:rPr>
              <a:t>QUALE IL RUOLO DELLE ASSOCIAZIONI DEI PAZIENTI? E DI UNA RETE ASSOCIATIVA?</a:t>
            </a:r>
            <a:endParaRPr lang="it-IT" sz="4000" b="1" dirty="0">
              <a:solidFill>
                <a:srgbClr val="000099"/>
              </a:solidFill>
              <a:latin typeface="+mn-lt"/>
              <a:cs typeface="Comic Sans MS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821267" y="185949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mtClean="0"/>
          </a:p>
          <a:p>
            <a:pPr marL="0" indent="0">
              <a:buFont typeface="Arial"/>
              <a:buNone/>
            </a:pPr>
            <a:endParaRPr lang="it-IT" smtClean="0"/>
          </a:p>
          <a:p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 bwMode="auto">
          <a:xfrm>
            <a:off x="7143233" y="2708275"/>
            <a:ext cx="458578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>
              <a:defRPr sz="32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5pPr>
            <a:lvl6pPr>
              <a:buFont typeface="Times New Roman" charset="0"/>
              <a:defRPr sz="20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6pPr>
            <a:lvl7pPr>
              <a:buFont typeface="Times New Roman" charset="0"/>
              <a:defRPr sz="20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7pPr>
            <a:lvl8pPr>
              <a:buFont typeface="Times New Roman" charset="0"/>
              <a:defRPr sz="20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8pPr>
            <a:lvl9pPr>
              <a:buFont typeface="Times New Roman" charset="0"/>
              <a:defRPr sz="20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it-IT" sz="3000" b="1" dirty="0" smtClean="0">
                <a:solidFill>
                  <a:srgbClr val="660066"/>
                </a:solidFill>
                <a:latin typeface="+mn-lt"/>
                <a:cs typeface="MS PGothic" charset="0"/>
                <a:sym typeface="Arial" charset="0"/>
              </a:rPr>
              <a:t> </a:t>
            </a:r>
            <a:endParaRPr lang="it-IT" sz="3000" b="1" dirty="0">
              <a:solidFill>
                <a:srgbClr val="660066"/>
              </a:solidFill>
              <a:latin typeface="+mn-lt"/>
              <a:cs typeface="MS PGothic" charset="0"/>
              <a:sym typeface="Arial" charset="0"/>
            </a:endParaRP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 bwMode="auto">
          <a:xfrm>
            <a:off x="7659688" y="3390371"/>
            <a:ext cx="28670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>
              <a:defRPr sz="32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5pPr>
            <a:lvl6pPr>
              <a:buFont typeface="Times New Roman" charset="0"/>
              <a:defRPr sz="20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6pPr>
            <a:lvl7pPr>
              <a:buFont typeface="Times New Roman" charset="0"/>
              <a:defRPr sz="20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7pPr>
            <a:lvl8pPr>
              <a:buFont typeface="Times New Roman" charset="0"/>
              <a:defRPr sz="20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8pPr>
            <a:lvl9pPr>
              <a:buFont typeface="Times New Roman" charset="0"/>
              <a:defRPr sz="20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buFont typeface="Arial" charset="0"/>
              <a:buNone/>
            </a:pPr>
            <a:endParaRPr lang="it-IT" sz="3000" b="1">
              <a:solidFill>
                <a:srgbClr val="1F4A55"/>
              </a:solidFill>
              <a:latin typeface="+mn-lt"/>
              <a:cs typeface="MS PGothic" charset="0"/>
              <a:sym typeface="Arial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631765" y="2032000"/>
            <a:ext cx="71418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3333FF"/>
                </a:solidFill>
                <a:latin typeface="Arial" charset="0"/>
                <a:ea typeface="ＭＳ Ｐゴシック" charset="0"/>
                <a:cs typeface="Arial" charset="0"/>
              </a:rPr>
              <a:t>UN “VALORE” DI CONOSCENZA</a:t>
            </a:r>
            <a:r>
              <a:rPr lang="it-IT" sz="2400" b="1" dirty="0">
                <a:latin typeface="Arial" charset="0"/>
                <a:ea typeface="ＭＳ Ｐゴシック" charset="0"/>
                <a:cs typeface="Arial" charset="0"/>
              </a:rPr>
              <a:t> </a:t>
            </a:r>
          </a:p>
          <a:p>
            <a:pPr algn="ctr"/>
            <a:r>
              <a:rPr lang="it-IT" sz="2400" b="1" dirty="0">
                <a:solidFill>
                  <a:srgbClr val="000099"/>
                </a:solidFill>
                <a:latin typeface="Arial" charset="0"/>
                <a:ea typeface="ＭＳ Ｐゴシック" charset="0"/>
                <a:cs typeface="Arial" charset="0"/>
              </a:rPr>
              <a:t>(expertise)</a:t>
            </a:r>
            <a:endParaRPr lang="it-IT" sz="2400" dirty="0">
              <a:solidFill>
                <a:srgbClr val="000099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ctr"/>
            <a:r>
              <a:rPr lang="it-IT" sz="2400" dirty="0">
                <a:solidFill>
                  <a:srgbClr val="000099"/>
                </a:solidFill>
                <a:latin typeface="Arial" charset="0"/>
                <a:ea typeface="ＭＳ Ｐゴシック" charset="0"/>
                <a:cs typeface="Arial" charset="0"/>
              </a:rPr>
              <a:t>Utile per l’orientamento delle scelte decisionali ed organizzative</a:t>
            </a:r>
          </a:p>
          <a:p>
            <a:pPr algn="ctr"/>
            <a:r>
              <a:rPr lang="it-IT" sz="2400" dirty="0">
                <a:solidFill>
                  <a:srgbClr val="000099"/>
                </a:solidFill>
                <a:latin typeface="Arial" charset="0"/>
                <a:ea typeface="ＭＳ Ｐゴシック" charset="0"/>
                <a:cs typeface="Arial" charset="0"/>
              </a:rPr>
              <a:t>sia in ambito di assistenza, </a:t>
            </a:r>
          </a:p>
          <a:p>
            <a:pPr algn="ctr"/>
            <a:r>
              <a:rPr lang="it-IT" sz="2400" dirty="0">
                <a:solidFill>
                  <a:srgbClr val="000099"/>
                </a:solidFill>
                <a:latin typeface="Arial" charset="0"/>
                <a:ea typeface="ＭＳ Ｐゴシック" charset="0"/>
                <a:cs typeface="Arial" charset="0"/>
              </a:rPr>
              <a:t>sia di ricerca</a:t>
            </a:r>
          </a:p>
          <a:p>
            <a:pPr algn="ctr"/>
            <a:r>
              <a:rPr lang="it-IT" sz="2400" dirty="0">
                <a:solidFill>
                  <a:srgbClr val="000099"/>
                </a:solidFill>
                <a:latin typeface="Arial" charset="0"/>
                <a:ea typeface="ＭＳ Ｐゴシック" charset="0"/>
                <a:cs typeface="Arial" charset="0"/>
              </a:rPr>
              <a:t>e sia di responsabilità sociale</a:t>
            </a:r>
          </a:p>
        </p:txBody>
      </p:sp>
      <p:sp>
        <p:nvSpPr>
          <p:cNvPr id="13" name="Rettangolo arrotondato 12"/>
          <p:cNvSpPr/>
          <p:nvPr/>
        </p:nvSpPr>
        <p:spPr>
          <a:xfrm>
            <a:off x="1103870" y="1646390"/>
            <a:ext cx="3146854" cy="3418220"/>
          </a:xfrm>
          <a:prstGeom prst="roundRect">
            <a:avLst/>
          </a:prstGeom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>
                <a:solidFill>
                  <a:srgbClr val="000090"/>
                </a:solidFill>
                <a:cs typeface="Comic Sans MS"/>
              </a:rPr>
              <a:t>Riuscire</a:t>
            </a:r>
          </a:p>
          <a:p>
            <a:pPr algn="ctr"/>
            <a:r>
              <a:rPr lang="it-IT" sz="3200" dirty="0" smtClean="0">
                <a:solidFill>
                  <a:srgbClr val="000090"/>
                </a:solidFill>
                <a:cs typeface="Comic Sans MS"/>
              </a:rPr>
              <a:t> </a:t>
            </a:r>
            <a:r>
              <a:rPr lang="it-IT" sz="3200" dirty="0">
                <a:solidFill>
                  <a:srgbClr val="000090"/>
                </a:solidFill>
                <a:cs typeface="Comic Sans MS"/>
              </a:rPr>
              <a:t>a </a:t>
            </a:r>
            <a:r>
              <a:rPr lang="it-IT" sz="3200" dirty="0" smtClean="0">
                <a:solidFill>
                  <a:srgbClr val="000090"/>
                </a:solidFill>
                <a:cs typeface="Comic Sans MS"/>
              </a:rPr>
              <a:t>trasformare</a:t>
            </a:r>
          </a:p>
          <a:p>
            <a:pPr algn="ctr"/>
            <a:r>
              <a:rPr lang="it-IT" sz="3200" dirty="0" smtClean="0">
                <a:solidFill>
                  <a:srgbClr val="000090"/>
                </a:solidFill>
                <a:cs typeface="Comic Sans MS"/>
              </a:rPr>
              <a:t> l’esperienza</a:t>
            </a:r>
          </a:p>
          <a:p>
            <a:pPr algn="ctr"/>
            <a:r>
              <a:rPr lang="it-IT" sz="3200" dirty="0" smtClean="0">
                <a:solidFill>
                  <a:srgbClr val="000090"/>
                </a:solidFill>
                <a:cs typeface="Comic Sans MS"/>
              </a:rPr>
              <a:t> </a:t>
            </a:r>
            <a:r>
              <a:rPr lang="it-IT" sz="3200" dirty="0">
                <a:solidFill>
                  <a:srgbClr val="000090"/>
                </a:solidFill>
                <a:cs typeface="Comic Sans MS"/>
              </a:rPr>
              <a:t>del </a:t>
            </a:r>
            <a:r>
              <a:rPr lang="it-IT" sz="3200" dirty="0" smtClean="0">
                <a:solidFill>
                  <a:srgbClr val="000090"/>
                </a:solidFill>
                <a:cs typeface="Comic Sans MS"/>
              </a:rPr>
              <a:t>paziente</a:t>
            </a:r>
          </a:p>
          <a:p>
            <a:pPr algn="ctr"/>
            <a:r>
              <a:rPr lang="it-IT" sz="3200" dirty="0" smtClean="0">
                <a:solidFill>
                  <a:srgbClr val="000090"/>
                </a:solidFill>
                <a:cs typeface="Comic Sans MS"/>
              </a:rPr>
              <a:t> </a:t>
            </a:r>
            <a:r>
              <a:rPr lang="it-IT" sz="3200" dirty="0">
                <a:solidFill>
                  <a:srgbClr val="000090"/>
                </a:solidFill>
                <a:cs typeface="Comic Sans MS"/>
              </a:rPr>
              <a:t>in </a:t>
            </a:r>
            <a:endParaRPr lang="it-IT" sz="3200" dirty="0" smtClean="0">
              <a:solidFill>
                <a:srgbClr val="000090"/>
              </a:solidFill>
              <a:cs typeface="Comic Sans MS"/>
            </a:endParaRPr>
          </a:p>
          <a:p>
            <a:pPr algn="ctr"/>
            <a:r>
              <a:rPr lang="it-IT" sz="3600" b="1" dirty="0" smtClean="0">
                <a:solidFill>
                  <a:srgbClr val="000090"/>
                </a:solidFill>
                <a:cs typeface="Comic Sans MS"/>
              </a:rPr>
              <a:t>VALORE</a:t>
            </a:r>
            <a:endParaRPr lang="it-IT" sz="3600" b="1" dirty="0">
              <a:solidFill>
                <a:srgbClr val="000090"/>
              </a:solidFill>
              <a:cs typeface="Comic Sans MS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428625" y="5778499"/>
            <a:ext cx="11366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0000FF"/>
                </a:solidFill>
              </a:rPr>
              <a:t>CAMBIAMENTO CULTURALE</a:t>
            </a:r>
            <a:r>
              <a:rPr lang="it-IT" sz="3200" dirty="0" smtClean="0">
                <a:solidFill>
                  <a:srgbClr val="000099"/>
                </a:solidFill>
                <a:sym typeface="Wingdings"/>
              </a:rPr>
              <a:t> 	DELLE ISTITUZIONI E DELLE 						ASSOCIAZIONI</a:t>
            </a:r>
            <a:endParaRPr lang="it-IT" sz="32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008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0000FF"/>
                </a:solidFill>
                <a:latin typeface="+mn-lt"/>
              </a:rPr>
              <a:t>Il Valore delle Associazioni e di una Rete</a:t>
            </a:r>
            <a:endParaRPr lang="it-IT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b="1" dirty="0">
                <a:solidFill>
                  <a:srgbClr val="000099"/>
                </a:solidFill>
              </a:rPr>
              <a:t>La </a:t>
            </a:r>
            <a:r>
              <a:rPr lang="it-IT" sz="3600" b="1" dirty="0" smtClean="0">
                <a:solidFill>
                  <a:srgbClr val="000099"/>
                </a:solidFill>
              </a:rPr>
              <a:t>Rete </a:t>
            </a:r>
            <a:r>
              <a:rPr lang="it-IT" sz="3600" b="1" dirty="0" err="1" smtClean="0">
                <a:solidFill>
                  <a:srgbClr val="000099"/>
                </a:solidFill>
              </a:rPr>
              <a:t>A.Ma.Re</a:t>
            </a:r>
            <a:r>
              <a:rPr lang="it-IT" sz="3600" b="1" dirty="0" smtClean="0">
                <a:solidFill>
                  <a:srgbClr val="000099"/>
                </a:solidFill>
              </a:rPr>
              <a:t> Puglia</a:t>
            </a:r>
          </a:p>
          <a:p>
            <a:pPr marL="0" indent="0" algn="ctr">
              <a:buNone/>
            </a:pPr>
            <a:endParaRPr lang="it-IT" sz="3600" b="1" dirty="0" smtClean="0">
              <a:solidFill>
                <a:srgbClr val="003399"/>
              </a:solidFill>
            </a:endParaRPr>
          </a:p>
          <a:p>
            <a:pPr marL="0" indent="0" algn="ctr">
              <a:buNone/>
            </a:pPr>
            <a:endParaRPr lang="it-IT" sz="3600" b="1" dirty="0">
              <a:solidFill>
                <a:srgbClr val="003399"/>
              </a:solidFill>
            </a:endParaRPr>
          </a:p>
          <a:p>
            <a:pPr marL="0" indent="0" algn="ctr">
              <a:buNone/>
            </a:pPr>
            <a:endParaRPr lang="it-IT" sz="3600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3134543" y="2852069"/>
            <a:ext cx="5628904" cy="9918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2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it-IT" sz="4400" b="1" dirty="0" smtClean="0">
                <a:solidFill>
                  <a:srgbClr val="000099"/>
                </a:solidFill>
                <a:latin typeface="+mn-lt"/>
              </a:rPr>
              <a:t>3 DICEMBRE 2015</a:t>
            </a:r>
            <a:endParaRPr lang="it-IT" sz="4400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6" name="Freccia a destra con strisce 8"/>
          <p:cNvSpPr/>
          <p:nvPr/>
        </p:nvSpPr>
        <p:spPr>
          <a:xfrm rot="5400000">
            <a:off x="5348788" y="4005937"/>
            <a:ext cx="1067485" cy="1027216"/>
          </a:xfrm>
          <a:prstGeom prst="stripedRightArrow">
            <a:avLst/>
          </a:prstGeom>
          <a:solidFill>
            <a:srgbClr val="3A68BC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10800000" flipV="1">
            <a:off x="1818706" y="4871832"/>
            <a:ext cx="870157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400" b="1" dirty="0">
                <a:solidFill>
                  <a:srgbClr val="003399"/>
                </a:solidFill>
              </a:rPr>
              <a:t>sottoscrizione formale di un “accordo di Rete”</a:t>
            </a:r>
            <a:br>
              <a:rPr lang="it-IT" sz="2400" b="1" dirty="0">
                <a:solidFill>
                  <a:srgbClr val="003399"/>
                </a:solidFill>
              </a:rPr>
            </a:br>
            <a:r>
              <a:rPr lang="it-IT" sz="2400" b="1" dirty="0">
                <a:solidFill>
                  <a:srgbClr val="003399"/>
                </a:solidFill>
              </a:rPr>
              <a:t>con annesso Regolamento (14 Associazioni poi diventate 22)</a:t>
            </a:r>
          </a:p>
        </p:txBody>
      </p:sp>
      <p:pic>
        <p:nvPicPr>
          <p:cNvPr id="8" name="Picture 2" descr="Diapositiva1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06704"/>
            <a:ext cx="30924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9968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+mn-lt"/>
              </a:rPr>
              <a:t> </a:t>
            </a:r>
            <a:endParaRPr lang="it-IT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1547876" y="0"/>
            <a:ext cx="9525387" cy="914400"/>
          </a:xfrm>
          <a:prstGeom prst="rect">
            <a:avLst/>
          </a:prstGeom>
          <a:solidFill>
            <a:schemeClr val="accent2"/>
          </a:solidFill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it-IT" sz="4400" dirty="0" smtClean="0">
                <a:solidFill>
                  <a:schemeClr val="bg1"/>
                </a:solidFill>
                <a:ea typeface="ＭＳ Ｐゴシック" charset="0"/>
                <a:cs typeface="Comic Sans MS"/>
              </a:rPr>
              <a:t>Missione della Rete</a:t>
            </a:r>
            <a:endParaRPr lang="en-GB" sz="4400" dirty="0">
              <a:solidFill>
                <a:schemeClr val="bg1"/>
              </a:solidFill>
              <a:ea typeface="ＭＳ Ｐゴシック" charset="0"/>
              <a:cs typeface="Comic Sans MS"/>
            </a:endParaRP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1408964" y="992116"/>
            <a:ext cx="9922278" cy="544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it-IT" sz="3600" b="1" dirty="0">
                <a:solidFill>
                  <a:srgbClr val="000090"/>
                </a:solidFill>
                <a:cs typeface="Comic Sans MS"/>
              </a:rPr>
              <a:t>Migliorare la </a:t>
            </a:r>
            <a:r>
              <a:rPr lang="it-IT" sz="3600" b="1" dirty="0">
                <a:solidFill>
                  <a:srgbClr val="FF6600"/>
                </a:solidFill>
                <a:cs typeface="Comic Sans MS"/>
              </a:rPr>
              <a:t>qualità</a:t>
            </a:r>
            <a:r>
              <a:rPr lang="it-IT" sz="3600" b="1" dirty="0">
                <a:solidFill>
                  <a:srgbClr val="000090"/>
                </a:solidFill>
                <a:cs typeface="Comic Sans MS"/>
              </a:rPr>
              <a:t> della vita delle persone colpite da malattia rara, </a:t>
            </a:r>
            <a:r>
              <a:rPr lang="it-IT" sz="3600" dirty="0">
                <a:solidFill>
                  <a:srgbClr val="0000FF"/>
                </a:solidFill>
                <a:cs typeface="Comic Sans MS"/>
              </a:rPr>
              <a:t>attraverso l</a:t>
            </a:r>
            <a:r>
              <a:rPr lang="ja-JP" altLang="it-IT" sz="3600" dirty="0">
                <a:solidFill>
                  <a:srgbClr val="0000FF"/>
                </a:solidFill>
                <a:cs typeface="Comic Sans MS"/>
              </a:rPr>
              <a:t>’</a:t>
            </a:r>
            <a:r>
              <a:rPr lang="it-IT" altLang="ja-JP" sz="3600" dirty="0">
                <a:solidFill>
                  <a:srgbClr val="0000FF"/>
                </a:solidFill>
                <a:cs typeface="Comic Sans MS"/>
              </a:rPr>
              <a:t>attivazione, 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it-IT" sz="3600" dirty="0">
                <a:solidFill>
                  <a:srgbClr val="0000FF"/>
                </a:solidFill>
                <a:cs typeface="Comic Sans MS"/>
              </a:rPr>
              <a:t>la promozione  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it-IT" sz="3600" b="1" dirty="0">
                <a:solidFill>
                  <a:srgbClr val="000090"/>
                </a:solidFill>
                <a:cs typeface="Comic Sans MS"/>
              </a:rPr>
              <a:t>e la tutela dei diritti vitali dei malati rari </a:t>
            </a:r>
            <a:r>
              <a:rPr lang="it-IT" sz="3600" dirty="0">
                <a:solidFill>
                  <a:srgbClr val="0000FF"/>
                </a:solidFill>
                <a:cs typeface="Comic Sans MS"/>
              </a:rPr>
              <a:t>nella ricerca, 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it-IT" sz="3600" dirty="0">
                <a:solidFill>
                  <a:srgbClr val="0000FF"/>
                </a:solidFill>
                <a:cs typeface="Comic Sans MS"/>
              </a:rPr>
              <a:t>nella bioetica, 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it-IT" sz="3600" dirty="0">
                <a:solidFill>
                  <a:srgbClr val="0000FF"/>
                </a:solidFill>
                <a:cs typeface="Comic Sans MS"/>
              </a:rPr>
              <a:t>nella salute, 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it-IT" sz="3600" dirty="0">
                <a:solidFill>
                  <a:srgbClr val="0000FF"/>
                </a:solidFill>
                <a:cs typeface="Comic Sans MS"/>
              </a:rPr>
              <a:t>nelle politiche </a:t>
            </a:r>
            <a:r>
              <a:rPr lang="it-IT" sz="3600" dirty="0" smtClean="0">
                <a:solidFill>
                  <a:srgbClr val="0000FF"/>
                </a:solidFill>
                <a:cs typeface="Comic Sans MS"/>
              </a:rPr>
              <a:t>sanitarie,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it-IT" sz="3600" dirty="0" smtClean="0">
                <a:solidFill>
                  <a:srgbClr val="0000FF"/>
                </a:solidFill>
                <a:cs typeface="Comic Sans MS"/>
              </a:rPr>
              <a:t>socio</a:t>
            </a:r>
            <a:r>
              <a:rPr lang="it-IT" sz="3600" dirty="0">
                <a:solidFill>
                  <a:srgbClr val="0000FF"/>
                </a:solidFill>
                <a:cs typeface="Comic Sans MS"/>
              </a:rPr>
              <a:t>-sanitarie </a:t>
            </a:r>
            <a:r>
              <a:rPr lang="it-IT" sz="3600" dirty="0" smtClean="0">
                <a:solidFill>
                  <a:srgbClr val="0000FF"/>
                </a:solidFill>
                <a:cs typeface="Comic Sans MS"/>
              </a:rPr>
              <a:t>e sociali</a:t>
            </a:r>
            <a:endParaRPr lang="it-IT" sz="3600" dirty="0">
              <a:solidFill>
                <a:srgbClr val="0000FF"/>
              </a:solidFill>
              <a:cs typeface="Comic Sans MS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it-IT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 smtClean="0">
                <a:solidFill>
                  <a:srgbClr val="000099"/>
                </a:solidFill>
                <a:latin typeface="+mn-lt"/>
              </a:rPr>
              <a:t/>
            </a:r>
            <a:br>
              <a:rPr lang="it-IT" sz="3600" b="1" dirty="0" smtClean="0">
                <a:solidFill>
                  <a:srgbClr val="000099"/>
                </a:solidFill>
                <a:latin typeface="+mn-lt"/>
              </a:rPr>
            </a:br>
            <a:r>
              <a:rPr lang="it-IT" sz="3600" b="1" dirty="0" smtClean="0">
                <a:solidFill>
                  <a:srgbClr val="000099"/>
                </a:solidFill>
                <a:latin typeface="+mn-lt"/>
              </a:rPr>
              <a:t>Azioni da intraprendere nel breve e medio periodo:</a:t>
            </a:r>
            <a:endParaRPr lang="it-IT" sz="3600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0000FF"/>
                </a:solidFill>
              </a:rPr>
              <a:t>FORMAZIONE AGGIORNATA E CONTINUA </a:t>
            </a:r>
            <a:r>
              <a:rPr lang="it-IT" dirty="0" smtClean="0">
                <a:solidFill>
                  <a:srgbClr val="0000FF"/>
                </a:solidFill>
                <a:sym typeface="Wingdings"/>
              </a:rPr>
              <a:t></a:t>
            </a:r>
            <a:r>
              <a:rPr lang="it-IT" dirty="0" smtClean="0">
                <a:solidFill>
                  <a:srgbClr val="0000FF"/>
                </a:solidFill>
              </a:rPr>
              <a:t> per professionisti sanitari, per i professionisti sociali, per i Centri (relativamente ai diritti esigibili e alle Commissioni di invalidità);</a:t>
            </a:r>
          </a:p>
          <a:p>
            <a:r>
              <a:rPr lang="it-IT" b="1" dirty="0" smtClean="0">
                <a:solidFill>
                  <a:srgbClr val="0000FF"/>
                </a:solidFill>
              </a:rPr>
              <a:t>INFORMAZIONE E FORMAZIONE DEI PAZIENTI/CITTADINI NEI TERRITORI </a:t>
            </a:r>
            <a:r>
              <a:rPr lang="it-IT" dirty="0" smtClean="0">
                <a:solidFill>
                  <a:srgbClr val="0000FF"/>
                </a:solidFill>
                <a:sym typeface="Wingdings"/>
              </a:rPr>
              <a:t> sui loro diritti esigibili;</a:t>
            </a:r>
          </a:p>
          <a:p>
            <a:r>
              <a:rPr lang="en-GB" altLang="it-IT" dirty="0" smtClean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it-IT" b="1" dirty="0" smtClean="0">
                <a:solidFill>
                  <a:srgbClr val="0000FF"/>
                </a:solidFill>
              </a:rPr>
              <a:t>UNITÁ VALUTATIVA </a:t>
            </a:r>
            <a:r>
              <a:rPr lang="it-IT" dirty="0" smtClean="0">
                <a:solidFill>
                  <a:srgbClr val="0000FF"/>
                </a:solidFill>
                <a:sym typeface="Wingdings"/>
              </a:rPr>
              <a:t></a:t>
            </a:r>
            <a:r>
              <a:rPr lang="it-IT" dirty="0" smtClean="0">
                <a:solidFill>
                  <a:srgbClr val="0000FF"/>
                </a:solidFill>
              </a:rPr>
              <a:t>luogo </a:t>
            </a:r>
            <a:r>
              <a:rPr lang="it-IT" dirty="0">
                <a:solidFill>
                  <a:srgbClr val="0000FF"/>
                </a:solidFill>
              </a:rPr>
              <a:t>decisionale sociale e sanitario a partire dalla valutazione dei bisogni assistenziali effettuata dal Centro di </a:t>
            </a:r>
            <a:r>
              <a:rPr lang="it-IT" dirty="0" smtClean="0">
                <a:solidFill>
                  <a:srgbClr val="0000FF"/>
                </a:solidFill>
              </a:rPr>
              <a:t>Riferimento (che deve prendervi parte anche attraverso videoconferenza)</a:t>
            </a:r>
            <a:endParaRPr lang="it-IT" dirty="0">
              <a:solidFill>
                <a:srgbClr val="0000FF"/>
              </a:solidFill>
            </a:endParaRPr>
          </a:p>
          <a:p>
            <a:endParaRPr lang="it-IT" dirty="0" smtClean="0">
              <a:solidFill>
                <a:srgbClr val="0000FF"/>
              </a:solidFill>
              <a:sym typeface="Wingdings"/>
            </a:endParaRPr>
          </a:p>
          <a:p>
            <a:endParaRPr lang="it-IT" dirty="0" smtClean="0">
              <a:solidFill>
                <a:srgbClr val="0000FF"/>
              </a:solidFill>
            </a:endParaRPr>
          </a:p>
          <a:p>
            <a:endParaRPr lang="it-IT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47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0000FF"/>
                </a:solidFill>
                <a:latin typeface="+mn-lt"/>
              </a:rPr>
              <a:t>LA NOSTRA PROPOSTA PER UNA GOVERNANCE INTEGRATA DELLA COMPLESSITÀ </a:t>
            </a:r>
            <a:endParaRPr lang="it-IT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0711" y="1825624"/>
            <a:ext cx="10863089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rgbClr val="000099"/>
                </a:solidFill>
              </a:rPr>
              <a:t>Pianificazione di un PERCORSO </a:t>
            </a:r>
            <a:r>
              <a:rPr lang="it-IT" dirty="0" smtClean="0">
                <a:solidFill>
                  <a:srgbClr val="000099"/>
                </a:solidFill>
              </a:rPr>
              <a:t>(PDTA)</a:t>
            </a:r>
          </a:p>
          <a:p>
            <a:r>
              <a:rPr lang="it-IT" dirty="0" smtClean="0">
                <a:solidFill>
                  <a:srgbClr val="000099"/>
                </a:solidFill>
              </a:rPr>
              <a:t> </a:t>
            </a:r>
            <a:r>
              <a:rPr lang="it-IT" b="1" dirty="0" smtClean="0">
                <a:solidFill>
                  <a:srgbClr val="000099"/>
                </a:solidFill>
              </a:rPr>
              <a:t>PDTA per la Fragilità e Complessità e/o MR </a:t>
            </a:r>
            <a:r>
              <a:rPr lang="it-IT" dirty="0" smtClean="0">
                <a:solidFill>
                  <a:srgbClr val="000099"/>
                </a:solidFill>
                <a:sym typeface="Wingdings"/>
              </a:rPr>
              <a:t> adattato al contesto regionale dove la A (assistenziale) non indichi solo le prestazioni sanitarie e socio sanitarie ma anche chi fa che cosa, come e quando la fa e con quale responsabilità;</a:t>
            </a:r>
          </a:p>
          <a:p>
            <a:r>
              <a:rPr lang="it-IT" dirty="0" smtClean="0">
                <a:solidFill>
                  <a:srgbClr val="000099"/>
                </a:solidFill>
                <a:sym typeface="Wingdings"/>
              </a:rPr>
              <a:t>Accessibile, chiaro e trasparente al cittadino/paziente (anche con l’ausilio dei CTMR e degli sportelli informativi);</a:t>
            </a:r>
          </a:p>
          <a:p>
            <a:r>
              <a:rPr lang="it-IT" dirty="0" smtClean="0">
                <a:solidFill>
                  <a:srgbClr val="000099"/>
                </a:solidFill>
                <a:sym typeface="Wingdings"/>
              </a:rPr>
              <a:t>Con il coinvolgimento delle Associazioni dei pazienti e l’utilizzo dell’HTA (</a:t>
            </a:r>
            <a:r>
              <a:rPr lang="it-IT" dirty="0" err="1" smtClean="0">
                <a:solidFill>
                  <a:srgbClr val="000099"/>
                </a:solidFill>
                <a:sym typeface="Wingdings"/>
              </a:rPr>
              <a:t>Health</a:t>
            </a:r>
            <a:r>
              <a:rPr lang="it-IT" dirty="0" smtClean="0">
                <a:solidFill>
                  <a:srgbClr val="000099"/>
                </a:solidFill>
                <a:sym typeface="Wingdings"/>
              </a:rPr>
              <a:t> Technology </a:t>
            </a:r>
            <a:r>
              <a:rPr lang="it-IT" dirty="0" err="1" smtClean="0">
                <a:solidFill>
                  <a:srgbClr val="000099"/>
                </a:solidFill>
                <a:sym typeface="Wingdings"/>
              </a:rPr>
              <a:t>Assessment</a:t>
            </a:r>
            <a:r>
              <a:rPr lang="it-IT" dirty="0" smtClean="0">
                <a:solidFill>
                  <a:srgbClr val="000099"/>
                </a:solidFill>
                <a:sym typeface="Wingdings"/>
              </a:rPr>
              <a:t>) applicato al processo organizzativo per assicurarne il monitoraggio dell’efficacia rispetto ai risultati attesi.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00FF"/>
                </a:solidFill>
                <a:sym typeface="Wingdings"/>
              </a:rPr>
              <a:t>MODELLO: Piattaforma MR ASL di Foggia sottoscritta il 12.3.2019</a:t>
            </a:r>
            <a:endParaRPr lang="it-IT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181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o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6975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it-IT" altLang="it-IT">
                <a:solidFill>
                  <a:schemeClr val="bg1"/>
                </a:solidFill>
              </a:rPr>
              <a:t>CONCLUSIONI</a:t>
            </a:r>
          </a:p>
        </p:txBody>
      </p:sp>
      <p:sp>
        <p:nvSpPr>
          <p:cNvPr id="37890" name="CasellaDiTesto 2"/>
          <p:cNvSpPr txBox="1">
            <a:spLocks noChangeArrowheads="1"/>
          </p:cNvSpPr>
          <p:nvPr/>
        </p:nvSpPr>
        <p:spPr bwMode="auto">
          <a:xfrm>
            <a:off x="-10583" y="1052513"/>
            <a:ext cx="12192001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t-IT" altLang="it-IT" dirty="0">
                <a:solidFill>
                  <a:schemeClr val="tx1"/>
                </a:solidFill>
              </a:rPr>
              <a:t> </a:t>
            </a:r>
            <a:endParaRPr lang="it-IT" altLang="it-IT" dirty="0">
              <a:solidFill>
                <a:srgbClr val="000090"/>
              </a:solidFill>
            </a:endParaRPr>
          </a:p>
          <a:p>
            <a:pPr eaLnBrk="1" hangingPunct="1"/>
            <a:endParaRPr lang="it-IT" altLang="it-IT" sz="3200" dirty="0" smtClean="0">
              <a:solidFill>
                <a:srgbClr val="000090"/>
              </a:solidFill>
            </a:endParaRPr>
          </a:p>
          <a:p>
            <a:pPr eaLnBrk="1" hangingPunct="1"/>
            <a:endParaRPr lang="it-IT" altLang="it-IT" sz="3200" dirty="0">
              <a:solidFill>
                <a:srgbClr val="000090"/>
              </a:solidFill>
            </a:endParaRPr>
          </a:p>
          <a:p>
            <a:pPr eaLnBrk="1" hangingPunct="1"/>
            <a:r>
              <a:rPr lang="it-IT" altLang="it-IT" sz="3200" b="1" dirty="0" smtClean="0">
                <a:solidFill>
                  <a:srgbClr val="000090"/>
                </a:solidFill>
              </a:rPr>
              <a:t>Ognuno di </a:t>
            </a:r>
            <a:r>
              <a:rPr lang="it-IT" altLang="it-IT" sz="3200" b="1" dirty="0">
                <a:solidFill>
                  <a:srgbClr val="000090"/>
                </a:solidFill>
              </a:rPr>
              <a:t>noi deve sentirsi </a:t>
            </a:r>
            <a:r>
              <a:rPr lang="it-IT" altLang="it-IT" sz="3200" b="1" dirty="0" smtClean="0">
                <a:solidFill>
                  <a:srgbClr val="000090"/>
                </a:solidFill>
              </a:rPr>
              <a:t> PARTE ATTIVA DEL SISTEMA e </a:t>
            </a:r>
            <a:r>
              <a:rPr lang="it-IT" altLang="it-IT" sz="3200" b="1" dirty="0">
                <a:solidFill>
                  <a:srgbClr val="000090"/>
                </a:solidFill>
              </a:rPr>
              <a:t>deve fare </a:t>
            </a:r>
            <a:r>
              <a:rPr lang="it-IT" altLang="it-IT" sz="3200" b="1" dirty="0" smtClean="0">
                <a:solidFill>
                  <a:srgbClr val="000090"/>
                </a:solidFill>
              </a:rPr>
              <a:t>sistema </a:t>
            </a:r>
            <a:endParaRPr lang="it-IT" altLang="it-IT" sz="3200" b="1" dirty="0">
              <a:solidFill>
                <a:srgbClr val="000090"/>
              </a:solidFill>
            </a:endParaRPr>
          </a:p>
          <a:p>
            <a:pPr eaLnBrk="1" hangingPunct="1"/>
            <a:r>
              <a:rPr lang="it-IT" altLang="it-IT" sz="3200" dirty="0">
                <a:solidFill>
                  <a:srgbClr val="000090"/>
                </a:solidFill>
              </a:rPr>
              <a:t>Un sistema che si sviluppa con </a:t>
            </a:r>
            <a:r>
              <a:rPr lang="it-IT" altLang="it-IT" sz="3200" dirty="0" smtClean="0">
                <a:solidFill>
                  <a:srgbClr val="000090"/>
                </a:solidFill>
              </a:rPr>
              <a:t>obiettivi</a:t>
            </a:r>
          </a:p>
          <a:p>
            <a:pPr eaLnBrk="1" hangingPunct="1"/>
            <a:endParaRPr lang="it-IT" altLang="it-IT" sz="3200" dirty="0">
              <a:solidFill>
                <a:srgbClr val="000090"/>
              </a:solidFill>
            </a:endParaRPr>
          </a:p>
          <a:p>
            <a:pPr eaLnBrk="1" hangingPunct="1"/>
            <a:r>
              <a:rPr lang="it-IT" altLang="it-IT" sz="3200" dirty="0" smtClean="0">
                <a:solidFill>
                  <a:srgbClr val="000090"/>
                </a:solidFill>
              </a:rPr>
              <a:t>Auspicando davvero una “NUOVA MEDICINA DEL TERRITORIO” che riesca a realizzare una reale presa in carico del PAZIENTE FRAGILE  E</a:t>
            </a:r>
            <a:r>
              <a:rPr lang="it-IT" altLang="it-IT" sz="3200" dirty="0">
                <a:solidFill>
                  <a:srgbClr val="000090"/>
                </a:solidFill>
              </a:rPr>
              <a:t> </a:t>
            </a:r>
            <a:r>
              <a:rPr lang="it-IT" altLang="it-IT" sz="3200" dirty="0" smtClean="0">
                <a:solidFill>
                  <a:srgbClr val="000090"/>
                </a:solidFill>
              </a:rPr>
              <a:t>COMPLESSO E/O MR………è tempo di realizzare ciò che è già scritto</a:t>
            </a:r>
            <a:endParaRPr lang="it-IT" altLang="it-IT" sz="3200" dirty="0">
              <a:solidFill>
                <a:srgbClr val="00B050"/>
              </a:solidFill>
            </a:endParaRPr>
          </a:p>
          <a:p>
            <a:pPr eaLnBrk="1" hangingPunct="1"/>
            <a:endParaRPr lang="it-IT" altLang="it-IT" dirty="0">
              <a:solidFill>
                <a:srgbClr val="00B050"/>
              </a:solidFill>
            </a:endParaRPr>
          </a:p>
          <a:p>
            <a:pPr eaLnBrk="1" hangingPunct="1"/>
            <a:endParaRPr lang="it-IT" altLang="it-IT" dirty="0">
              <a:solidFill>
                <a:schemeClr val="tx1"/>
              </a:solidFill>
            </a:endParaRPr>
          </a:p>
          <a:p>
            <a:pPr eaLnBrk="1" hangingPunct="1"/>
            <a:endParaRPr lang="it-IT" altLang="it-IT" dirty="0">
              <a:solidFill>
                <a:schemeClr val="tx1"/>
              </a:solidFill>
            </a:endParaRPr>
          </a:p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754192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>
            <a:spLocks noGrp="1"/>
          </p:cNvSpPr>
          <p:nvPr>
            <p:ph type="ctrTitle"/>
          </p:nvPr>
        </p:nvSpPr>
        <p:spPr>
          <a:xfrm>
            <a:off x="166254" y="2885704"/>
            <a:ext cx="11887200" cy="94436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it-IT" sz="4400" b="1" dirty="0" smtClean="0">
                <a:solidFill>
                  <a:srgbClr val="3F97C4"/>
                </a:solidFill>
                <a:latin typeface="Comic Sans MS" panose="030F0702030302020204" pitchFamily="66" charset="0"/>
              </a:rPr>
              <a:t> </a:t>
            </a:r>
            <a:endParaRPr lang="it-IT" sz="4400" b="1" dirty="0">
              <a:solidFill>
                <a:srgbClr val="3F97C4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322286" y="382690"/>
            <a:ext cx="9169010" cy="7909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rgbClr val="000090"/>
                </a:solidFill>
                <a:latin typeface="Comic Sans MS"/>
                <a:cs typeface="Comic Sans MS"/>
              </a:rPr>
              <a:t>Per contatti e info:</a:t>
            </a:r>
          </a:p>
          <a:p>
            <a:endParaRPr lang="it-IT" sz="3600" b="1" dirty="0" smtClean="0">
              <a:solidFill>
                <a:srgbClr val="000090"/>
              </a:solidFill>
              <a:latin typeface="Comic Sans MS"/>
              <a:cs typeface="Comic Sans MS"/>
            </a:endParaRPr>
          </a:p>
          <a:p>
            <a:r>
              <a:rPr lang="it-IT" sz="3600" b="1" dirty="0" smtClean="0">
                <a:solidFill>
                  <a:srgbClr val="000090"/>
                </a:solidFill>
                <a:cs typeface="Comic Sans MS"/>
              </a:rPr>
              <a:t>E-mail:	</a:t>
            </a:r>
            <a:r>
              <a:rPr lang="it-IT" sz="3600" b="1" dirty="0" smtClean="0">
                <a:solidFill>
                  <a:srgbClr val="0000FF"/>
                </a:solidFill>
                <a:cs typeface="Comic Sans MS"/>
                <a:hlinkClick r:id="rId2"/>
              </a:rPr>
              <a:t>segreteriareteamare@gmail.com</a:t>
            </a:r>
            <a:endParaRPr lang="it-IT" sz="3600" b="1" dirty="0" smtClean="0">
              <a:solidFill>
                <a:srgbClr val="0000FF"/>
              </a:solidFill>
              <a:cs typeface="Comic Sans MS"/>
            </a:endParaRPr>
          </a:p>
          <a:p>
            <a:endParaRPr lang="it-IT" sz="3600" b="1" dirty="0" smtClean="0">
              <a:solidFill>
                <a:srgbClr val="000090"/>
              </a:solidFill>
              <a:latin typeface="Comic Sans MS"/>
              <a:cs typeface="Comic Sans MS"/>
            </a:endParaRPr>
          </a:p>
          <a:p>
            <a:r>
              <a:rPr lang="it-IT" sz="3600" b="1" dirty="0" smtClean="0">
                <a:solidFill>
                  <a:srgbClr val="000090"/>
                </a:solidFill>
                <a:cs typeface="Comic Sans MS"/>
              </a:rPr>
              <a:t>Pagina </a:t>
            </a:r>
            <a:r>
              <a:rPr lang="it-IT" sz="3600" b="1" dirty="0" err="1" smtClean="0">
                <a:solidFill>
                  <a:srgbClr val="000090"/>
                </a:solidFill>
                <a:cs typeface="Comic Sans MS"/>
              </a:rPr>
              <a:t>facebook</a:t>
            </a:r>
            <a:r>
              <a:rPr lang="it-IT" sz="3600" b="1" dirty="0" smtClean="0">
                <a:solidFill>
                  <a:srgbClr val="000090"/>
                </a:solidFill>
                <a:cs typeface="Comic Sans MS"/>
              </a:rPr>
              <a:t>: </a:t>
            </a:r>
          </a:p>
          <a:p>
            <a:r>
              <a:rPr lang="it-IT" sz="3600" u="sng" dirty="0" smtClean="0">
                <a:hlinkClick r:id="rId3"/>
              </a:rPr>
              <a:t>https</a:t>
            </a:r>
            <a:r>
              <a:rPr lang="it-IT" sz="3600" u="sng" dirty="0">
                <a:hlinkClick r:id="rId3"/>
              </a:rPr>
              <a:t>://www.facebook.com/Rete-Amare-Puglia</a:t>
            </a:r>
            <a:endParaRPr lang="it-IT" sz="3600" dirty="0"/>
          </a:p>
          <a:p>
            <a:endParaRPr lang="it-IT" sz="3600" b="1" dirty="0" smtClean="0">
              <a:solidFill>
                <a:srgbClr val="000090"/>
              </a:solidFill>
              <a:cs typeface="Comic Sans MS"/>
            </a:endParaRPr>
          </a:p>
          <a:p>
            <a:endParaRPr lang="it-IT" sz="3600" b="1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 algn="ctr"/>
            <a:r>
              <a:rPr lang="it-IT" sz="40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GRAZIE PER L’ATTENZIONE !</a:t>
            </a:r>
          </a:p>
          <a:p>
            <a:pPr algn="ctr"/>
            <a:endParaRPr lang="it-IT" sz="3600" b="1" dirty="0" smtClean="0">
              <a:solidFill>
                <a:schemeClr val="accent1">
                  <a:lumMod val="75000"/>
                </a:schemeClr>
              </a:solidFill>
              <a:latin typeface="Comic Sans MS"/>
              <a:cs typeface="Comic Sans MS"/>
            </a:endParaRPr>
          </a:p>
          <a:p>
            <a:pPr algn="ctr"/>
            <a:endParaRPr lang="it-IT" sz="3600" b="1" dirty="0" smtClean="0">
              <a:solidFill>
                <a:schemeClr val="accent1">
                  <a:lumMod val="75000"/>
                </a:schemeClr>
              </a:solidFill>
              <a:latin typeface="Comic Sans MS"/>
              <a:cs typeface="Comic Sans MS"/>
            </a:endParaRPr>
          </a:p>
          <a:p>
            <a:pPr algn="ctr"/>
            <a:endParaRPr lang="it-IT" sz="3600" b="1" dirty="0" smtClean="0">
              <a:solidFill>
                <a:schemeClr val="accent1">
                  <a:lumMod val="75000"/>
                </a:schemeClr>
              </a:solidFill>
              <a:latin typeface="Comic Sans MS"/>
              <a:cs typeface="Comic Sans MS"/>
            </a:endParaRPr>
          </a:p>
          <a:p>
            <a:pPr algn="ctr"/>
            <a:endParaRPr lang="it-IT" sz="3600" b="1" dirty="0" smtClean="0">
              <a:solidFill>
                <a:schemeClr val="accent1">
                  <a:lumMod val="75000"/>
                </a:schemeClr>
              </a:solidFill>
              <a:latin typeface="Comic Sans MS"/>
              <a:cs typeface="Comic Sans MS"/>
            </a:endParaRPr>
          </a:p>
          <a:p>
            <a:pPr algn="ctr"/>
            <a:endParaRPr lang="it-IT" sz="3600" b="1" dirty="0">
              <a:solidFill>
                <a:schemeClr val="accent1">
                  <a:lumMod val="75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69440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32539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000099"/>
                </a:solidFill>
                <a:latin typeface="+mn-lt"/>
                <a:cs typeface="Comic Sans MS"/>
              </a:rPr>
              <a:t>MALATTIE RARE</a:t>
            </a:r>
            <a:r>
              <a:rPr lang="it-IT" sz="4000" b="1" dirty="0" smtClean="0">
                <a:solidFill>
                  <a:srgbClr val="000099"/>
                </a:solidFill>
                <a:latin typeface="+mn-lt"/>
                <a:cs typeface="Comic Sans MS"/>
                <a:sym typeface="Wingdings"/>
              </a:rPr>
              <a:t> Fragilità e Complessità Assistenziale</a:t>
            </a:r>
            <a:endParaRPr lang="it-IT" sz="4000" b="1" dirty="0">
              <a:solidFill>
                <a:srgbClr val="000099"/>
              </a:solidFill>
              <a:latin typeface="+mn-lt"/>
              <a:cs typeface="Comic Sans M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8998" y="1458230"/>
            <a:ext cx="11470504" cy="5399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rgbClr val="000099"/>
                </a:solidFill>
                <a:cs typeface="Comic Sans MS"/>
              </a:rPr>
              <a:t>SFIDA PER IL SISTEMA</a:t>
            </a:r>
            <a:r>
              <a:rPr lang="it-IT" b="1" dirty="0" smtClean="0">
                <a:solidFill>
                  <a:srgbClr val="000090"/>
                </a:solidFill>
                <a:cs typeface="Comic Sans MS"/>
              </a:rPr>
              <a:t>:		La conoscenza (Ricerca)</a:t>
            </a:r>
          </a:p>
          <a:p>
            <a:pPr marL="0" indent="0">
              <a:buNone/>
            </a:pPr>
            <a:r>
              <a:rPr lang="it-IT" b="1" dirty="0">
                <a:solidFill>
                  <a:srgbClr val="000090"/>
                </a:solidFill>
                <a:cs typeface="Comic Sans MS"/>
              </a:rPr>
              <a:t>	</a:t>
            </a:r>
            <a:r>
              <a:rPr lang="it-IT" b="1" dirty="0" smtClean="0">
                <a:solidFill>
                  <a:srgbClr val="000090"/>
                </a:solidFill>
                <a:cs typeface="Comic Sans MS"/>
              </a:rPr>
              <a:t>				La presa </a:t>
            </a:r>
            <a:r>
              <a:rPr lang="it-IT" b="1" dirty="0">
                <a:solidFill>
                  <a:srgbClr val="000090"/>
                </a:solidFill>
                <a:cs typeface="Comic Sans MS"/>
              </a:rPr>
              <a:t>in carico </a:t>
            </a:r>
            <a:r>
              <a:rPr lang="it-IT" b="1" dirty="0" smtClean="0">
                <a:solidFill>
                  <a:srgbClr val="000090"/>
                </a:solidFill>
                <a:cs typeface="Comic Sans MS"/>
              </a:rPr>
              <a:t>sanitaria (Centri di 						Riferimento, PRN, RERP)</a:t>
            </a:r>
          </a:p>
          <a:p>
            <a:pPr marL="0" indent="0">
              <a:buNone/>
            </a:pPr>
            <a:r>
              <a:rPr lang="it-IT" b="1" dirty="0">
                <a:solidFill>
                  <a:srgbClr val="000090"/>
                </a:solidFill>
                <a:cs typeface="Comic Sans MS"/>
              </a:rPr>
              <a:t>	</a:t>
            </a:r>
            <a:r>
              <a:rPr lang="it-IT" b="1" dirty="0" smtClean="0">
                <a:solidFill>
                  <a:srgbClr val="000090"/>
                </a:solidFill>
                <a:cs typeface="Comic Sans MS"/>
              </a:rPr>
              <a:t>				</a:t>
            </a:r>
            <a:r>
              <a:rPr lang="it-IT" b="1" dirty="0" smtClean="0">
                <a:solidFill>
                  <a:srgbClr val="FF0000"/>
                </a:solidFill>
                <a:cs typeface="Comic Sans MS"/>
              </a:rPr>
              <a:t>La </a:t>
            </a:r>
            <a:r>
              <a:rPr lang="it-IT" b="1" dirty="0">
                <a:solidFill>
                  <a:srgbClr val="FF0000"/>
                </a:solidFill>
                <a:cs typeface="Comic Sans MS"/>
              </a:rPr>
              <a:t>presa </a:t>
            </a:r>
            <a:r>
              <a:rPr lang="it-IT" b="1" dirty="0" smtClean="0">
                <a:solidFill>
                  <a:srgbClr val="FF0000"/>
                </a:solidFill>
                <a:cs typeface="Comic Sans MS"/>
              </a:rPr>
              <a:t>in </a:t>
            </a:r>
            <a:r>
              <a:rPr lang="it-IT" b="1" dirty="0">
                <a:solidFill>
                  <a:srgbClr val="FF0000"/>
                </a:solidFill>
                <a:cs typeface="Comic Sans MS"/>
              </a:rPr>
              <a:t>carico </a:t>
            </a:r>
            <a:r>
              <a:rPr lang="it-IT" b="1" dirty="0" smtClean="0">
                <a:solidFill>
                  <a:srgbClr val="FF0000"/>
                </a:solidFill>
                <a:cs typeface="Comic Sans MS"/>
              </a:rPr>
              <a:t>territoriale, </a:t>
            </a:r>
            <a:r>
              <a:rPr lang="it-IT" b="1" dirty="0">
                <a:solidFill>
                  <a:srgbClr val="FF0000"/>
                </a:solidFill>
                <a:cs typeface="Comic Sans MS"/>
              </a:rPr>
              <a:t>socio</a:t>
            </a:r>
            <a:r>
              <a:rPr lang="it-IT" b="1" dirty="0" smtClean="0">
                <a:solidFill>
                  <a:srgbClr val="FF0000"/>
                </a:solidFill>
                <a:cs typeface="Comic Sans MS"/>
              </a:rPr>
              <a:t>-						sanitaria </a:t>
            </a:r>
            <a:r>
              <a:rPr lang="it-IT" b="1" dirty="0">
                <a:solidFill>
                  <a:srgbClr val="FF0000"/>
                </a:solidFill>
                <a:cs typeface="Comic Sans MS"/>
              </a:rPr>
              <a:t>e </a:t>
            </a:r>
            <a:r>
              <a:rPr lang="it-IT" b="1" dirty="0" smtClean="0">
                <a:solidFill>
                  <a:srgbClr val="FF0000"/>
                </a:solidFill>
                <a:cs typeface="Comic Sans MS"/>
              </a:rPr>
              <a:t>sociale</a:t>
            </a:r>
            <a:endParaRPr lang="it-IT" dirty="0" smtClean="0">
              <a:solidFill>
                <a:schemeClr val="accent5">
                  <a:lumMod val="75000"/>
                </a:schemeClr>
              </a:solidFill>
              <a:cs typeface="Comic Sans MS"/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0000FF"/>
                </a:solidFill>
                <a:cs typeface="Comic Sans MS"/>
              </a:rPr>
              <a:t>Bisogno:</a:t>
            </a:r>
          </a:p>
          <a:p>
            <a:r>
              <a:rPr lang="it-IT" dirty="0" smtClean="0">
                <a:solidFill>
                  <a:srgbClr val="0000FF"/>
                </a:solidFill>
                <a:cs typeface="Comic Sans MS"/>
              </a:rPr>
              <a:t>Interdisciplinare</a:t>
            </a:r>
            <a:endParaRPr lang="it-IT" dirty="0">
              <a:solidFill>
                <a:srgbClr val="0000FF"/>
              </a:solidFill>
              <a:cs typeface="Comic Sans MS"/>
            </a:endParaRPr>
          </a:p>
          <a:p>
            <a:r>
              <a:rPr lang="it-IT" dirty="0" smtClean="0">
                <a:solidFill>
                  <a:srgbClr val="0000FF"/>
                </a:solidFill>
                <a:cs typeface="Comic Sans MS"/>
              </a:rPr>
              <a:t>Multidimensionale</a:t>
            </a:r>
            <a:endParaRPr lang="it-IT" dirty="0">
              <a:solidFill>
                <a:srgbClr val="0000FF"/>
              </a:solidFill>
              <a:cs typeface="Comic Sans MS"/>
            </a:endParaRPr>
          </a:p>
          <a:p>
            <a:r>
              <a:rPr lang="it-IT" dirty="0">
                <a:solidFill>
                  <a:srgbClr val="0000FF"/>
                </a:solidFill>
                <a:cs typeface="Comic Sans MS"/>
              </a:rPr>
              <a:t>Alta complessità assistenziale</a:t>
            </a:r>
          </a:p>
          <a:p>
            <a:pPr marL="0" indent="0" algn="ctr">
              <a:buNone/>
            </a:pPr>
            <a:endParaRPr lang="it-IT" dirty="0" smtClean="0">
              <a:solidFill>
                <a:schemeClr val="accent5">
                  <a:lumMod val="75000"/>
                </a:schemeClr>
              </a:solidFill>
              <a:cs typeface="Comic Sans MS"/>
            </a:endParaRPr>
          </a:p>
          <a:p>
            <a:pPr marL="0" indent="0" algn="ctr">
              <a:buNone/>
            </a:pPr>
            <a:r>
              <a:rPr lang="it-IT" sz="3200" b="1" dirty="0" smtClean="0">
                <a:solidFill>
                  <a:srgbClr val="000099"/>
                </a:solidFill>
                <a:cs typeface="Comic Sans MS"/>
              </a:rPr>
              <a:t>Criticità: </a:t>
            </a:r>
            <a:r>
              <a:rPr lang="it-IT" sz="3200" dirty="0" smtClean="0">
                <a:solidFill>
                  <a:srgbClr val="000099"/>
                </a:solidFill>
                <a:cs typeface="Comic Sans MS"/>
              </a:rPr>
              <a:t>mancanza di coordinamento</a:t>
            </a:r>
            <a:endParaRPr lang="it-IT" sz="3200" dirty="0">
              <a:solidFill>
                <a:srgbClr val="000099"/>
              </a:solidFill>
              <a:cs typeface="Comic Sans MS"/>
            </a:endParaRPr>
          </a:p>
          <a:p>
            <a:pPr marL="0" indent="0" algn="ctr">
              <a:buNone/>
            </a:pPr>
            <a:endParaRPr lang="it-IT" dirty="0" smtClean="0">
              <a:solidFill>
                <a:srgbClr val="0000FF"/>
              </a:solidFill>
              <a:cs typeface="Comic Sans MS"/>
            </a:endParaRPr>
          </a:p>
          <a:p>
            <a:pPr algn="ctr"/>
            <a:endParaRPr lang="it-IT" dirty="0">
              <a:solidFill>
                <a:schemeClr val="accent5">
                  <a:lumMod val="75000"/>
                </a:schemeClr>
              </a:solidFill>
              <a:cs typeface="Comic Sans MS"/>
            </a:endParaRPr>
          </a:p>
          <a:p>
            <a:pPr algn="ctr"/>
            <a:endParaRPr lang="it-IT" dirty="0" smtClean="0">
              <a:solidFill>
                <a:schemeClr val="accent5">
                  <a:lumMod val="75000"/>
                </a:schemeClr>
              </a:solidFill>
              <a:cs typeface="Comic Sans MS"/>
            </a:endParaRPr>
          </a:p>
          <a:p>
            <a:pPr algn="ctr"/>
            <a:endParaRPr lang="it-IT" dirty="0">
              <a:solidFill>
                <a:srgbClr val="000090"/>
              </a:solidFill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7331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7323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0000FF"/>
                </a:solidFill>
                <a:latin typeface="+mn-lt"/>
              </a:rPr>
              <a:t>Criticità per le Malattie Rare</a:t>
            </a:r>
            <a:r>
              <a:rPr lang="it-IT" dirty="0" smtClean="0">
                <a:solidFill>
                  <a:srgbClr val="3366FF"/>
                </a:solidFill>
              </a:rPr>
              <a:t>:</a:t>
            </a:r>
            <a:br>
              <a:rPr lang="it-IT" dirty="0" smtClean="0">
                <a:solidFill>
                  <a:srgbClr val="3366FF"/>
                </a:solidFill>
              </a:rPr>
            </a:br>
            <a:r>
              <a:rPr lang="it-IT" dirty="0" smtClean="0"/>
              <a:t> </a:t>
            </a:r>
          </a:p>
        </p:txBody>
      </p:sp>
      <p:sp>
        <p:nvSpPr>
          <p:cNvPr id="6147" name="Segnaposto contenuto 2"/>
          <p:cNvSpPr>
            <a:spLocks noGrp="1"/>
          </p:cNvSpPr>
          <p:nvPr>
            <p:ph idx="1"/>
          </p:nvPr>
        </p:nvSpPr>
        <p:spPr>
          <a:xfrm>
            <a:off x="0" y="1254394"/>
            <a:ext cx="12192000" cy="5332146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+mj-lt"/>
              <a:buAutoNum type="arabicPeriod"/>
            </a:pPr>
            <a:endParaRPr lang="it-IT" sz="3200" dirty="0" smtClean="0">
              <a:solidFill>
                <a:srgbClr val="000090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it-IT" sz="3200" dirty="0" smtClean="0">
                <a:solidFill>
                  <a:srgbClr val="000090"/>
                </a:solidFill>
              </a:rPr>
              <a:t>Difficoltà di trasferire  le conoscenze scientifiche dal Centro di Competenza al luogo di vita della persona affetta (Distretto)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it-IT" sz="3200" b="1" dirty="0" smtClean="0">
                <a:solidFill>
                  <a:srgbClr val="000090"/>
                </a:solidFill>
              </a:rPr>
              <a:t>NON Accessibilità </a:t>
            </a:r>
            <a:r>
              <a:rPr lang="it-IT" sz="3200" dirty="0" smtClean="0">
                <a:solidFill>
                  <a:srgbClr val="000090"/>
                </a:solidFill>
              </a:rPr>
              <a:t>per molti MR al Servizio </a:t>
            </a:r>
            <a:r>
              <a:rPr lang="it-IT" sz="3200" b="1" dirty="0" smtClean="0">
                <a:solidFill>
                  <a:srgbClr val="000090"/>
                </a:solidFill>
              </a:rPr>
              <a:t>UVM (</a:t>
            </a:r>
            <a:r>
              <a:rPr lang="it-IT" sz="3200" dirty="0" smtClean="0">
                <a:solidFill>
                  <a:srgbClr val="000090"/>
                </a:solidFill>
              </a:rPr>
              <a:t>Unità Valutativa Multidimensionale)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it-IT" sz="3200" dirty="0" smtClean="0">
                <a:solidFill>
                  <a:srgbClr val="000090"/>
                </a:solidFill>
              </a:rPr>
              <a:t>Carenza di percorsi socio-sanitari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200" dirty="0" smtClean="0">
                <a:solidFill>
                  <a:srgbClr val="000090"/>
                </a:solidFill>
              </a:rPr>
              <a:t>Pochi i PAI (come progetti individuali ai sensi dell’art. 14 L.328/2000 </a:t>
            </a:r>
            <a:r>
              <a:rPr lang="it-IT" sz="3200" dirty="0" smtClean="0">
                <a:solidFill>
                  <a:srgbClr val="000099"/>
                </a:solidFill>
              </a:rPr>
              <a:t>“</a:t>
            </a:r>
            <a:r>
              <a:rPr lang="it-IT" sz="3200" b="1" dirty="0" smtClean="0">
                <a:solidFill>
                  <a:srgbClr val="000099"/>
                </a:solidFill>
              </a:rPr>
              <a:t>Legge quadro per la realizzazione del sistema integrato di interventi e servizi sociali”</a:t>
            </a:r>
            <a:r>
              <a:rPr lang="it-IT" sz="3200" dirty="0" smtClean="0">
                <a:solidFill>
                  <a:srgbClr val="000099"/>
                </a:solidFill>
              </a:rPr>
              <a:t>)</a:t>
            </a:r>
            <a:endParaRPr lang="it-IT" sz="3200" b="1" dirty="0" smtClean="0">
              <a:solidFill>
                <a:srgbClr val="000099"/>
              </a:solidFill>
            </a:endParaRPr>
          </a:p>
          <a:p>
            <a:pPr marL="0" indent="0" eaLnBrk="1" hangingPunct="1">
              <a:buNone/>
            </a:pPr>
            <a:endParaRPr lang="it-IT" sz="3200" dirty="0" smtClean="0">
              <a:solidFill>
                <a:srgbClr val="000090"/>
              </a:solidFill>
            </a:endParaRPr>
          </a:p>
          <a:p>
            <a:pPr eaLnBrk="1" hangingPunct="1"/>
            <a:endParaRPr lang="it-IT" sz="3200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91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"/>
            <a:ext cx="12021015" cy="1471890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000099"/>
                </a:solidFill>
                <a:latin typeface="+mn-lt"/>
                <a:cs typeface="Comic Sans MS"/>
              </a:rPr>
              <a:t>SFIDA PER IL </a:t>
            </a:r>
            <a:r>
              <a:rPr lang="it-IT" b="1" dirty="0" smtClean="0">
                <a:solidFill>
                  <a:srgbClr val="000099"/>
                </a:solidFill>
                <a:latin typeface="+mn-lt"/>
                <a:cs typeface="Comic Sans MS"/>
              </a:rPr>
              <a:t>SISTEMA</a:t>
            </a:r>
            <a:endParaRPr lang="it-IT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71961"/>
            <a:ext cx="12191999" cy="538603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3200" b="1" dirty="0" smtClean="0">
                <a:solidFill>
                  <a:srgbClr val="0000FF"/>
                </a:solidFill>
              </a:rPr>
              <a:t>Azioni di sistema capaci di rispondere  alla fragilità e alla complessità assistenziale della persona e della famiglia con MR</a:t>
            </a:r>
          </a:p>
          <a:p>
            <a:endParaRPr lang="it-IT" sz="32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it-IT" sz="3200" b="1" u="sng" dirty="0" smtClean="0">
                <a:solidFill>
                  <a:srgbClr val="0000FF"/>
                </a:solidFill>
              </a:rPr>
              <a:t>Nel rispetto della transfrontaliera </a:t>
            </a:r>
            <a:r>
              <a:rPr lang="it-IT" sz="3200" b="1" u="sng" dirty="0" smtClean="0">
                <a:solidFill>
                  <a:srgbClr val="0000FF"/>
                </a:solidFill>
                <a:sym typeface="Wingdings"/>
              </a:rPr>
              <a:t> Dir. UE n.24/2011</a:t>
            </a:r>
          </a:p>
          <a:p>
            <a:pPr marL="0" indent="0">
              <a:buNone/>
            </a:pPr>
            <a:r>
              <a:rPr lang="it-IT" sz="3200" dirty="0" smtClean="0">
                <a:solidFill>
                  <a:srgbClr val="000099"/>
                </a:solidFill>
              </a:rPr>
              <a:t>Concernente l’applicazione </a:t>
            </a:r>
            <a:r>
              <a:rPr lang="it-IT" sz="3200" dirty="0">
                <a:solidFill>
                  <a:srgbClr val="000099"/>
                </a:solidFill>
              </a:rPr>
              <a:t>dei diritti dei pazienti relativi all’assistenza sanitaria transfrontaliera</a:t>
            </a:r>
            <a:endParaRPr lang="it-IT" sz="3200" b="1" u="sng" dirty="0" smtClean="0">
              <a:solidFill>
                <a:srgbClr val="000099"/>
              </a:solidFill>
              <a:sym typeface="Wingdings"/>
            </a:endParaRPr>
          </a:p>
          <a:p>
            <a:pPr marL="0" indent="0">
              <a:buNone/>
            </a:pPr>
            <a:endParaRPr lang="it-IT" sz="3200" b="1" u="sng" dirty="0">
              <a:solidFill>
                <a:srgbClr val="0000FF"/>
              </a:solidFill>
            </a:endParaRPr>
          </a:p>
          <a:p>
            <a:r>
              <a:rPr lang="it-IT" sz="3200" dirty="0" smtClean="0">
                <a:solidFill>
                  <a:srgbClr val="000099"/>
                </a:solidFill>
              </a:rPr>
              <a:t>Trasferire la conoscenza scientifica dai Centri di Esperienza a dove vive la persona fragile e con alta complessità assistenziale: </a:t>
            </a:r>
          </a:p>
          <a:p>
            <a:pPr marL="0" indent="0">
              <a:buNone/>
            </a:pPr>
            <a:r>
              <a:rPr lang="it-IT" sz="3200" dirty="0" smtClean="0">
                <a:solidFill>
                  <a:srgbClr val="000099"/>
                </a:solidFill>
              </a:rPr>
              <a:t>-	Alla Rete ospedaliera </a:t>
            </a:r>
          </a:p>
          <a:p>
            <a:pPr marL="0" indent="0">
              <a:buNone/>
            </a:pPr>
            <a:r>
              <a:rPr lang="it-IT" sz="3200" dirty="0" smtClean="0">
                <a:solidFill>
                  <a:srgbClr val="000099"/>
                </a:solidFill>
              </a:rPr>
              <a:t>-	Alla Rete dei servizi territoriali</a:t>
            </a:r>
            <a:endParaRPr lang="it-IT" sz="32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76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137423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0000FF"/>
                </a:solidFill>
              </a:rPr>
              <a:t>Alla Rete ospedaliera – Patto della Salute 2019/2021</a:t>
            </a:r>
            <a:endParaRPr lang="it-IT" b="1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" y="1137422"/>
            <a:ext cx="12192000" cy="57205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rgbClr val="000090"/>
                </a:solidFill>
              </a:rPr>
              <a:t>Mobilità: </a:t>
            </a:r>
          </a:p>
          <a:p>
            <a:r>
              <a:rPr lang="it-IT" dirty="0" smtClean="0">
                <a:solidFill>
                  <a:srgbClr val="000090"/>
                </a:solidFill>
              </a:rPr>
              <a:t>DRG per funzione e non per malattia</a:t>
            </a:r>
          </a:p>
          <a:p>
            <a:endParaRPr lang="it-IT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rgbClr val="000090"/>
                </a:solidFill>
              </a:rPr>
              <a:t>Farmaci e dispositivi/presidi medici:</a:t>
            </a:r>
          </a:p>
          <a:p>
            <a:r>
              <a:rPr lang="it-IT" dirty="0" smtClean="0">
                <a:solidFill>
                  <a:srgbClr val="000090"/>
                </a:solidFill>
              </a:rPr>
              <a:t>Accessibilità alla cura: eliminare le barriere economiche, normative e burocratiche che regolano l’erogazione di farmaci, prodotti e di presidi/dispositivi medici nel rispetto per esempio della Legge 279/2001 che regola le MR</a:t>
            </a:r>
          </a:p>
          <a:p>
            <a:endParaRPr lang="it-IT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rgbClr val="000090"/>
                </a:solidFill>
              </a:rPr>
              <a:t>Strutturare la rete ospedaliera: </a:t>
            </a:r>
          </a:p>
          <a:p>
            <a:r>
              <a:rPr lang="it-IT" dirty="0" smtClean="0">
                <a:solidFill>
                  <a:srgbClr val="000090"/>
                </a:solidFill>
              </a:rPr>
              <a:t>Il DM 70/2015 cita la complessità ma demanda alla conferenza Stato-Regioni la sua </a:t>
            </a:r>
            <a:r>
              <a:rPr lang="it-IT" dirty="0" err="1">
                <a:solidFill>
                  <a:srgbClr val="000090"/>
                </a:solidFill>
              </a:rPr>
              <a:t>G</a:t>
            </a:r>
            <a:r>
              <a:rPr lang="it-IT" dirty="0" err="1" smtClean="0">
                <a:solidFill>
                  <a:srgbClr val="000090"/>
                </a:solidFill>
              </a:rPr>
              <a:t>overnance</a:t>
            </a:r>
            <a:r>
              <a:rPr lang="it-IT" dirty="0" smtClean="0">
                <a:solidFill>
                  <a:srgbClr val="000090"/>
                </a:solidFill>
              </a:rPr>
              <a:t>.</a:t>
            </a:r>
          </a:p>
          <a:p>
            <a:r>
              <a:rPr lang="it-IT" b="1" dirty="0" smtClean="0">
                <a:solidFill>
                  <a:srgbClr val="000090"/>
                </a:solidFill>
              </a:rPr>
              <a:t>Quantificare le prestazioni, </a:t>
            </a:r>
            <a:r>
              <a:rPr lang="it-IT" dirty="0" smtClean="0">
                <a:solidFill>
                  <a:srgbClr val="000090"/>
                </a:solidFill>
              </a:rPr>
              <a:t>quali per esempio: l’elaborazione </a:t>
            </a:r>
            <a:r>
              <a:rPr lang="it-IT" dirty="0">
                <a:solidFill>
                  <a:srgbClr val="000090"/>
                </a:solidFill>
              </a:rPr>
              <a:t>del </a:t>
            </a:r>
            <a:r>
              <a:rPr lang="it-IT" dirty="0" smtClean="0">
                <a:solidFill>
                  <a:srgbClr val="000090"/>
                </a:solidFill>
              </a:rPr>
              <a:t>Piano Diagnostico </a:t>
            </a:r>
            <a:r>
              <a:rPr lang="it-IT" dirty="0">
                <a:solidFill>
                  <a:srgbClr val="000090"/>
                </a:solidFill>
              </a:rPr>
              <a:t>Terapeutico  </a:t>
            </a:r>
            <a:r>
              <a:rPr lang="it-IT" dirty="0" smtClean="0">
                <a:solidFill>
                  <a:srgbClr val="000090"/>
                </a:solidFill>
              </a:rPr>
              <a:t>personalizzato </a:t>
            </a:r>
            <a:r>
              <a:rPr lang="it-IT" dirty="0">
                <a:solidFill>
                  <a:srgbClr val="000090"/>
                </a:solidFill>
              </a:rPr>
              <a:t>che dal linguaggio scientifico di PUB/</a:t>
            </a:r>
            <a:r>
              <a:rPr lang="it-IT" dirty="0" err="1">
                <a:solidFill>
                  <a:srgbClr val="000090"/>
                </a:solidFill>
              </a:rPr>
              <a:t>Med</a:t>
            </a:r>
            <a:r>
              <a:rPr lang="it-IT" dirty="0">
                <a:solidFill>
                  <a:srgbClr val="000090"/>
                </a:solidFill>
              </a:rPr>
              <a:t> </a:t>
            </a:r>
            <a:r>
              <a:rPr lang="it-IT" dirty="0" smtClean="0">
                <a:solidFill>
                  <a:srgbClr val="000090"/>
                </a:solidFill>
              </a:rPr>
              <a:t>,  venga tradotto </a:t>
            </a:r>
            <a:r>
              <a:rPr lang="it-IT" dirty="0">
                <a:solidFill>
                  <a:srgbClr val="000090"/>
                </a:solidFill>
              </a:rPr>
              <a:t>nel linguaggio del </a:t>
            </a:r>
            <a:r>
              <a:rPr lang="it-IT" dirty="0" smtClean="0">
                <a:solidFill>
                  <a:srgbClr val="000090"/>
                </a:solidFill>
              </a:rPr>
              <a:t>territorio perché diventi </a:t>
            </a:r>
            <a:r>
              <a:rPr lang="it-IT" dirty="0" smtClean="0">
                <a:solidFill>
                  <a:srgbClr val="0000FF"/>
                </a:solidFill>
              </a:rPr>
              <a:t>Assistenziale</a:t>
            </a:r>
            <a:endParaRPr lang="it-IT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834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1" y="1"/>
            <a:ext cx="11954107" cy="1690688"/>
          </a:xfrm>
        </p:spPr>
        <p:txBody>
          <a:bodyPr/>
          <a:lstStyle/>
          <a:p>
            <a:r>
              <a:rPr lang="it-IT" b="1" dirty="0" smtClean="0">
                <a:solidFill>
                  <a:srgbClr val="0000FF"/>
                </a:solidFill>
              </a:rPr>
              <a:t>Alla Rete dei Servizi territoriali (bozza articolo 10)</a:t>
            </a:r>
            <a:endParaRPr lang="it-IT" b="1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90689"/>
            <a:ext cx="12192000" cy="4486274"/>
          </a:xfrm>
        </p:spPr>
        <p:txBody>
          <a:bodyPr/>
          <a:lstStyle/>
          <a:p>
            <a:r>
              <a:rPr lang="it-IT" sz="3200" b="1" dirty="0" smtClean="0">
                <a:solidFill>
                  <a:srgbClr val="000099"/>
                </a:solidFill>
              </a:rPr>
              <a:t>Accessibilità alla cura</a:t>
            </a:r>
            <a:r>
              <a:rPr lang="it-IT" sz="3200" dirty="0" smtClean="0">
                <a:solidFill>
                  <a:srgbClr val="000099"/>
                </a:solidFill>
              </a:rPr>
              <a:t>: trasferire la conoscenza della patologia dove vive il paziente</a:t>
            </a:r>
            <a:r>
              <a:rPr lang="it-IT" sz="3200" dirty="0" smtClean="0">
                <a:solidFill>
                  <a:srgbClr val="000099"/>
                </a:solidFill>
                <a:sym typeface="Wingdings"/>
              </a:rPr>
              <a:t> compito dei CTMR ex DGR 225/2017</a:t>
            </a:r>
            <a:endParaRPr lang="it-IT" sz="3200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it-IT" sz="3200" dirty="0" smtClean="0"/>
          </a:p>
          <a:p>
            <a:r>
              <a:rPr lang="it-IT" sz="3200" b="1" dirty="0" smtClean="0">
                <a:solidFill>
                  <a:srgbClr val="000099"/>
                </a:solidFill>
              </a:rPr>
              <a:t>Riconoscimento della complessità</a:t>
            </a:r>
            <a:r>
              <a:rPr lang="it-IT" sz="3200" b="1" dirty="0" smtClean="0">
                <a:solidFill>
                  <a:srgbClr val="000099"/>
                </a:solidFill>
                <a:sym typeface="Wingdings"/>
              </a:rPr>
              <a:t></a:t>
            </a:r>
            <a:r>
              <a:rPr lang="it-IT" sz="3200" b="1" dirty="0" smtClean="0">
                <a:solidFill>
                  <a:srgbClr val="000099"/>
                </a:solidFill>
              </a:rPr>
              <a:t> remunerazione della complessità </a:t>
            </a:r>
          </a:p>
          <a:p>
            <a:pPr marL="0" indent="0">
              <a:buNone/>
            </a:pPr>
            <a:endParaRPr lang="it-IT" sz="3200" b="1" dirty="0"/>
          </a:p>
          <a:p>
            <a:r>
              <a:rPr lang="it-IT" sz="3200" dirty="0" smtClean="0">
                <a:solidFill>
                  <a:srgbClr val="000099"/>
                </a:solidFill>
              </a:rPr>
              <a:t>Articoli specifici del DPCM LEA/2017</a:t>
            </a:r>
            <a:endParaRPr lang="it-IT" sz="3200" dirty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it-IT" sz="3200" dirty="0" smtClean="0"/>
          </a:p>
          <a:p>
            <a:pPr marL="0" indent="0">
              <a:buNone/>
            </a:pPr>
            <a:r>
              <a:rPr lang="it-IT" sz="3200" b="1" dirty="0" smtClean="0">
                <a:solidFill>
                  <a:srgbClr val="000099"/>
                </a:solidFill>
              </a:rPr>
              <a:t>Dai LEA  ai servizi per la Persona</a:t>
            </a:r>
            <a:endParaRPr lang="it-IT" sz="3200" b="1" dirty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400693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423746"/>
            <a:ext cx="12377854" cy="126694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b="1" dirty="0" smtClean="0">
                <a:solidFill>
                  <a:srgbClr val="FF0000"/>
                </a:solidFill>
                <a:sym typeface="Wingdings"/>
              </a:rPr>
              <a:t> 																		              															 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3278" y="362823"/>
            <a:ext cx="11120522" cy="5814140"/>
          </a:xfrm>
        </p:spPr>
        <p:txBody>
          <a:bodyPr/>
          <a:lstStyle/>
          <a:p>
            <a:r>
              <a:rPr lang="it-IT" dirty="0" smtClean="0">
                <a:solidFill>
                  <a:srgbClr val="000090"/>
                </a:solidFill>
              </a:rPr>
              <a:t>Sebbene la Rete Malattie Rare organizzata a livello regionale (D.G.R. 158/2015, D.G.R 253/2017 e </a:t>
            </a:r>
            <a:r>
              <a:rPr lang="it-IT" dirty="0" err="1" smtClean="0">
                <a:solidFill>
                  <a:srgbClr val="000090"/>
                </a:solidFill>
              </a:rPr>
              <a:t>ss.mm.ii</a:t>
            </a:r>
            <a:r>
              <a:rPr lang="it-IT" dirty="0" smtClean="0">
                <a:solidFill>
                  <a:srgbClr val="000090"/>
                </a:solidFill>
              </a:rPr>
              <a:t>, D.G.R. 225/2017, D.G.R. 226/2017, Del. </a:t>
            </a:r>
            <a:r>
              <a:rPr lang="it-IT" dirty="0" err="1" smtClean="0">
                <a:solidFill>
                  <a:srgbClr val="000090"/>
                </a:solidFill>
              </a:rPr>
              <a:t>AReSS</a:t>
            </a:r>
            <a:r>
              <a:rPr lang="it-IT" dirty="0" smtClean="0">
                <a:solidFill>
                  <a:srgbClr val="000090"/>
                </a:solidFill>
              </a:rPr>
              <a:t> n.139/2019) individua punti qualificanti e fondamentali della presa in carico della persona con Malattia Rara caratterizzata da fragilità e complessità assistenziale</a:t>
            </a:r>
          </a:p>
          <a:p>
            <a:endParaRPr lang="it-IT" dirty="0">
              <a:solidFill>
                <a:srgbClr val="000090"/>
              </a:solidFill>
            </a:endParaRPr>
          </a:p>
          <a:p>
            <a:endParaRPr lang="it-IT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it-IT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000090"/>
                </a:solidFill>
              </a:rPr>
              <a:t>N.B.:	</a:t>
            </a:r>
            <a:r>
              <a:rPr lang="it-IT" dirty="0" smtClean="0">
                <a:solidFill>
                  <a:srgbClr val="FF0000"/>
                </a:solidFill>
              </a:rPr>
              <a:t>Mancanza di coordinamento con il Doc. Previsione ASL BA  , 	</a:t>
            </a:r>
            <a:r>
              <a:rPr lang="it-IT" dirty="0" err="1" smtClean="0">
                <a:solidFill>
                  <a:srgbClr val="FF0000"/>
                </a:solidFill>
              </a:rPr>
              <a:t>Del.n</a:t>
            </a:r>
            <a:r>
              <a:rPr lang="it-IT" dirty="0" smtClean="0">
                <a:solidFill>
                  <a:srgbClr val="FF0000"/>
                </a:solidFill>
              </a:rPr>
              <a:t>.	127/2019 dove tra gli OBIETTIVI STRATEGICI non è indicata 	tra le 	Reti cliniche da implementare </a:t>
            </a:r>
            <a:r>
              <a:rPr lang="it-IT" dirty="0" smtClean="0">
                <a:solidFill>
                  <a:srgbClr val="FF0000"/>
                </a:solidFill>
                <a:sym typeface="Wingdings"/>
              </a:rPr>
              <a:t> LACUNA DA COLMARE</a:t>
            </a: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Freccia giù 3"/>
          <p:cNvSpPr/>
          <p:nvPr/>
        </p:nvSpPr>
        <p:spPr>
          <a:xfrm>
            <a:off x="5300435" y="2856998"/>
            <a:ext cx="501564" cy="59266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5811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12377854" cy="137354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b="1" dirty="0">
                <a:solidFill>
                  <a:srgbClr val="FF0000"/>
                </a:solidFill>
              </a:rPr>
              <a:t/>
            </a:r>
            <a:br>
              <a:rPr lang="it-IT" b="1" dirty="0">
                <a:solidFill>
                  <a:srgbClr val="FF0000"/>
                </a:solidFill>
              </a:rPr>
            </a:br>
            <a:r>
              <a:rPr lang="it-IT" b="1" dirty="0" smtClean="0">
                <a:solidFill>
                  <a:srgbClr val="FF0000"/>
                </a:solidFill>
              </a:rPr>
              <a:t>DPCM 12.1.2017 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it-IT" b="1" dirty="0" smtClean="0">
                <a:solidFill>
                  <a:srgbClr val="000099"/>
                </a:solidFill>
              </a:rPr>
              <a:t>Capo </a:t>
            </a:r>
            <a:r>
              <a:rPr lang="it-IT" b="1" dirty="0">
                <a:solidFill>
                  <a:srgbClr val="000099"/>
                </a:solidFill>
              </a:rPr>
              <a:t>IV </a:t>
            </a:r>
            <a:r>
              <a:rPr lang="it-IT" b="1" dirty="0" smtClean="0">
                <a:solidFill>
                  <a:srgbClr val="000099"/>
                </a:solidFill>
              </a:rPr>
              <a:t>- Assistenza sociosanitaria</a:t>
            </a:r>
            <a:r>
              <a:rPr lang="it-IT" b="1" dirty="0">
                <a:solidFill>
                  <a:srgbClr val="000099"/>
                </a:solidFill>
              </a:rPr>
              <a:t/>
            </a:r>
            <a:br>
              <a:rPr lang="it-IT" b="1" dirty="0">
                <a:solidFill>
                  <a:srgbClr val="000099"/>
                </a:solidFill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85310"/>
            <a:ext cx="12192000" cy="5684564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it-IT" sz="4000" b="1" dirty="0" smtClean="0">
                <a:solidFill>
                  <a:srgbClr val="0000FF"/>
                </a:solidFill>
              </a:rPr>
              <a:t>	art</a:t>
            </a:r>
            <a:r>
              <a:rPr lang="it-IT" sz="4000" b="1" dirty="0">
                <a:solidFill>
                  <a:srgbClr val="0000FF"/>
                </a:solidFill>
              </a:rPr>
              <a:t>. 21 </a:t>
            </a:r>
            <a:r>
              <a:rPr lang="it-IT" sz="4000" dirty="0">
                <a:solidFill>
                  <a:srgbClr val="0000FF"/>
                </a:solidFill>
              </a:rPr>
              <a:t> </a:t>
            </a:r>
            <a:r>
              <a:rPr lang="it-IT" sz="4000" b="1" dirty="0">
                <a:solidFill>
                  <a:srgbClr val="0000FF"/>
                </a:solidFill>
              </a:rPr>
              <a:t>Percorsi assistenziali integrati </a:t>
            </a:r>
            <a:endParaRPr lang="it-IT" sz="4000" u="sng" dirty="0">
              <a:solidFill>
                <a:srgbClr val="000099"/>
              </a:solidFill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it-IT" sz="3400" b="1" u="sng" dirty="0">
                <a:solidFill>
                  <a:srgbClr val="000099"/>
                </a:solidFill>
              </a:rPr>
              <a:t>Comma 2: </a:t>
            </a:r>
            <a:r>
              <a:rPr lang="it-IT" sz="3100" dirty="0" smtClean="0">
                <a:solidFill>
                  <a:srgbClr val="000099"/>
                </a:solidFill>
              </a:rPr>
              <a:t> </a:t>
            </a:r>
            <a:r>
              <a:rPr lang="it-IT" sz="3100" b="1" dirty="0" smtClean="0">
                <a:solidFill>
                  <a:srgbClr val="000099"/>
                </a:solidFill>
              </a:rPr>
              <a:t>la </a:t>
            </a:r>
            <a:r>
              <a:rPr lang="it-IT" sz="3100" b="1" dirty="0">
                <a:solidFill>
                  <a:srgbClr val="FF0000"/>
                </a:solidFill>
              </a:rPr>
              <a:t>valutazione multidimensionale </a:t>
            </a:r>
            <a:r>
              <a:rPr lang="it-IT" sz="3100" b="1" dirty="0">
                <a:solidFill>
                  <a:srgbClr val="000099"/>
                </a:solidFill>
              </a:rPr>
              <a:t>dei bisogni, sotto il profilo clinico, funzionale e sociale.</a:t>
            </a:r>
            <a:r>
              <a:rPr lang="it-IT" sz="3100" dirty="0">
                <a:solidFill>
                  <a:srgbClr val="000099"/>
                </a:solidFill>
              </a:rPr>
              <a:t> </a:t>
            </a:r>
            <a:endParaRPr lang="it-IT" dirty="0">
              <a:solidFill>
                <a:srgbClr val="000099"/>
              </a:solidFill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it-IT" sz="3100" b="1" u="sng" dirty="0">
                <a:solidFill>
                  <a:srgbClr val="000099"/>
                </a:solidFill>
              </a:rPr>
              <a:t>Comma 3: </a:t>
            </a:r>
            <a:r>
              <a:rPr lang="it-IT" sz="3100" b="1" dirty="0">
                <a:solidFill>
                  <a:srgbClr val="000099"/>
                </a:solidFill>
              </a:rPr>
              <a:t>il  </a:t>
            </a:r>
            <a:r>
              <a:rPr lang="it-IT" sz="3100" b="1" dirty="0">
                <a:solidFill>
                  <a:srgbClr val="FF0000"/>
                </a:solidFill>
              </a:rPr>
              <a:t>Progetto di Assistenza Individuale</a:t>
            </a:r>
            <a:r>
              <a:rPr lang="it-IT" sz="3100" dirty="0">
                <a:solidFill>
                  <a:srgbClr val="FF0000"/>
                </a:solidFill>
              </a:rPr>
              <a:t> </a:t>
            </a:r>
            <a:r>
              <a:rPr lang="it-IT" sz="3100" b="1" dirty="0">
                <a:solidFill>
                  <a:srgbClr val="000099"/>
                </a:solidFill>
              </a:rPr>
              <a:t>(PAI) </a:t>
            </a:r>
            <a:r>
              <a:rPr lang="it-IT" sz="3100" dirty="0">
                <a:solidFill>
                  <a:srgbClr val="000099"/>
                </a:solidFill>
              </a:rPr>
              <a:t>definisce i </a:t>
            </a:r>
            <a:r>
              <a:rPr lang="it-IT" sz="3100" u="sng" dirty="0">
                <a:solidFill>
                  <a:srgbClr val="000099"/>
                </a:solidFill>
              </a:rPr>
              <a:t>bisogni </a:t>
            </a:r>
            <a:r>
              <a:rPr lang="it-IT" sz="3100" u="sng" dirty="0" smtClean="0">
                <a:solidFill>
                  <a:srgbClr val="000099"/>
                </a:solidFill>
              </a:rPr>
              <a:t>terapeutico-</a:t>
            </a:r>
            <a:r>
              <a:rPr lang="it-IT" sz="3100" u="sng" dirty="0">
                <a:solidFill>
                  <a:srgbClr val="000099"/>
                </a:solidFill>
              </a:rPr>
              <a:t>riabilitativi e assistenziali della persona ed è redatto dall’</a:t>
            </a:r>
            <a:r>
              <a:rPr lang="it-IT" sz="3100" b="1" u="sng" dirty="0">
                <a:solidFill>
                  <a:srgbClr val="000099"/>
                </a:solidFill>
              </a:rPr>
              <a:t>UVM </a:t>
            </a:r>
            <a:r>
              <a:rPr lang="it-IT" sz="3100" u="sng" dirty="0" smtClean="0">
                <a:solidFill>
                  <a:srgbClr val="000099"/>
                </a:solidFill>
              </a:rPr>
              <a:t> </a:t>
            </a:r>
          </a:p>
          <a:p>
            <a:pPr marL="914400" lvl="2" indent="0">
              <a:buNone/>
              <a:defRPr/>
            </a:pPr>
            <a:r>
              <a:rPr lang="it-IT" sz="4000" b="1" dirty="0" smtClean="0">
                <a:solidFill>
                  <a:srgbClr val="0000FF"/>
                </a:solidFill>
              </a:rPr>
              <a:t>art. 22 Cure domiciliari</a:t>
            </a:r>
          </a:p>
          <a:p>
            <a:pPr marL="914400" lvl="2" indent="0">
              <a:buNone/>
              <a:defRPr/>
            </a:pPr>
            <a:r>
              <a:rPr lang="it-IT" sz="4000" b="1" dirty="0" smtClean="0">
                <a:solidFill>
                  <a:srgbClr val="0000FF"/>
                </a:solidFill>
              </a:rPr>
              <a:t>Art. 23 Cure palliative domiciliari</a:t>
            </a:r>
          </a:p>
          <a:p>
            <a:pPr marL="914400" lvl="2" indent="0">
              <a:buNone/>
              <a:defRPr/>
            </a:pPr>
            <a:endParaRPr lang="it-IT" sz="4000" dirty="0" smtClean="0">
              <a:solidFill>
                <a:srgbClr val="0000FF"/>
              </a:solidFill>
            </a:endParaRPr>
          </a:p>
          <a:p>
            <a:pPr lvl="2">
              <a:buFont typeface="Arial" pitchFamily="34" charset="0"/>
              <a:buChar char="•"/>
              <a:defRPr/>
            </a:pPr>
            <a:endParaRPr lang="it-IT" sz="3100" u="sng" dirty="0" smtClean="0">
              <a:solidFill>
                <a:srgbClr val="0000FF"/>
              </a:solidFill>
            </a:endParaRPr>
          </a:p>
          <a:p>
            <a:pPr marL="914400" lvl="2" indent="0">
              <a:buNone/>
              <a:defRPr/>
            </a:pPr>
            <a:endParaRPr lang="it-IT" sz="3100" dirty="0">
              <a:solidFill>
                <a:srgbClr val="000099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6585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76867" y="19579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4000" b="1" u="sng" dirty="0" smtClean="0">
                <a:solidFill>
                  <a:srgbClr val="0000FF"/>
                </a:solidFill>
                <a:latin typeface="+mn-lt"/>
              </a:rPr>
              <a:t>TAPPA FONDAMENTALE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65990"/>
            <a:ext cx="10515600" cy="501097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it-IT" sz="12800" b="1" dirty="0" smtClean="0">
              <a:solidFill>
                <a:srgbClr val="003399"/>
              </a:solidFill>
            </a:endParaRPr>
          </a:p>
          <a:p>
            <a:pPr marL="0" lvl="0" indent="0" algn="ctr">
              <a:buNone/>
            </a:pPr>
            <a:endParaRPr lang="it-IT" sz="4000" b="1" dirty="0" smtClean="0">
              <a:solidFill>
                <a:srgbClr val="003399"/>
              </a:solidFill>
            </a:endParaRPr>
          </a:p>
          <a:p>
            <a:pPr marL="0" lvl="0" indent="0" algn="ctr">
              <a:buNone/>
            </a:pPr>
            <a:endParaRPr lang="it-IT" sz="4000" b="1" dirty="0">
              <a:solidFill>
                <a:srgbClr val="003399"/>
              </a:solidFill>
            </a:endParaRPr>
          </a:p>
          <a:p>
            <a:pPr marL="0" indent="0">
              <a:buNone/>
            </a:pPr>
            <a:r>
              <a:rPr lang="it-IT" sz="12800" b="1" dirty="0" smtClean="0">
                <a:solidFill>
                  <a:srgbClr val="003399"/>
                </a:solidFill>
              </a:rPr>
              <a:t>I CITTADINI DEVONO ESSERE INFORMATI E FORMATI per affrontare le sfide che la Malattia Complessa (Rara) impone </a:t>
            </a:r>
          </a:p>
          <a:p>
            <a:pPr marL="0" indent="0">
              <a:buNone/>
            </a:pPr>
            <a:endParaRPr lang="it-IT" sz="112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11200" b="1" dirty="0" smtClean="0">
                <a:solidFill>
                  <a:srgbClr val="FF0000"/>
                </a:solidFill>
              </a:rPr>
              <a:t>art.4, 2 comma, DPCM 12.1.2017</a:t>
            </a:r>
            <a:r>
              <a:rPr lang="it-IT" sz="11200" b="1" dirty="0" smtClean="0">
                <a:solidFill>
                  <a:srgbClr val="003399"/>
                </a:solidFill>
              </a:rPr>
              <a:t>: </a:t>
            </a:r>
            <a:r>
              <a:rPr lang="it-IT" sz="11200" dirty="0" smtClean="0">
                <a:solidFill>
                  <a:srgbClr val="003399"/>
                </a:solidFill>
              </a:rPr>
              <a:t>Il SSN garantisce in particolare le seguenti attività e prestazioni:</a:t>
            </a:r>
            <a:endParaRPr lang="it-IT" sz="11200" b="1" dirty="0" smtClean="0">
              <a:solidFill>
                <a:srgbClr val="000099"/>
              </a:solidFill>
            </a:endParaRPr>
          </a:p>
          <a:p>
            <a:pPr lvl="1"/>
            <a:r>
              <a:rPr lang="it-IT" sz="11200" dirty="0">
                <a:solidFill>
                  <a:srgbClr val="0000FF"/>
                </a:solidFill>
              </a:rPr>
              <a:t>b) l’informazione </a:t>
            </a:r>
            <a:r>
              <a:rPr lang="it-IT" sz="11200" dirty="0" smtClean="0">
                <a:solidFill>
                  <a:srgbClr val="0000FF"/>
                </a:solidFill>
              </a:rPr>
              <a:t>ai cittadini sui </a:t>
            </a:r>
            <a:r>
              <a:rPr lang="it-IT" sz="11200" dirty="0">
                <a:solidFill>
                  <a:srgbClr val="0000FF"/>
                </a:solidFill>
              </a:rPr>
              <a:t>servizi, le prestazioni erogate e </a:t>
            </a:r>
            <a:r>
              <a:rPr lang="it-IT" sz="11200" dirty="0" smtClean="0">
                <a:solidFill>
                  <a:srgbClr val="0000FF"/>
                </a:solidFill>
              </a:rPr>
              <a:t>il loro corretto uso, incluso </a:t>
            </a:r>
            <a:r>
              <a:rPr lang="it-IT" sz="11200" dirty="0">
                <a:solidFill>
                  <a:srgbClr val="0000FF"/>
                </a:solidFill>
              </a:rPr>
              <a:t>il sistema di partecipazione al costo delle prestazioni sanitarie e il regime delle esenzioni;</a:t>
            </a:r>
          </a:p>
          <a:p>
            <a:pPr lvl="1"/>
            <a:r>
              <a:rPr lang="it-IT" sz="11200" dirty="0">
                <a:solidFill>
                  <a:srgbClr val="0000FF"/>
                </a:solidFill>
              </a:rPr>
              <a:t>c) l’educazione sanitaria del paziente e dei suoi familiari</a:t>
            </a:r>
          </a:p>
          <a:p>
            <a:pPr marL="0" indent="0">
              <a:buNone/>
            </a:pPr>
            <a:r>
              <a:rPr lang="it-IT" sz="11200" dirty="0">
                <a:solidFill>
                  <a:srgbClr val="0000FF"/>
                </a:solidFill>
              </a:rPr>
              <a:t> </a:t>
            </a:r>
          </a:p>
          <a:p>
            <a:pPr marL="0" lvl="0" indent="0" algn="ctr">
              <a:buNone/>
            </a:pPr>
            <a:endParaRPr lang="it-IT" sz="4000" b="1" dirty="0">
              <a:solidFill>
                <a:srgbClr val="003399"/>
              </a:solidFill>
            </a:endParaRPr>
          </a:p>
          <a:p>
            <a:pPr marL="0" lvl="0" indent="0" algn="just">
              <a:buNone/>
            </a:pPr>
            <a:endParaRPr lang="it-IT" sz="1400" dirty="0" smtClean="0">
              <a:solidFill>
                <a:srgbClr val="003399"/>
              </a:solidFill>
            </a:endParaRPr>
          </a:p>
          <a:p>
            <a:pPr marL="0" lvl="0" indent="0" algn="just">
              <a:buNone/>
            </a:pPr>
            <a:r>
              <a:rPr lang="it-IT" dirty="0" smtClean="0">
                <a:solidFill>
                  <a:srgbClr val="003399"/>
                </a:solidFill>
              </a:rPr>
              <a:t> </a:t>
            </a:r>
            <a:endParaRPr lang="it-IT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321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6161</TotalTime>
  <Words>807</Words>
  <Application>Microsoft Office PowerPoint</Application>
  <PresentationFormat>Widescreen</PresentationFormat>
  <Paragraphs>151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6" baseType="lpstr">
      <vt:lpstr>MS PGothic</vt:lpstr>
      <vt:lpstr>MS PGothic</vt:lpstr>
      <vt:lpstr>Yu Gothic</vt:lpstr>
      <vt:lpstr>Arial</vt:lpstr>
      <vt:lpstr>Calibri</vt:lpstr>
      <vt:lpstr>Calibri Light</vt:lpstr>
      <vt:lpstr>Comic Sans MS</vt:lpstr>
      <vt:lpstr>Times New Roman</vt:lpstr>
      <vt:lpstr>Wingdings</vt:lpstr>
      <vt:lpstr>Tema di Office</vt:lpstr>
      <vt:lpstr>Presentazione standard di PowerPoint</vt:lpstr>
      <vt:lpstr>MALATTIE RARE Fragilità e Complessità Assistenziale</vt:lpstr>
      <vt:lpstr>Criticità per le Malattie Rare:  </vt:lpstr>
      <vt:lpstr>SFIDA PER IL SISTEMA</vt:lpstr>
      <vt:lpstr>Alla Rete ospedaliera – Patto della Salute 2019/2021</vt:lpstr>
      <vt:lpstr>Alla Rete dei Servizi territoriali (bozza articolo 10)</vt:lpstr>
      <vt:lpstr>                                                   </vt:lpstr>
      <vt:lpstr> DPCM 12.1.2017 Capo IV - Assistenza sociosanitaria </vt:lpstr>
      <vt:lpstr>TAPPA FONDAMENTALE </vt:lpstr>
      <vt:lpstr> </vt:lpstr>
      <vt:lpstr>Il Valore delle Associazioni e di una Rete</vt:lpstr>
      <vt:lpstr> </vt:lpstr>
      <vt:lpstr> Azioni da intraprendere nel breve e medio periodo:</vt:lpstr>
      <vt:lpstr>LA NOSTRA PROPOSTA PER UNA GOVERNANCE INTEGRATA DELLA COMPLESSITÀ </vt:lpstr>
      <vt:lpstr>CONCLUSIONI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Rete A.m.a.R.e. Puglia</dc:title>
  <dc:creator>Valeria Vetrano</dc:creator>
  <cp:lastModifiedBy>user</cp:lastModifiedBy>
  <cp:revision>701</cp:revision>
  <cp:lastPrinted>2017-11-24T21:49:26Z</cp:lastPrinted>
  <dcterms:created xsi:type="dcterms:W3CDTF">2016-02-16T07:20:15Z</dcterms:created>
  <dcterms:modified xsi:type="dcterms:W3CDTF">2019-07-08T10:12:14Z</dcterms:modified>
</cp:coreProperties>
</file>