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0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Office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Office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Office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Office_Excel5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/>
              <a:t>PUNTEGGIO</a:t>
            </a:r>
            <a:r>
              <a:rPr lang="en-US"/>
              <a:t> </a:t>
            </a:r>
            <a:r>
              <a:rPr lang="en-US" sz="1200" b="1"/>
              <a:t>COMPLESSIVO  OSPEDALI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Pt>
            <c:idx val="7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cat>
            <c:strRef>
              <c:f>Foglio1!$A$2:$A$9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6.3</c:v>
                </c:pt>
                <c:pt idx="1">
                  <c:v>5.3</c:v>
                </c:pt>
                <c:pt idx="2">
                  <c:v>5.7</c:v>
                </c:pt>
                <c:pt idx="3">
                  <c:v>7.8</c:v>
                </c:pt>
                <c:pt idx="4">
                  <c:v>6.6</c:v>
                </c:pt>
                <c:pt idx="5">
                  <c:v>5.4</c:v>
                </c:pt>
                <c:pt idx="6">
                  <c:v>4.0999999999999996</c:v>
                </c:pt>
                <c:pt idx="7">
                  <c:v>5.7</c:v>
                </c:pt>
              </c:numCache>
            </c:numRef>
          </c:val>
        </c:ser>
        <c:shape val="box"/>
        <c:axId val="62952192"/>
        <c:axId val="62953728"/>
        <c:axId val="0"/>
      </c:bar3DChart>
      <c:catAx>
        <c:axId val="629521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2953728"/>
        <c:crosses val="autoZero"/>
        <c:auto val="1"/>
        <c:lblAlgn val="ctr"/>
        <c:lblOffset val="100"/>
      </c:catAx>
      <c:valAx>
        <c:axId val="629537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295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/>
              <a:t>AREA 1  -  PROCESSI ASSISTENZIALI e ORGANIZZATIVI per la PERSONA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Foglio1!$B$2</c:f>
              <c:strCache>
                <c:ptCount val="1"/>
                <c:pt idx="0">
                  <c:v>1.1 ATTENZIONE ALLA FRAGILITA' E A I BISOGNI DELLA PERSONA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Foglio1!$B$3:$B$10</c:f>
              <c:numCache>
                <c:formatCode>General</c:formatCode>
                <c:ptCount val="8"/>
                <c:pt idx="0">
                  <c:v>6.9</c:v>
                </c:pt>
                <c:pt idx="1">
                  <c:v>6.8</c:v>
                </c:pt>
                <c:pt idx="2">
                  <c:v>6.7</c:v>
                </c:pt>
                <c:pt idx="3">
                  <c:v>7.9</c:v>
                </c:pt>
                <c:pt idx="4">
                  <c:v>7.8</c:v>
                </c:pt>
                <c:pt idx="5">
                  <c:v>3.9</c:v>
                </c:pt>
                <c:pt idx="6">
                  <c:v>1.6</c:v>
                </c:pt>
                <c:pt idx="7">
                  <c:v>5.9</c:v>
                </c:pt>
              </c:numCache>
            </c:numRef>
          </c:val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1.2 RISPETTO DELLA PRIVACY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Foglio1!$C$3:$C$10</c:f>
              <c:numCache>
                <c:formatCode>General</c:formatCode>
                <c:ptCount val="8"/>
                <c:pt idx="0">
                  <c:v>8.9</c:v>
                </c:pt>
                <c:pt idx="1">
                  <c:v>5</c:v>
                </c:pt>
                <c:pt idx="2">
                  <c:v>4.3</c:v>
                </c:pt>
                <c:pt idx="3">
                  <c:v>9.7000000000000011</c:v>
                </c:pt>
                <c:pt idx="4">
                  <c:v>4.5999999999999996</c:v>
                </c:pt>
                <c:pt idx="5">
                  <c:v>6.3</c:v>
                </c:pt>
                <c:pt idx="6">
                  <c:v>2.6</c:v>
                </c:pt>
                <c:pt idx="7">
                  <c:v>6.1</c:v>
                </c:pt>
              </c:numCache>
            </c:numRef>
          </c:val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1.3 IMPEGNO PER LA NON DISCRIMINAZIONE CULTURALE, ETNICA, RELIGIOSA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Foglio1!$D$3:$D$10</c:f>
              <c:numCache>
                <c:formatCode>General</c:formatCode>
                <c:ptCount val="8"/>
                <c:pt idx="0">
                  <c:v>2.9</c:v>
                </c:pt>
                <c:pt idx="1">
                  <c:v>3.6</c:v>
                </c:pt>
                <c:pt idx="2">
                  <c:v>4</c:v>
                </c:pt>
                <c:pt idx="3">
                  <c:v>7.8</c:v>
                </c:pt>
                <c:pt idx="4">
                  <c:v>4.5999999999999996</c:v>
                </c:pt>
                <c:pt idx="5">
                  <c:v>2.2000000000000002</c:v>
                </c:pt>
                <c:pt idx="6">
                  <c:v>3.6</c:v>
                </c:pt>
                <c:pt idx="7">
                  <c:v>3.5</c:v>
                </c:pt>
              </c:numCache>
            </c:numRef>
          </c:val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1.4 CONTINUITA' DELLE CURE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Foglio1!$E$3:$E$10</c:f>
              <c:numCache>
                <c:formatCode>General</c:formatCode>
                <c:ptCount val="8"/>
                <c:pt idx="0">
                  <c:v>3.3</c:v>
                </c:pt>
                <c:pt idx="1">
                  <c:v>3.3</c:v>
                </c:pt>
                <c:pt idx="2">
                  <c:v>6.7</c:v>
                </c:pt>
                <c:pt idx="3">
                  <c:v>10</c:v>
                </c:pt>
                <c:pt idx="4">
                  <c:v>3.3</c:v>
                </c:pt>
                <c:pt idx="5">
                  <c:v>8.3000000000000007</c:v>
                </c:pt>
                <c:pt idx="6">
                  <c:v>6.7</c:v>
                </c:pt>
                <c:pt idx="7">
                  <c:v>5.7</c:v>
                </c:pt>
              </c:numCache>
            </c:numRef>
          </c:val>
        </c:ser>
        <c:ser>
          <c:idx val="4"/>
          <c:order val="4"/>
          <c:tx>
            <c:strRef>
              <c:f>Foglio1!$F$2</c:f>
              <c:strCache>
                <c:ptCount val="1"/>
                <c:pt idx="0">
                  <c:v>MEDIA AREA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Foglio1!$F$3:$F$10</c:f>
              <c:numCache>
                <c:formatCode>General</c:formatCode>
                <c:ptCount val="8"/>
                <c:pt idx="0">
                  <c:v>5.6</c:v>
                </c:pt>
                <c:pt idx="1">
                  <c:v>5</c:v>
                </c:pt>
                <c:pt idx="2">
                  <c:v>5.0999999999999996</c:v>
                </c:pt>
                <c:pt idx="3">
                  <c:v>8.3000000000000007</c:v>
                </c:pt>
                <c:pt idx="4">
                  <c:v>5.9</c:v>
                </c:pt>
                <c:pt idx="5">
                  <c:v>4.0999999999999996</c:v>
                </c:pt>
                <c:pt idx="6">
                  <c:v>3.1</c:v>
                </c:pt>
                <c:pt idx="7">
                  <c:v>5</c:v>
                </c:pt>
              </c:numCache>
            </c:numRef>
          </c:val>
        </c:ser>
        <c:overlap val="100"/>
        <c:axId val="37707776"/>
        <c:axId val="37709312"/>
      </c:barChart>
      <c:catAx>
        <c:axId val="377077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709312"/>
        <c:crosses val="autoZero"/>
        <c:auto val="1"/>
        <c:lblAlgn val="ctr"/>
        <c:lblOffset val="100"/>
      </c:catAx>
      <c:valAx>
        <c:axId val="377093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707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/>
              <a:t>AREA</a:t>
            </a:r>
            <a:r>
              <a:rPr lang="en-US" sz="1200" b="0"/>
              <a:t> 2  -  ACCESSIBILITA' - VIVIBILITA' - CONFORT dei LUOGHI di CURA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Foglio1!$B$2</c:f>
              <c:strCache>
                <c:ptCount val="1"/>
                <c:pt idx="0">
                  <c:v>2.1 ACCESSIBILITA' FISICA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Foglio1!$B$3:$B$10</c:f>
              <c:numCache>
                <c:formatCode>General</c:formatCode>
                <c:ptCount val="8"/>
                <c:pt idx="0">
                  <c:v>5.6</c:v>
                </c:pt>
                <c:pt idx="1">
                  <c:v>6</c:v>
                </c:pt>
                <c:pt idx="2">
                  <c:v>6.5</c:v>
                </c:pt>
                <c:pt idx="3">
                  <c:v>5.8</c:v>
                </c:pt>
                <c:pt idx="4">
                  <c:v>6.3</c:v>
                </c:pt>
                <c:pt idx="5">
                  <c:v>3.9</c:v>
                </c:pt>
                <c:pt idx="6">
                  <c:v>4.4000000000000004</c:v>
                </c:pt>
                <c:pt idx="7">
                  <c:v>5.8</c:v>
                </c:pt>
              </c:numCache>
            </c:numRef>
          </c:val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2.2 LOGISTICA E SEGNALETICA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Foglio1!$C$3:$C$10</c:f>
              <c:numCache>
                <c:formatCode>General</c:formatCode>
                <c:ptCount val="8"/>
                <c:pt idx="0">
                  <c:v>10</c:v>
                </c:pt>
                <c:pt idx="1">
                  <c:v>7.8</c:v>
                </c:pt>
                <c:pt idx="2">
                  <c:v>7.8</c:v>
                </c:pt>
                <c:pt idx="3">
                  <c:v>9</c:v>
                </c:pt>
                <c:pt idx="4">
                  <c:v>7.8</c:v>
                </c:pt>
                <c:pt idx="5">
                  <c:v>3</c:v>
                </c:pt>
                <c:pt idx="6">
                  <c:v>6.7</c:v>
                </c:pt>
                <c:pt idx="7">
                  <c:v>8.4</c:v>
                </c:pt>
              </c:numCache>
            </c:numRef>
          </c:val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2.3 REPARTI DI DEGENZA "A MISURA D'UOMO"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Foglio1!$D$3:$D$10</c:f>
              <c:numCache>
                <c:formatCode>General</c:formatCode>
                <c:ptCount val="8"/>
                <c:pt idx="0">
                  <c:v>7.9</c:v>
                </c:pt>
                <c:pt idx="1">
                  <c:v>6.4</c:v>
                </c:pt>
                <c:pt idx="2">
                  <c:v>6</c:v>
                </c:pt>
                <c:pt idx="3">
                  <c:v>6.8</c:v>
                </c:pt>
                <c:pt idx="4">
                  <c:v>6.8</c:v>
                </c:pt>
                <c:pt idx="5">
                  <c:v>8</c:v>
                </c:pt>
                <c:pt idx="6">
                  <c:v>7.5</c:v>
                </c:pt>
                <c:pt idx="7">
                  <c:v>6.7</c:v>
                </c:pt>
              </c:numCache>
            </c:numRef>
          </c:val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2.4 COMFORT GENERALE DELLA STRUTTURA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Foglio1!$E$3:$E$10</c:f>
              <c:numCache>
                <c:formatCode>General</c:formatCode>
                <c:ptCount val="8"/>
                <c:pt idx="0">
                  <c:v>5.8</c:v>
                </c:pt>
                <c:pt idx="1">
                  <c:v>3.8</c:v>
                </c:pt>
                <c:pt idx="2">
                  <c:v>5.9</c:v>
                </c:pt>
                <c:pt idx="3">
                  <c:v>7.9</c:v>
                </c:pt>
                <c:pt idx="4">
                  <c:v>6.7</c:v>
                </c:pt>
                <c:pt idx="5">
                  <c:v>5.8</c:v>
                </c:pt>
                <c:pt idx="6">
                  <c:v>3.6</c:v>
                </c:pt>
                <c:pt idx="7">
                  <c:v>6.4</c:v>
                </c:pt>
              </c:numCache>
            </c:numRef>
          </c:val>
        </c:ser>
        <c:ser>
          <c:idx val="4"/>
          <c:order val="4"/>
          <c:tx>
            <c:strRef>
              <c:f>Foglio1!$F$2</c:f>
              <c:strCache>
                <c:ptCount val="1"/>
                <c:pt idx="0">
                  <c:v>MEDIA AREA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Foglio1!$F$3:$F$10</c:f>
              <c:numCache>
                <c:formatCode>General</c:formatCode>
                <c:ptCount val="8"/>
                <c:pt idx="0">
                  <c:v>7</c:v>
                </c:pt>
                <c:pt idx="1">
                  <c:v>5.8</c:v>
                </c:pt>
                <c:pt idx="2">
                  <c:v>6.3</c:v>
                </c:pt>
                <c:pt idx="3">
                  <c:v>7.2</c:v>
                </c:pt>
                <c:pt idx="4">
                  <c:v>6.8</c:v>
                </c:pt>
                <c:pt idx="5">
                  <c:v>5.8</c:v>
                </c:pt>
                <c:pt idx="6">
                  <c:v>5.4</c:v>
                </c:pt>
                <c:pt idx="7">
                  <c:v>6.6</c:v>
                </c:pt>
              </c:numCache>
            </c:numRef>
          </c:val>
        </c:ser>
        <c:overlap val="100"/>
        <c:axId val="91712896"/>
        <c:axId val="91731072"/>
      </c:barChart>
      <c:catAx>
        <c:axId val="917128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731072"/>
        <c:crosses val="autoZero"/>
        <c:auto val="1"/>
        <c:lblAlgn val="ctr"/>
        <c:lblOffset val="100"/>
      </c:catAx>
      <c:valAx>
        <c:axId val="917310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71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/>
              <a:t>AREA 3 - ACCESSO alle INFORMAZIONI - SEMPLIFICAZIONE - TRASPARENZA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Foglio1!$B$2</c:f>
              <c:strCache>
                <c:ptCount val="1"/>
                <c:pt idx="0">
                  <c:v>3.1 SEMPLIFICAZIONE DELLE PROCEDURE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Foglio1!$B$3:$B$10</c:f>
              <c:numCache>
                <c:formatCode>General</c:formatCode>
                <c:ptCount val="8"/>
                <c:pt idx="0">
                  <c:v>7</c:v>
                </c:pt>
                <c:pt idx="1">
                  <c:v>6.1</c:v>
                </c:pt>
                <c:pt idx="2">
                  <c:v>5.2</c:v>
                </c:pt>
                <c:pt idx="3">
                  <c:v>7</c:v>
                </c:pt>
                <c:pt idx="4">
                  <c:v>7.7</c:v>
                </c:pt>
                <c:pt idx="5">
                  <c:v>7</c:v>
                </c:pt>
                <c:pt idx="6">
                  <c:v>3.9</c:v>
                </c:pt>
                <c:pt idx="7">
                  <c:v>5.5</c:v>
                </c:pt>
              </c:numCache>
            </c:numRef>
          </c:val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3.2 AGEVOLAZIONE DELL'ACCESSO ALLE INFORMAZIONI E TRASPARENZA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Foglio1!$C$3:$C$10</c:f>
              <c:numCache>
                <c:formatCode>General</c:formatCode>
                <c:ptCount val="8"/>
                <c:pt idx="0">
                  <c:v>7</c:v>
                </c:pt>
                <c:pt idx="1">
                  <c:v>5.6</c:v>
                </c:pt>
                <c:pt idx="2">
                  <c:v>5.9</c:v>
                </c:pt>
                <c:pt idx="3">
                  <c:v>6.7</c:v>
                </c:pt>
                <c:pt idx="4">
                  <c:v>8.2000000000000011</c:v>
                </c:pt>
                <c:pt idx="5">
                  <c:v>7</c:v>
                </c:pt>
                <c:pt idx="6">
                  <c:v>5.4</c:v>
                </c:pt>
                <c:pt idx="7">
                  <c:v>6.2</c:v>
                </c:pt>
              </c:numCache>
            </c:numRef>
          </c:val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MEDIA AREA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Foglio1!$D$3:$D$10</c:f>
              <c:numCache>
                <c:formatCode>General</c:formatCode>
                <c:ptCount val="8"/>
                <c:pt idx="0">
                  <c:v>7</c:v>
                </c:pt>
                <c:pt idx="1">
                  <c:v>5.8</c:v>
                </c:pt>
                <c:pt idx="2">
                  <c:v>5.6</c:v>
                </c:pt>
                <c:pt idx="3">
                  <c:v>6.8</c:v>
                </c:pt>
                <c:pt idx="4">
                  <c:v>8</c:v>
                </c:pt>
                <c:pt idx="5">
                  <c:v>7</c:v>
                </c:pt>
                <c:pt idx="6">
                  <c:v>4.7</c:v>
                </c:pt>
                <c:pt idx="7">
                  <c:v>5.9</c:v>
                </c:pt>
              </c:numCache>
            </c:numRef>
          </c:val>
        </c:ser>
        <c:gapWidth val="219"/>
        <c:overlap val="-27"/>
        <c:axId val="91940352"/>
        <c:axId val="91941888"/>
      </c:barChart>
      <c:catAx>
        <c:axId val="919403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941888"/>
        <c:crosses val="autoZero"/>
        <c:auto val="1"/>
        <c:lblAlgn val="ctr"/>
        <c:lblOffset val="100"/>
      </c:catAx>
      <c:valAx>
        <c:axId val="919418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94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b="1" baseline="0"/>
              <a:t>AREA 4  -  CURA della RELAZIONE con il PAZIENTE/CITTADINO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stacked"/>
        <c:ser>
          <c:idx val="0"/>
          <c:order val="0"/>
          <c:tx>
            <c:strRef>
              <c:f>Foglio1!$B$1:$B$2</c:f>
              <c:strCache>
                <c:ptCount val="2"/>
                <c:pt idx="0">
                  <c:v>         AREA 4  -  CURA DELLA RELAZIONE CON IL PAZIENTE/CITTADINO</c:v>
                </c:pt>
                <c:pt idx="1">
                  <c:v>4.1 RELAZIONE TRA PROFESSIONISTA SANITARIO E PAZIENTE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Foglio1!$B$3:$B$10</c:f>
              <c:numCache>
                <c:formatCode>General</c:formatCode>
                <c:ptCount val="8"/>
                <c:pt idx="0">
                  <c:v>4.8</c:v>
                </c:pt>
                <c:pt idx="1">
                  <c:v>5</c:v>
                </c:pt>
                <c:pt idx="2">
                  <c:v>5.4</c:v>
                </c:pt>
                <c:pt idx="3">
                  <c:v>10</c:v>
                </c:pt>
                <c:pt idx="4">
                  <c:v>7.6</c:v>
                </c:pt>
                <c:pt idx="5">
                  <c:v>6.8</c:v>
                </c:pt>
                <c:pt idx="6">
                  <c:v>4.0999999999999996</c:v>
                </c:pt>
                <c:pt idx="7">
                  <c:v>4.7</c:v>
                </c:pt>
              </c:numCache>
            </c:numRef>
          </c:val>
        </c:ser>
        <c:ser>
          <c:idx val="1"/>
          <c:order val="1"/>
          <c:tx>
            <c:strRef>
              <c:f>Foglio1!$C$1:$C$2</c:f>
              <c:strCache>
                <c:ptCount val="2"/>
                <c:pt idx="0">
                  <c:v>         AREA 4  -  CURA DELLA RELAZIONE CON IL PAZIENTE/CITTADINO</c:v>
                </c:pt>
                <c:pt idx="1">
                  <c:v>4.2 RELAZIONE CON IL CITTADINO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Foglio1!$C$3:$C$10</c:f>
              <c:numCache>
                <c:formatCode>General</c:formatCode>
                <c:ptCount val="8"/>
                <c:pt idx="0">
                  <c:v>6</c:v>
                </c:pt>
                <c:pt idx="1">
                  <c:v>3.3</c:v>
                </c:pt>
                <c:pt idx="2">
                  <c:v>5.7</c:v>
                </c:pt>
                <c:pt idx="3">
                  <c:v>8.7000000000000011</c:v>
                </c:pt>
                <c:pt idx="4">
                  <c:v>3.3</c:v>
                </c:pt>
                <c:pt idx="5">
                  <c:v>0.70000000000000062</c:v>
                </c:pt>
                <c:pt idx="6">
                  <c:v>0</c:v>
                </c:pt>
                <c:pt idx="7">
                  <c:v>5.6</c:v>
                </c:pt>
              </c:numCache>
            </c:numRef>
          </c:val>
        </c:ser>
        <c:ser>
          <c:idx val="2"/>
          <c:order val="2"/>
          <c:tx>
            <c:strRef>
              <c:f>Foglio1!$D$1:$D$2</c:f>
              <c:strCache>
                <c:ptCount val="2"/>
                <c:pt idx="0">
                  <c:v>         AREA 4  -  CURA DELLA RELAZIONE CON IL PAZIENTE/CITTADINO</c:v>
                </c:pt>
                <c:pt idx="1">
                  <c:v>MEDIA AREA 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Foglio1!$A$3:$A$10</c:f>
              <c:strCache>
                <c:ptCount val="8"/>
                <c:pt idx="0">
                  <c:v>OSPEDALE DI ALTAMURA</c:v>
                </c:pt>
                <c:pt idx="1">
                  <c:v>OSPEDALE SAN PAOLO (PLESSO CORATO)</c:v>
                </c:pt>
                <c:pt idx="2">
                  <c:v>OSPEDALE SAN PAOLO (PLESSO MOLFETTA)</c:v>
                </c:pt>
                <c:pt idx="3">
                  <c:v>OSPEDALE DI VENERE - BARI</c:v>
                </c:pt>
                <c:pt idx="4">
                  <c:v>OSPEDALE SAN PAOLO-BARI</c:v>
                </c:pt>
                <c:pt idx="5">
                  <c:v>OSPEDALE MONOPOLI</c:v>
                </c:pt>
                <c:pt idx="6">
                  <c:v>OSPEDALE PUTIGNANO</c:v>
                </c:pt>
                <c:pt idx="7">
                  <c:v>PUGLIA 2017</c:v>
                </c:pt>
              </c:strCache>
            </c:strRef>
          </c:cat>
          <c:val>
            <c:numRef>
              <c:f>Foglio1!$D$3:$D$10</c:f>
              <c:numCache>
                <c:formatCode>General</c:formatCode>
                <c:ptCount val="8"/>
                <c:pt idx="0">
                  <c:v>5.3</c:v>
                </c:pt>
                <c:pt idx="1">
                  <c:v>4.2</c:v>
                </c:pt>
                <c:pt idx="2">
                  <c:v>5.5</c:v>
                </c:pt>
                <c:pt idx="3">
                  <c:v>9.4</c:v>
                </c:pt>
                <c:pt idx="4">
                  <c:v>5.7</c:v>
                </c:pt>
                <c:pt idx="5">
                  <c:v>4.0999999999999996</c:v>
                </c:pt>
                <c:pt idx="6">
                  <c:v>2.4</c:v>
                </c:pt>
                <c:pt idx="7">
                  <c:v>5.0999999999999996</c:v>
                </c:pt>
              </c:numCache>
            </c:numRef>
          </c:val>
        </c:ser>
        <c:overlap val="100"/>
        <c:axId val="100912128"/>
        <c:axId val="100918016"/>
      </c:barChart>
      <c:catAx>
        <c:axId val="10091212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918016"/>
        <c:crosses val="autoZero"/>
        <c:auto val="1"/>
        <c:lblAlgn val="ctr"/>
        <c:lblOffset val="100"/>
      </c:catAx>
      <c:valAx>
        <c:axId val="10091801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91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sto titolo"/>
          <p:cNvSpPr txBox="1">
            <a:spLocks noGrp="1"/>
          </p:cNvSpPr>
          <p:nvPr>
            <p:ph type="title"/>
          </p:nvPr>
        </p:nvSpPr>
        <p:spPr>
          <a:xfrm>
            <a:off x="889000" y="1149350"/>
            <a:ext cx="10414000" cy="2324100"/>
          </a:xfrm>
          <a:prstGeom prst="rect">
            <a:avLst/>
          </a:prstGeom>
        </p:spPr>
        <p:txBody>
          <a:bodyPr anchor="b"/>
          <a:lstStyle/>
          <a:p>
            <a:r>
              <a:t>Testo titolo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89000" y="3536950"/>
            <a:ext cx="10414000" cy="79375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700"/>
            </a:lvl1pPr>
            <a:lvl2pPr marL="0" indent="114300" algn="ctr">
              <a:spcBef>
                <a:spcPts val="0"/>
              </a:spcBef>
              <a:buSzTx/>
              <a:buNone/>
              <a:defRPr sz="2700"/>
            </a:lvl2pPr>
            <a:lvl3pPr marL="0" indent="228600" algn="ctr">
              <a:spcBef>
                <a:spcPts val="0"/>
              </a:spcBef>
              <a:buSzTx/>
              <a:buNone/>
              <a:defRPr sz="2700"/>
            </a:lvl3pPr>
            <a:lvl4pPr marL="0" indent="342900" algn="ctr">
              <a:spcBef>
                <a:spcPts val="0"/>
              </a:spcBef>
              <a:buSzTx/>
              <a:buNone/>
              <a:defRPr sz="2700"/>
            </a:lvl4pPr>
            <a:lvl5pPr marL="0" indent="457200" algn="ctr">
              <a:spcBef>
                <a:spcPts val="0"/>
              </a:spcBef>
              <a:buSzTx/>
              <a:buNone/>
              <a:defRPr sz="27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683777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>
            <a:spLocks noGrp="1"/>
          </p:cNvSpPr>
          <p:nvPr>
            <p:ph type="body" sz="quarter" idx="13"/>
          </p:nvPr>
        </p:nvSpPr>
        <p:spPr>
          <a:xfrm>
            <a:off x="1193800" y="4476750"/>
            <a:ext cx="9810750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–Giovanni Mela</a:t>
            </a:r>
          </a:p>
        </p:txBody>
      </p:sp>
      <p:sp>
        <p:nvSpPr>
          <p:cNvPr id="94" name="“Inserisci qui una citazione”."/>
          <p:cNvSpPr txBox="1">
            <a:spLocks noGrp="1"/>
          </p:cNvSpPr>
          <p:nvPr>
            <p:ph type="body" sz="quarter" idx="14"/>
          </p:nvPr>
        </p:nvSpPr>
        <p:spPr>
          <a:xfrm>
            <a:off x="1193800" y="3008888"/>
            <a:ext cx="9810750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“Inserisci qui una citazione”. </a:t>
            </a:r>
          </a:p>
        </p:txBody>
      </p:sp>
      <p:sp>
        <p:nvSpPr>
          <p:cNvPr id="9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031940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9843668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307499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>
            <a:spLocks noGrp="1"/>
          </p:cNvSpPr>
          <p:nvPr>
            <p:ph type="pic" idx="13"/>
          </p:nvPr>
        </p:nvSpPr>
        <p:spPr>
          <a:xfrm>
            <a:off x="1562984" y="336550"/>
            <a:ext cx="9067801" cy="4368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sto titolo"/>
          <p:cNvSpPr txBox="1">
            <a:spLocks noGrp="1"/>
          </p:cNvSpPr>
          <p:nvPr>
            <p:ph type="title"/>
          </p:nvPr>
        </p:nvSpPr>
        <p:spPr>
          <a:xfrm>
            <a:off x="317500" y="4756150"/>
            <a:ext cx="11557000" cy="1003300"/>
          </a:xfrm>
          <a:prstGeom prst="rect">
            <a:avLst/>
          </a:prstGeom>
        </p:spPr>
        <p:txBody>
          <a:bodyPr anchor="b"/>
          <a:lstStyle/>
          <a:p>
            <a:r>
              <a:t>Testo titolo</a:t>
            </a:r>
          </a:p>
        </p:txBody>
      </p:sp>
      <p:sp>
        <p:nvSpPr>
          <p:cNvPr id="2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317500" y="5721350"/>
            <a:ext cx="11557000" cy="79375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700"/>
            </a:lvl1pPr>
            <a:lvl2pPr marL="0" indent="114300" algn="ctr">
              <a:spcBef>
                <a:spcPts val="0"/>
              </a:spcBef>
              <a:buSzTx/>
              <a:buNone/>
              <a:defRPr sz="2700"/>
            </a:lvl2pPr>
            <a:lvl3pPr marL="0" indent="228600" algn="ctr">
              <a:spcBef>
                <a:spcPts val="0"/>
              </a:spcBef>
              <a:buSzTx/>
              <a:buNone/>
              <a:defRPr sz="2700"/>
            </a:lvl3pPr>
            <a:lvl4pPr marL="0" indent="342900" algn="ctr">
              <a:spcBef>
                <a:spcPts val="0"/>
              </a:spcBef>
              <a:buSzTx/>
              <a:buNone/>
              <a:defRPr sz="2700"/>
            </a:lvl4pPr>
            <a:lvl5pPr marL="0" indent="457200" algn="ctr">
              <a:spcBef>
                <a:spcPts val="0"/>
              </a:spcBef>
              <a:buSzTx/>
              <a:buNone/>
              <a:defRPr sz="27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966007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sto titolo"/>
          <p:cNvSpPr txBox="1">
            <a:spLocks noGrp="1"/>
          </p:cNvSpPr>
          <p:nvPr>
            <p:ph type="title"/>
          </p:nvPr>
        </p:nvSpPr>
        <p:spPr>
          <a:xfrm>
            <a:off x="889000" y="2266950"/>
            <a:ext cx="10414000" cy="2324100"/>
          </a:xfrm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1469188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>
            <a:spLocks noGrp="1"/>
          </p:cNvSpPr>
          <p:nvPr>
            <p:ph type="pic" sz="half" idx="13"/>
          </p:nvPr>
        </p:nvSpPr>
        <p:spPr>
          <a:xfrm>
            <a:off x="6582990" y="476250"/>
            <a:ext cx="4762501" cy="573405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sto titolo"/>
          <p:cNvSpPr txBox="1">
            <a:spLocks noGrp="1"/>
          </p:cNvSpPr>
          <p:nvPr>
            <p:ph type="title"/>
          </p:nvPr>
        </p:nvSpPr>
        <p:spPr>
          <a:xfrm>
            <a:off x="825500" y="476250"/>
            <a:ext cx="5111750" cy="2774950"/>
          </a:xfrm>
          <a:prstGeom prst="rect">
            <a:avLst/>
          </a:prstGeom>
        </p:spPr>
        <p:txBody>
          <a:bodyPr anchor="b"/>
          <a:lstStyle>
            <a:lvl1pPr>
              <a:defRPr sz="4200"/>
            </a:lvl1pPr>
          </a:lstStyle>
          <a:p>
            <a:r>
              <a:t>Testo titolo</a:t>
            </a:r>
          </a:p>
        </p:txBody>
      </p:sp>
      <p:sp>
        <p:nvSpPr>
          <p:cNvPr id="4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25500" y="3263900"/>
            <a:ext cx="5111750" cy="286385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700"/>
            </a:lvl1pPr>
            <a:lvl2pPr marL="0" indent="114300" algn="ctr">
              <a:spcBef>
                <a:spcPts val="0"/>
              </a:spcBef>
              <a:buSzTx/>
              <a:buNone/>
              <a:defRPr sz="2700"/>
            </a:lvl2pPr>
            <a:lvl3pPr marL="0" indent="228600" algn="ctr">
              <a:spcBef>
                <a:spcPts val="0"/>
              </a:spcBef>
              <a:buSzTx/>
              <a:buNone/>
              <a:defRPr sz="2700"/>
            </a:lvl3pPr>
            <a:lvl4pPr marL="0" indent="342900" algn="ctr">
              <a:spcBef>
                <a:spcPts val="0"/>
              </a:spcBef>
              <a:buSzTx/>
              <a:buNone/>
              <a:defRPr sz="2700"/>
            </a:lvl4pPr>
            <a:lvl5pPr marL="0" indent="457200" algn="ctr">
              <a:spcBef>
                <a:spcPts val="0"/>
              </a:spcBef>
              <a:buSzTx/>
              <a:buNone/>
              <a:defRPr sz="27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162992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sto tito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4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2064766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sto tito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5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1133422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>
            <a:spLocks noGrp="1"/>
          </p:cNvSpPr>
          <p:nvPr>
            <p:ph type="pic" sz="half" idx="13"/>
          </p:nvPr>
        </p:nvSpPr>
        <p:spPr>
          <a:xfrm>
            <a:off x="6584950" y="1574800"/>
            <a:ext cx="4762500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sto tito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844550" y="1574800"/>
            <a:ext cx="5111750" cy="4648200"/>
          </a:xfrm>
          <a:prstGeom prst="rect">
            <a:avLst/>
          </a:prstGeom>
        </p:spPr>
        <p:txBody>
          <a:bodyPr/>
          <a:lstStyle>
            <a:lvl1pPr marL="279400" indent="-279400">
              <a:spcBef>
                <a:spcPts val="2250"/>
              </a:spcBef>
              <a:defRPr sz="1900"/>
            </a:lvl1pPr>
            <a:lvl2pPr marL="558800" indent="-279400">
              <a:spcBef>
                <a:spcPts val="2250"/>
              </a:spcBef>
              <a:defRPr sz="1900"/>
            </a:lvl2pPr>
            <a:lvl3pPr marL="838200" indent="-279400">
              <a:spcBef>
                <a:spcPts val="2250"/>
              </a:spcBef>
              <a:defRPr sz="1900"/>
            </a:lvl3pPr>
            <a:lvl4pPr marL="1117600" indent="-279400">
              <a:spcBef>
                <a:spcPts val="2250"/>
              </a:spcBef>
              <a:defRPr sz="1900"/>
            </a:lvl4pPr>
            <a:lvl5pPr marL="1397000" indent="-279400">
              <a:spcBef>
                <a:spcPts val="2250"/>
              </a:spcBef>
              <a:defRPr sz="19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2116110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44550" y="889000"/>
            <a:ext cx="10502900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4040004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>
            <a:spLocks noGrp="1"/>
          </p:cNvSpPr>
          <p:nvPr>
            <p:ph type="pic" sz="quarter" idx="13"/>
          </p:nvPr>
        </p:nvSpPr>
        <p:spPr>
          <a:xfrm>
            <a:off x="7880350" y="3524250"/>
            <a:ext cx="3702050" cy="277495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magine"/>
          <p:cNvSpPr>
            <a:spLocks noGrp="1"/>
          </p:cNvSpPr>
          <p:nvPr>
            <p:ph type="pic" sz="quarter" idx="14"/>
          </p:nvPr>
        </p:nvSpPr>
        <p:spPr>
          <a:xfrm>
            <a:off x="7880350" y="565150"/>
            <a:ext cx="3702050" cy="277495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magine"/>
          <p:cNvSpPr>
            <a:spLocks noGrp="1"/>
          </p:cNvSpPr>
          <p:nvPr>
            <p:ph type="pic" idx="15"/>
          </p:nvPr>
        </p:nvSpPr>
        <p:spPr>
          <a:xfrm>
            <a:off x="603250" y="565150"/>
            <a:ext cx="7086600" cy="573405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2585847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sto titolo"/>
          <p:cNvSpPr txBox="1">
            <a:spLocks noGrp="1"/>
          </p:cNvSpPr>
          <p:nvPr>
            <p:ph type="title"/>
          </p:nvPr>
        </p:nvSpPr>
        <p:spPr>
          <a:xfrm>
            <a:off x="844550" y="177800"/>
            <a:ext cx="105029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Testo titolo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44550" y="1574800"/>
            <a:ext cx="105029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5934929" y="6540500"/>
            <a:ext cx="31579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 defTabSz="412750" hangingPunct="0"/>
            <a:fld id="{86CB4B4D-7CA3-9044-876B-883B54F8677D}" type="slidenum">
              <a:rPr lang="it-IT" kern="0" smtClean="0">
                <a:solidFill>
                  <a:srgbClr val="000000"/>
                </a:solidFill>
              </a:rPr>
              <a:pPr algn="ctr" defTabSz="412750" hangingPunct="0"/>
              <a:t>‹N›</a:t>
            </a:fld>
            <a:endParaRPr lang="it-IT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1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txStyles>
    <p:titleStyle>
      <a:lvl1pPr marL="0" marR="0" indent="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1143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2286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3429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4572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5715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6858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8001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9144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5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50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5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700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5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50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5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400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500" marR="0" indent="-317500" algn="l" defTabSz="412750" latinLnBrk="0">
        <a:lnSpc>
          <a:spcPct val="100000"/>
        </a:lnSpc>
        <a:spcBef>
          <a:spcPts val="2950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3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6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9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2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5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8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1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4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0ED779FA-BE9E-4DEB-9F53-9FD2DF6FB0EA-L0-001.jpeg" descr="0ED779FA-BE9E-4DEB-9F53-9FD2DF6FB0EA-L0-001.jpe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88473" y="-87452"/>
            <a:ext cx="12368945" cy="6945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 2"/>
          <p:cNvPicPr/>
          <p:nvPr/>
        </p:nvPicPr>
        <p:blipFill>
          <a:blip r:embed="rId3" cstate="print">
            <a:lum bright="-58000" contrast="80000"/>
          </a:blip>
          <a:srcRect/>
          <a:stretch>
            <a:fillRect/>
          </a:stretch>
        </p:blipFill>
        <p:spPr bwMode="auto">
          <a:xfrm>
            <a:off x="0" y="0"/>
            <a:ext cx="1723292" cy="93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/>
          <p:cNvSpPr/>
          <p:nvPr/>
        </p:nvSpPr>
        <p:spPr>
          <a:xfrm>
            <a:off x="2942491" y="0"/>
            <a:ext cx="73550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La valutazione partecipata dell’umanizzazione negli Ospedali ASL BARI</a:t>
            </a:r>
          </a:p>
          <a:p>
            <a:pPr lvl="0" algn="ctr" defTabSz="825500" hangingPunct="0"/>
            <a:r>
              <a:rPr lang="it-IT" sz="1200" b="1" kern="0" dirty="0" smtClean="0">
                <a:solidFill>
                  <a:srgbClr val="00A2FF">
                    <a:lumMod val="50000"/>
                  </a:srgbClr>
                </a:solidFill>
                <a:latin typeface="Helvetica Neue"/>
                <a:sym typeface="Helvetica Neue"/>
              </a:rPr>
              <a:t>RISULTATI</a:t>
            </a:r>
            <a:endParaRPr kumimoji="0" lang="it-IT" sz="1200" b="1" i="0" u="none" strike="noStrike" kern="0" cap="none" spc="0" normalizeH="0" baseline="0" noProof="0" dirty="0" smtClean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                                                               Bari 26 febbraio 2018                                      </a:t>
            </a:r>
            <a:r>
              <a:rPr kumimoji="0" lang="it-IT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Stella Armando</a:t>
            </a:r>
            <a:endParaRPr kumimoji="0" lang="it-IT" sz="1050" b="1" i="0" u="none" strike="noStrike" kern="0" cap="none" spc="0" normalizeH="0" baseline="0" noProof="0" dirty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1734671"/>
              </p:ext>
            </p:extLst>
          </p:nvPr>
        </p:nvGraphicFramePr>
        <p:xfrm>
          <a:off x="397119" y="1643272"/>
          <a:ext cx="5663712" cy="4333457"/>
        </p:xfrm>
        <a:graphic>
          <a:graphicData uri="http://schemas.openxmlformats.org/drawingml/2006/table">
            <a:tbl>
              <a:tblPr/>
              <a:tblGrid>
                <a:gridCol w="3356274"/>
                <a:gridCol w="2307438"/>
              </a:tblGrid>
              <a:tr h="65795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OSPEDALE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PUNTEGGIO COMPLESSIVO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537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ALTAMURA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537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CORATO)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7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MOLFETTA)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537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VENERE - 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7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PAOLO-BARI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537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MONOPOLI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45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PUTIGNANO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7645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PUGLIA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70241973"/>
              </p:ext>
            </p:extLst>
          </p:nvPr>
        </p:nvGraphicFramePr>
        <p:xfrm>
          <a:off x="6260123" y="1661563"/>
          <a:ext cx="5598135" cy="4317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476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0ED779FA-BE9E-4DEB-9F53-9FD2DF6FB0EA-L0-001.jpeg" descr="0ED779FA-BE9E-4DEB-9F53-9FD2DF6FB0EA-L0-001.jpe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88473" y="-87452"/>
            <a:ext cx="12368945" cy="6945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 2"/>
          <p:cNvPicPr/>
          <p:nvPr/>
        </p:nvPicPr>
        <p:blipFill>
          <a:blip r:embed="rId3" cstate="print">
            <a:lum bright="-58000" contrast="80000"/>
          </a:blip>
          <a:srcRect/>
          <a:stretch>
            <a:fillRect/>
          </a:stretch>
        </p:blipFill>
        <p:spPr bwMode="auto">
          <a:xfrm>
            <a:off x="0" y="0"/>
            <a:ext cx="1723292" cy="93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/>
          <p:cNvSpPr/>
          <p:nvPr/>
        </p:nvSpPr>
        <p:spPr>
          <a:xfrm>
            <a:off x="2447779" y="0"/>
            <a:ext cx="7526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La valutazione partecipata dell’umanizzazione negli Ospedali ASL BARI</a:t>
            </a:r>
          </a:p>
          <a:p>
            <a:pPr lvl="0" algn="ctr" defTabSz="825500" hangingPunct="0"/>
            <a:r>
              <a:rPr lang="it-IT" sz="1200" b="1" kern="0" dirty="0" smtClean="0">
                <a:solidFill>
                  <a:srgbClr val="00A2FF">
                    <a:lumMod val="50000"/>
                  </a:srgbClr>
                </a:solidFill>
                <a:latin typeface="Helvetica Neue"/>
                <a:sym typeface="Helvetica Neue"/>
              </a:rPr>
              <a:t>RISULTATI</a:t>
            </a:r>
            <a:endParaRPr kumimoji="0" lang="it-IT" sz="1200" b="1" i="0" u="none" strike="noStrike" kern="0" cap="none" spc="0" normalizeH="0" baseline="0" noProof="0" dirty="0" smtClean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                                                               Bari 26 febbraio 2018                                     </a:t>
            </a:r>
            <a:r>
              <a:rPr kumimoji="0" lang="it-IT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Stella Armando</a:t>
            </a:r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                      </a:t>
            </a:r>
          </a:p>
          <a:p>
            <a:pPr lvl="0" algn="ctr" defTabSz="825500" hangingPunct="0"/>
            <a:endParaRPr kumimoji="0" lang="it-IT" sz="1200" b="1" i="0" u="none" strike="noStrike" kern="0" cap="none" spc="0" normalizeH="0" baseline="0" noProof="0" dirty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7226331"/>
              </p:ext>
            </p:extLst>
          </p:nvPr>
        </p:nvGraphicFramePr>
        <p:xfrm>
          <a:off x="1723292" y="848702"/>
          <a:ext cx="9296400" cy="2530475"/>
        </p:xfrm>
        <a:graphic>
          <a:graphicData uri="http://schemas.openxmlformats.org/drawingml/2006/table">
            <a:tbl>
              <a:tblPr/>
              <a:tblGrid>
                <a:gridCol w="2578633"/>
                <a:gridCol w="1585875"/>
                <a:gridCol w="1116456"/>
                <a:gridCol w="1893535"/>
                <a:gridCol w="1132315"/>
                <a:gridCol w="989586"/>
              </a:tblGrid>
              <a:tr h="2667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AREA 1 - PROCESSI ASSISTENZIALI E ORGANIZZATIVI ORIENTATI AL RISPETTO E ALLA SPECIFICITA' DELLA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711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ATTENZIONE ALLA FRAGILITA' E A I BISOGNI DELLA PERSONA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RISPETTO DELLA PRIVACY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IMPEGNO PER LA NON DISCRIMINAZIONE CULTURALE, ETNICA, RELIGIOSA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 CONTINUITA' DELLE CURE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 AREA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ALTAMURA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CORATO)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MOLFETTA)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VENERE - 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PAOLO-BARI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MONOPOLI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PUTIGNANO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PUGLIA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85486263"/>
              </p:ext>
            </p:extLst>
          </p:nvPr>
        </p:nvGraphicFramePr>
        <p:xfrm>
          <a:off x="1723292" y="3488788"/>
          <a:ext cx="9249507" cy="2900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49295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0ED779FA-BE9E-4DEB-9F53-9FD2DF6FB0EA-L0-001.jpeg" descr="0ED779FA-BE9E-4DEB-9F53-9FD2DF6FB0EA-L0-001.jpe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88473" y="-87452"/>
            <a:ext cx="12368945" cy="6945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 2"/>
          <p:cNvPicPr/>
          <p:nvPr/>
        </p:nvPicPr>
        <p:blipFill>
          <a:blip r:embed="rId3" cstate="print">
            <a:lum bright="-58000" contrast="80000"/>
          </a:blip>
          <a:srcRect/>
          <a:stretch>
            <a:fillRect/>
          </a:stretch>
        </p:blipFill>
        <p:spPr bwMode="auto">
          <a:xfrm>
            <a:off x="0" y="0"/>
            <a:ext cx="1723292" cy="93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/>
          <p:cNvSpPr/>
          <p:nvPr/>
        </p:nvSpPr>
        <p:spPr>
          <a:xfrm>
            <a:off x="2942491" y="0"/>
            <a:ext cx="69048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La valutazione partecipata dell’umanizzazione negli Ospedali ASL BARI</a:t>
            </a:r>
          </a:p>
          <a:p>
            <a:pPr lvl="0" algn="ctr" defTabSz="825500" hangingPunct="0"/>
            <a:r>
              <a:rPr lang="it-IT" sz="1200" b="1" kern="0" dirty="0" smtClean="0">
                <a:solidFill>
                  <a:srgbClr val="00A2FF">
                    <a:lumMod val="50000"/>
                  </a:srgbClr>
                </a:solidFill>
                <a:latin typeface="Helvetica Neue"/>
                <a:sym typeface="Helvetica Neue"/>
              </a:rPr>
              <a:t>RISULTATI</a:t>
            </a:r>
            <a:endParaRPr kumimoji="0" lang="it-IT" sz="1200" b="1" i="0" u="none" strike="noStrike" kern="0" cap="none" spc="0" normalizeH="0" baseline="0" noProof="0" dirty="0" smtClean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                                                         Bari 26 febbraio </a:t>
            </a:r>
            <a:r>
              <a:rPr kumimoji="0" lang="it-IT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2018                                   Stella Armando</a:t>
            </a:r>
            <a:endParaRPr kumimoji="0" lang="it-IT" sz="1050" b="1" i="0" u="none" strike="noStrike" kern="0" cap="none" spc="0" normalizeH="0" baseline="0" noProof="0" dirty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9501857"/>
              </p:ext>
            </p:extLst>
          </p:nvPr>
        </p:nvGraphicFramePr>
        <p:xfrm>
          <a:off x="1723292" y="733783"/>
          <a:ext cx="9283700" cy="2440305"/>
        </p:xfrm>
        <a:graphic>
          <a:graphicData uri="http://schemas.openxmlformats.org/drawingml/2006/table">
            <a:tbl>
              <a:tblPr/>
              <a:tblGrid>
                <a:gridCol w="2579511"/>
                <a:gridCol w="1370662"/>
                <a:gridCol w="1205675"/>
                <a:gridCol w="1573724"/>
                <a:gridCol w="1535650"/>
                <a:gridCol w="1018478"/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AREA 2  -  ACCESSIBILITA' FISICA, VIVIBILITA' E COMFORT DEI LUOGHI DI CURA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 ACCESSIBILITA' FISICA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 LOGISTICA E SEGNALETICA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 REPARTI DI DEGENZA "A MISURA D'UOMO"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 COMFORT GENERALE DELLA STRUTTURA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 AREA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ALTAMURA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CORATO)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MOLFETTA)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VENERE - 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PAOLO-BARI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MONOPOLI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PUTIGNANO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PUGLIA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71403906"/>
              </p:ext>
            </p:extLst>
          </p:nvPr>
        </p:nvGraphicFramePr>
        <p:xfrm>
          <a:off x="1723292" y="3385274"/>
          <a:ext cx="9263576" cy="2751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959816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0ED779FA-BE9E-4DEB-9F53-9FD2DF6FB0EA-L0-001.jpeg" descr="0ED779FA-BE9E-4DEB-9F53-9FD2DF6FB0EA-L0-001.jpe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176945" y="-87452"/>
            <a:ext cx="12368945" cy="6945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 2"/>
          <p:cNvPicPr/>
          <p:nvPr/>
        </p:nvPicPr>
        <p:blipFill>
          <a:blip r:embed="rId3" cstate="print">
            <a:lum bright="-58000" contrast="80000"/>
          </a:blip>
          <a:srcRect/>
          <a:stretch>
            <a:fillRect/>
          </a:stretch>
        </p:blipFill>
        <p:spPr bwMode="auto">
          <a:xfrm>
            <a:off x="0" y="0"/>
            <a:ext cx="1723292" cy="93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/>
          <p:cNvSpPr/>
          <p:nvPr/>
        </p:nvSpPr>
        <p:spPr>
          <a:xfrm>
            <a:off x="2942492" y="0"/>
            <a:ext cx="7411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La valutazione partecipata dell’umanizzazione negli Ospedali ASL BARI</a:t>
            </a:r>
          </a:p>
          <a:p>
            <a:pPr lvl="0" algn="ctr" defTabSz="825500" hangingPunct="0"/>
            <a:r>
              <a:rPr lang="it-IT" sz="1200" b="1" kern="0" dirty="0" smtClean="0">
                <a:solidFill>
                  <a:srgbClr val="00A2FF">
                    <a:lumMod val="50000"/>
                  </a:srgbClr>
                </a:solidFill>
                <a:latin typeface="Helvetica Neue"/>
                <a:sym typeface="Helvetica Neue"/>
              </a:rPr>
              <a:t>RISULTATI</a:t>
            </a:r>
            <a:endParaRPr kumimoji="0" lang="it-IT" sz="1200" b="1" i="0" u="none" strike="noStrike" kern="0" cap="none" spc="0" normalizeH="0" baseline="0" noProof="0" dirty="0" smtClean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                                                           Bari 26 febbraio 2018                                     </a:t>
            </a:r>
            <a:r>
              <a:rPr kumimoji="0" lang="it-IT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Stella Armando                            </a:t>
            </a:r>
            <a:endParaRPr kumimoji="0" lang="it-IT" sz="1050" b="1" i="0" u="none" strike="noStrike" kern="0" cap="none" spc="0" normalizeH="0" baseline="0" noProof="0" dirty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3677019"/>
              </p:ext>
            </p:extLst>
          </p:nvPr>
        </p:nvGraphicFramePr>
        <p:xfrm>
          <a:off x="2258646" y="763343"/>
          <a:ext cx="8026400" cy="2238375"/>
        </p:xfrm>
        <a:graphic>
          <a:graphicData uri="http://schemas.openxmlformats.org/drawingml/2006/table">
            <a:tbl>
              <a:tblPr/>
              <a:tblGrid>
                <a:gridCol w="2566415"/>
                <a:gridCol w="1972455"/>
                <a:gridCol w="2439365"/>
                <a:gridCol w="1048165"/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AREA 3 -  ACCESSO ALLE INFORMAZIONI - SEMPLIFICAZIONE  - TRASPARENZA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 SEMPLIFICAZIONE DELLE PROCEDURE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AGEVOLAZIONE DELL'ACCESSO ALLE INFORMAZIONI E TRASPARENZA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 AREA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ALTAMURA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CORATO)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MOLFETTA)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VENERE - 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PAOLO-BARI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MONOPOLI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PUTIGNANO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PUGLIA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756374"/>
              </p:ext>
            </p:extLst>
          </p:nvPr>
        </p:nvGraphicFramePr>
        <p:xfrm>
          <a:off x="2262554" y="3059723"/>
          <a:ext cx="7995138" cy="342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983765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0ED779FA-BE9E-4DEB-9F53-9FD2DF6FB0EA-L0-001.jpeg" descr="0ED779FA-BE9E-4DEB-9F53-9FD2DF6FB0EA-L0-001.jpe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176945" y="-87452"/>
            <a:ext cx="12368945" cy="6945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 2"/>
          <p:cNvPicPr/>
          <p:nvPr/>
        </p:nvPicPr>
        <p:blipFill>
          <a:blip r:embed="rId3" cstate="print">
            <a:lum bright="-58000" contrast="80000"/>
          </a:blip>
          <a:srcRect/>
          <a:stretch>
            <a:fillRect/>
          </a:stretch>
        </p:blipFill>
        <p:spPr bwMode="auto">
          <a:xfrm>
            <a:off x="0" y="0"/>
            <a:ext cx="1723292" cy="93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/>
          <p:cNvSpPr/>
          <p:nvPr/>
        </p:nvSpPr>
        <p:spPr>
          <a:xfrm>
            <a:off x="2942492" y="0"/>
            <a:ext cx="75942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La valutazione partecipata dell’umanizzazione negli Ospedali ASL BARI</a:t>
            </a:r>
          </a:p>
          <a:p>
            <a:pPr lvl="0" algn="ctr" defTabSz="825500" hangingPunct="0"/>
            <a:r>
              <a:rPr lang="it-IT" sz="1200" b="1" kern="0" dirty="0" smtClean="0">
                <a:solidFill>
                  <a:srgbClr val="00A2FF">
                    <a:lumMod val="50000"/>
                  </a:srgbClr>
                </a:solidFill>
                <a:latin typeface="Helvetica Neue"/>
                <a:sym typeface="Helvetica Neue"/>
              </a:rPr>
              <a:t>RISULTATI</a:t>
            </a:r>
            <a:endParaRPr kumimoji="0" lang="it-IT" sz="1200" b="1" i="0" u="none" strike="noStrike" kern="0" cap="none" spc="0" normalizeH="0" baseline="0" noProof="0" dirty="0" smtClean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lvl="0" algn="ctr" defTabSz="825500" hangingPunct="0"/>
            <a:r>
              <a:rPr kumimoji="0" lang="it-IT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                                                                  Bari 26 febbraio 2018                                           </a:t>
            </a:r>
            <a:r>
              <a:rPr kumimoji="0" lang="it-IT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A2FF">
                    <a:lumMod val="50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t>Stella Armando</a:t>
            </a:r>
            <a:endParaRPr kumimoji="0" lang="it-IT" sz="1050" b="1" i="0" u="none" strike="noStrike" kern="0" cap="none" spc="0" normalizeH="0" baseline="0" noProof="0" dirty="0">
              <a:ln>
                <a:noFill/>
              </a:ln>
              <a:solidFill>
                <a:srgbClr val="00A2FF">
                  <a:lumMod val="50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930371"/>
              </p:ext>
            </p:extLst>
          </p:nvPr>
        </p:nvGraphicFramePr>
        <p:xfrm>
          <a:off x="2559539" y="803641"/>
          <a:ext cx="7823200" cy="2181225"/>
        </p:xfrm>
        <a:graphic>
          <a:graphicData uri="http://schemas.openxmlformats.org/drawingml/2006/table">
            <a:tbl>
              <a:tblPr/>
              <a:tblGrid>
                <a:gridCol w="2580194"/>
                <a:gridCol w="2268792"/>
                <a:gridCol w="1992342"/>
                <a:gridCol w="981872"/>
              </a:tblGrid>
              <a:tr h="2476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AREA 4  -  CURA DELLA RELAZIONE CON IL PAZIENTE/CITTADINO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 RELAZIONE TRA PROFESSIONISTA SANITARIO E PAZIENTE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 RELAZIONE CON IL CITTADINO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 AREA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ALTAMURA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CORATO)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 (PLESSO MOLFETTA)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DI VENERE - 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SAN PAOLO-BARI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MONOPOLI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OSPEDALE PUTIGNANO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PUGLIA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2259075"/>
              </p:ext>
            </p:extLst>
          </p:nvPr>
        </p:nvGraphicFramePr>
        <p:xfrm>
          <a:off x="2532185" y="3212123"/>
          <a:ext cx="7866184" cy="330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495030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564</Words>
  <Application>Microsoft Office PowerPoint</Application>
  <PresentationFormat>Personalizzato</PresentationFormat>
  <Paragraphs>224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White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62301</dc:creator>
  <cp:lastModifiedBy>tecnico</cp:lastModifiedBy>
  <cp:revision>23</cp:revision>
  <dcterms:created xsi:type="dcterms:W3CDTF">2018-02-25T18:58:03Z</dcterms:created>
  <dcterms:modified xsi:type="dcterms:W3CDTF">2018-07-12T10:00:52Z</dcterms:modified>
</cp:coreProperties>
</file>