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6" r:id="rId2"/>
    <p:sldMasterId id="2147483732" r:id="rId3"/>
  </p:sldMasterIdLst>
  <p:notesMasterIdLst>
    <p:notesMasterId r:id="rId20"/>
  </p:notesMasterIdLst>
  <p:sldIdLst>
    <p:sldId id="299" r:id="rId4"/>
    <p:sldId id="260" r:id="rId5"/>
    <p:sldId id="301" r:id="rId6"/>
    <p:sldId id="306" r:id="rId7"/>
    <p:sldId id="325" r:id="rId8"/>
    <p:sldId id="307" r:id="rId9"/>
    <p:sldId id="308" r:id="rId10"/>
    <p:sldId id="309" r:id="rId11"/>
    <p:sldId id="310" r:id="rId12"/>
    <p:sldId id="324" r:id="rId13"/>
    <p:sldId id="315" r:id="rId14"/>
    <p:sldId id="316" r:id="rId15"/>
    <p:sldId id="317" r:id="rId16"/>
    <p:sldId id="318" r:id="rId17"/>
    <p:sldId id="320" r:id="rId18"/>
    <p:sldId id="32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8578"/>
    <a:srgbClr val="F79548"/>
    <a:srgbClr val="AD403D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306" autoAdjust="0"/>
    <p:restoredTop sz="94638" autoAdjust="0"/>
  </p:normalViewPr>
  <p:slideViewPr>
    <p:cSldViewPr>
      <p:cViewPr>
        <p:scale>
          <a:sx n="94" d="100"/>
          <a:sy n="94" d="100"/>
        </p:scale>
        <p:origin x="-444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CCC00-1FCC-4C8B-B456-5599F37835CD}" type="datetimeFigureOut">
              <a:rPr lang="it-IT" smtClean="0"/>
              <a:pPr/>
              <a:t>18/07/2016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9406C-37BA-4727-8C1C-3C868863F6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85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9406C-37BA-4727-8C1C-3C868863F66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9406C-37BA-4727-8C1C-3C868863F66F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9406C-37BA-4727-8C1C-3C868863F66F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2CB8-2FF6-43D6-A1F0-79608FF56CA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6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A735-D5FA-45B5-934E-4CACE1C69A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83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916D-1AED-4E64-9FC4-8324399F1D7B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A387-E28B-4F18-9BA7-5B4F2FD51D8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66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D1C2-193D-451A-9734-99D4B7A2450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84FE-F87B-467D-AAD8-771688D8074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34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E98E-7AF6-41DF-9D30-913BCC36769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87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D997-E308-4A06-ACC3-E2C76CC233CB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93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1791-8657-4AF8-9697-F08A7D1BAB65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59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BC99-77C1-4CC5-A38E-41C0EF3FF73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21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8BC-A4EC-4B72-BAE9-F0BA1BB0706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8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AD82-E7F0-46E1-AD79-B540D72ABAB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33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691E-0F47-4150-984A-1CFFC968EBC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95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F37E-6A60-4459-B8AF-1DE8E58498E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4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7FAB-5211-4C89-8038-6818B9F9522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586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600B-1444-4687-9D3F-E1598CDD56C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03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7D0A-DBC2-46DD-9D7F-AE48D563309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13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DC18-F3F3-4CBE-8680-6DCC1482EA4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337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82E4-F542-4EE5-9640-DF6464E60B5A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839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9BDF-DDCC-4457-A7B9-421E9CC2D02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105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C8A9-5D91-4A14-9625-387C2D96F28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040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4D60-3E85-4BCB-9829-429620E348D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4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484-6A00-47B2-A6DB-FCCA8452EEA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96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E3B9-31E0-4023-AEAE-8C4F1A4C110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15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D815-B275-458C-9152-8711901DF1A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95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DEA72-9AF2-4BED-A3AF-F48DD3A1E3A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107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1FE4-46CA-4C34-BA67-D8681BF20FA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56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B502-479F-4140-9E76-D7B59BB4FEF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0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B731-F9D2-45FF-BE37-FA4648EB80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2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6304-E334-4D30-8F8F-F52E1F33AF1B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0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4E23-60EA-4A73-8FB1-EDB400F4D40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52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7806-9DF2-4E13-B38D-EDAFEC3F815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5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1328-527D-4D71-85A8-689F2652708B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2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9F42FE0-E07A-4DB4-AE92-22D4F5A0E58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57200"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57200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6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D23A886-4F47-4219-BF43-1679F927C1A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57200"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57200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29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BEFD595-6982-44ED-906B-7671FB41A5B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57200"/>
              <a:t>18/07/2016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7A195FC-BAC8-0445-92F0-ACD4CE46BD74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457200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8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1520" y="18864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it-IT" sz="1200" b="1" i="1" dirty="0" smtClean="0">
                <a:solidFill>
                  <a:schemeClr val="accent1">
                    <a:lumMod val="75000"/>
                  </a:schemeClr>
                </a:solidFill>
              </a:rPr>
              <a:t>Concorso pubblico, per titoli ed esami, per la copertura di n. 165 posti di COLLABORATORE PROFESSIONALE SANITARIO “INFERMIERE”, indetto dall’ Azienda Sanitaria Locale di Bari con deliberazione n.1590 del 7.09.2015, e successiva riapertura termini con elevazione dei posti da 165 a 199 con delibera n. 0428 del 8.03.2016.</a:t>
            </a:r>
            <a:endParaRPr lang="it-IT" sz="12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defTabSz="457200"/>
            <a:endParaRPr lang="it-IT" b="1" dirty="0" smtClean="0">
              <a:solidFill>
                <a:srgbClr val="578578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251520" y="1268760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CONCORSO</a:t>
            </a:r>
          </a:p>
          <a:p>
            <a:pPr algn="ctr" defTabSz="457200"/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COLLABORATORE PROFESSIONALE SANITARIO </a:t>
            </a:r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INFERMIERE </a:t>
            </a:r>
            <a:r>
              <a:rPr lang="it-IT" sz="4000" b="1" dirty="0" smtClean="0">
                <a:solidFill>
                  <a:srgbClr val="0033CC"/>
                </a:solidFill>
                <a:latin typeface="Forte" panose="03060902040502070203" pitchFamily="66" charset="0"/>
              </a:rPr>
              <a:t/>
            </a:r>
            <a:br>
              <a:rPr lang="it-IT" sz="4000" b="1" dirty="0" smtClean="0">
                <a:solidFill>
                  <a:srgbClr val="0033CC"/>
                </a:solidFill>
                <a:latin typeface="Forte" panose="03060902040502070203" pitchFamily="66" charset="0"/>
              </a:rPr>
            </a:br>
            <a:r>
              <a:rPr lang="it-IT" sz="4000" b="1" dirty="0" smtClean="0">
                <a:solidFill>
                  <a:srgbClr val="0033CC"/>
                </a:solidFill>
                <a:latin typeface="Forte" panose="03060902040502070203" pitchFamily="66" charset="0"/>
              </a:rPr>
              <a:t/>
            </a:r>
            <a:br>
              <a:rPr lang="it-IT" sz="4000" b="1" dirty="0" smtClean="0">
                <a:solidFill>
                  <a:srgbClr val="0033CC"/>
                </a:solidFill>
                <a:latin typeface="Forte" panose="03060902040502070203" pitchFamily="66" charset="0"/>
              </a:rPr>
            </a:br>
            <a:r>
              <a:rPr lang="it-IT" sz="4000" b="1" i="1" dirty="0" smtClean="0">
                <a:solidFill>
                  <a:schemeClr val="accent1">
                    <a:lumMod val="75000"/>
                  </a:schemeClr>
                </a:solidFill>
              </a:rPr>
              <a:t>Indicazioni relative allo svolgimento della prova preselettiva</a:t>
            </a:r>
            <a:r>
              <a:rPr lang="it-IT" sz="8000" b="1" dirty="0" smtClean="0">
                <a:solidFill>
                  <a:srgbClr val="0033CC"/>
                </a:solidFill>
              </a:rPr>
              <a:t/>
            </a:r>
            <a:br>
              <a:rPr lang="it-IT" sz="8000" b="1" dirty="0" smtClean="0">
                <a:solidFill>
                  <a:srgbClr val="0033CC"/>
                </a:solidFill>
              </a:rPr>
            </a:br>
            <a:endParaRPr lang="it-IT" b="1" dirty="0" smtClean="0">
              <a:solidFill>
                <a:srgbClr val="578578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22" name="Immagine 21" descr="inde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6" name="Immagine 5" descr="Immagin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1916832"/>
            <a:ext cx="792088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All’ingresso del padiglione sarà presente il personale di vigilanza e assistenza alle prove, la cartellonistica con le indicazioni di accesso e il personale di assistenza per i candidati che hanno richiesto particolari ausili. Sarà inoltre garantita la presenza di un presidio medico oltre ad uno</a:t>
            </a:r>
            <a:r>
              <a:rPr lang="it-IT" sz="2400" dirty="0" smtClean="0"/>
              <a:t> </a:t>
            </a: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Spazio nursery, per garantire alle candidate neomamme di poter far sostare il proprio bambino accompagnato da un familiare e nel caso per allattare prima della prova. Saranno a disposizione, altresì, box di attesa dedicati a donne in gravidanza e/o a candidati con particolari esigenze.</a:t>
            </a:r>
            <a:r>
              <a:rPr lang="it-IT" sz="2800" b="1" i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sz="2800" b="1" i="1" u="sng" dirty="0" smtClean="0">
              <a:solidFill>
                <a:srgbClr val="FF0000"/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olo 8"/>
          <p:cNvSpPr txBox="1">
            <a:spLocks/>
          </p:cNvSpPr>
          <p:nvPr/>
        </p:nvSpPr>
        <p:spPr>
          <a:xfrm>
            <a:off x="395536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  <a:p>
            <a:pPr algn="ctr" defTabSz="457200">
              <a:spcBef>
                <a:spcPct val="0"/>
              </a:spcBef>
              <a:defRPr/>
            </a:pPr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Servizio di sorveglianza e assistenza</a:t>
            </a:r>
            <a:endParaRPr kumimoji="0" lang="it-IT" sz="5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magine 5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7" name="Immagine 6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Materiale concorsuale</a:t>
            </a:r>
            <a:endParaRPr kumimoji="0" lang="it-IT" sz="5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1628801"/>
            <a:ext cx="79208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All'ingresso sarà consegnato a ciascun candidato il seguente materiale:</a:t>
            </a:r>
          </a:p>
          <a:p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38163" indent="-538163">
              <a:buFont typeface="Wingdings" pitchFamily="2" charset="2"/>
              <a:buChar char="ü"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FOGLIO ISTRUZIONI</a:t>
            </a:r>
          </a:p>
          <a:p>
            <a:pPr marL="538163" lvl="0" indent="-538163">
              <a:buFont typeface="Wingdings" pitchFamily="2" charset="2"/>
              <a:buChar char="ü"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Un CARTELLINO </a:t>
            </a:r>
            <a:r>
              <a:rPr lang="it-IT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 IDENTIFICAZIONE con i dati del candidato (cognome, nome e data di nascita)</a:t>
            </a:r>
          </a:p>
          <a:p>
            <a:pPr marL="538163" lvl="0" indent="-538163">
              <a:buFont typeface="Wingdings" pitchFamily="2" charset="2"/>
              <a:buChar char="ü"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FOGLIO RISPOSTE</a:t>
            </a:r>
          </a:p>
          <a:p>
            <a:pPr marL="538163" lvl="0" indent="-538163">
              <a:buFont typeface="Wingdings" pitchFamily="2" charset="2"/>
              <a:buChar char="ü"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PENNA (che è l’unica che va usata e nel caso non funzionasse richiederne la sostituzione)</a:t>
            </a:r>
          </a:p>
          <a:p>
            <a:pPr marL="538163" lvl="0" indent="-538163">
              <a:buFont typeface="Wingdings" pitchFamily="2" charset="2"/>
              <a:buChar char="ü"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Coppia di CODICI A BARRE autoadesivi</a:t>
            </a: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7" name="Immagine 6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Fasi di svolgimento di una sessione </a:t>
            </a:r>
            <a:endParaRPr kumimoji="0" lang="it-IT" sz="5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1628801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9552" y="1628801"/>
            <a:ext cx="792088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Istruzioni del Responsabile di procedura.</a:t>
            </a:r>
          </a:p>
          <a:p>
            <a:pPr lvl="0"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Compilazione del Cartellino anagrafico ed apposizione sullo stesso di uno dei due codici a barre, da parte di ciascun candidato</a:t>
            </a:r>
          </a:p>
          <a:p>
            <a:pPr lvl="0"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Ritiro, a vista, di tutti i cartellini anagrafici, conteggio per verificare che siano corrispondenti al numero dei candidati registratisi ed inserimento degli stessi in un plico unico debitamente sigillato e controfirmato.</a:t>
            </a: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8" name="Immagine 7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Fasi di svolgimento di una sessione 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9552" y="1628801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9552" y="1628801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>
              <a:buFont typeface="Wingdings" pitchFamily="2" charset="2"/>
              <a:buChar char="q"/>
            </a:pPr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Apposizione del secondo codice a barre sulla scheda risposte da parte di ciascun candidato.</a:t>
            </a:r>
          </a:p>
          <a:p>
            <a:pPr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Estrazione </a:t>
            </a:r>
            <a:r>
              <a:rPr lang="it-IT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random</a:t>
            </a: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 dalla banca dati di tre questionari</a:t>
            </a:r>
          </a:p>
          <a:p>
            <a:pPr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Scelta del questionario estratto dalla terna, da parte di n. 3 candidati convocati e presentatisi spontaneamente.</a:t>
            </a:r>
          </a:p>
          <a:p>
            <a:pPr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Consegna, da parte del personale di assistenza e vigilanza, delle buste sigillate non trasparenti, contenenti i questionari.</a:t>
            </a:r>
          </a:p>
          <a:p>
            <a:pPr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Inizio della prova.</a:t>
            </a: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8" name="Immagine 7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Fasi di svolgimento di una sessione 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9552" y="1628801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9552" y="1628801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Alla scadenza del tempo il personale di assistenza e vigilanza provvederà a ritirare:</a:t>
            </a:r>
          </a:p>
          <a:p>
            <a:pPr lvl="0"/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le schede risposta, che dopo essere state debitamente contate, per verificare che siano corrispondenti al numero dei candidati registratisi, verranno inserite in un plico unico debitamente sigillato e controfirmato – ed immediatamente con la presenza di alcuni candidati portato nella sala correzioni.</a:t>
            </a:r>
          </a:p>
          <a:p>
            <a:pPr lvl="0"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il materiale utilizzato</a:t>
            </a:r>
          </a:p>
          <a:p>
            <a:pPr lvl="0" indent="355600">
              <a:buFont typeface="Wingdings" pitchFamily="2" charset="2"/>
              <a:buChar char="q"/>
            </a:pPr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i questionari utilizzati.</a:t>
            </a: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8" name="Immagine 7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Correzione automatizzata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9552" y="1628801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9552" y="1628801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Al termine di ogni sessione sarà dato avvio alle operazioni di correzione automatizzata degli elaborati (schede risposta) e prodotto l’elenco dei risultati in forma codice-voto di tutti i partecipanti alla prova</a:t>
            </a:r>
          </a:p>
          <a:p>
            <a:pPr algn="ctr"/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800" b="1" i="1" u="sng" dirty="0" smtClean="0">
                <a:solidFill>
                  <a:schemeClr val="accent1">
                    <a:lumMod val="75000"/>
                  </a:schemeClr>
                </a:solidFill>
              </a:rPr>
              <a:t>La correzione degli elaborati sarà effettuata, in seduta pubblica, presso la sede d'esame, in uno spazio ad hoc e visionabile in diretta streaming.</a:t>
            </a:r>
          </a:p>
          <a:p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8" name="Immagine 7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Correzione automatizzata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9552" y="1628801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9552" y="1628801"/>
            <a:ext cx="792088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Nell’ultima giornata di prove – 28 luglio – al termine dell’unica sessione prevista, dopo la relativa correzione dei compiti in forma anonima, si procederà sempre in seduta pubblica e diretta streaming alla lettura dei cartellini anagrafici – sino ad allora secretati – per la produzione della graduatoria nominativa</a:t>
            </a: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8" name="Immagine 7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La sede</a:t>
            </a:r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/>
          <a:lstStyle/>
          <a:p>
            <a:pPr lvl="0">
              <a:buNone/>
            </a:pPr>
            <a:r>
              <a:rPr lang="it-IT" sz="4000" b="1" i="1" dirty="0" smtClean="0">
                <a:solidFill>
                  <a:schemeClr val="accent1">
                    <a:lumMod val="75000"/>
                  </a:schemeClr>
                </a:solidFill>
              </a:rPr>
              <a:t>Fiera del Levante</a:t>
            </a:r>
          </a:p>
          <a:p>
            <a:pPr lvl="0" algn="ctr">
              <a:buNone/>
            </a:pPr>
            <a:endParaRPr lang="it-IT" sz="2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it-IT" sz="3600" b="1" i="1" dirty="0" smtClean="0">
                <a:solidFill>
                  <a:schemeClr val="accent1">
                    <a:lumMod val="75000"/>
                  </a:schemeClr>
                </a:solidFill>
              </a:rPr>
              <a:t>Ingresso Visitatori</a:t>
            </a:r>
            <a:r>
              <a:rPr lang="it-IT" sz="4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3400" b="1" i="1" dirty="0" smtClean="0">
                <a:solidFill>
                  <a:schemeClr val="accent1">
                    <a:lumMod val="75000"/>
                  </a:schemeClr>
                </a:solidFill>
              </a:rPr>
              <a:t>via Giuseppe Verdi</a:t>
            </a:r>
            <a:r>
              <a:rPr lang="it-IT" sz="4000" b="1" i="1" dirty="0" smtClean="0">
                <a:solidFill>
                  <a:schemeClr val="accent1">
                    <a:lumMod val="75000"/>
                  </a:schemeClr>
                </a:solidFill>
              </a:rPr>
              <a:t> Bari</a:t>
            </a:r>
          </a:p>
          <a:p>
            <a:endParaRPr lang="it-IT" dirty="0"/>
          </a:p>
        </p:txBody>
      </p:sp>
      <p:pic>
        <p:nvPicPr>
          <p:cNvPr id="5" name="Immagine 4" descr="inde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6" name="Immagine 5" descr="CONCORSO ASL 2016 piantina de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700808"/>
            <a:ext cx="4320480" cy="3528392"/>
          </a:xfrm>
          <a:prstGeom prst="rect">
            <a:avLst/>
          </a:prstGeom>
        </p:spPr>
      </p:pic>
      <p:pic>
        <p:nvPicPr>
          <p:cNvPr id="7" name="Immagine 6" descr="Immagin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sede</a:t>
            </a:r>
            <a:endParaRPr kumimoji="0" lang="it-IT" sz="5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 descr="mapp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647032"/>
            <a:ext cx="6104384" cy="3992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inde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5" name="Immagine 4" descr="Immagin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sede</a:t>
            </a:r>
            <a:endParaRPr kumimoji="0" lang="it-IT" sz="5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mapp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104384" cy="388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inde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5" name="Immagine 4" descr="Immagin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sede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All’ interno della sede </a:t>
            </a:r>
            <a:r>
              <a:rPr lang="it-IT" sz="2800" b="1" i="1" smtClean="0">
                <a:solidFill>
                  <a:schemeClr val="accent1">
                    <a:lumMod val="75000"/>
                  </a:schemeClr>
                </a:solidFill>
              </a:rPr>
              <a:t>sarà disponibile </a:t>
            </a: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un Bar al quale si potrà accedere prima e dopo lo svolgimento della prova preselettiva che erogherà acqua caffè e panini a prezzo calmierato.  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Sarà presente all’esterno una ambulanza con presidio medico. </a:t>
            </a:r>
          </a:p>
          <a:p>
            <a:pPr marL="0" indent="0" algn="ctr">
              <a:buNone/>
            </a:pPr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5" name="Immagine 4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Per esigenze organizzative e logistiche,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la preselezione si svolgerà in più sessioni, 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pertanto si chiede ai Sigg. candidati di presentarsi,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per ragioni di sicurezza, con puntualità ed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esclusivamente negli orari previsti per il proprio turno,</a:t>
            </a:r>
          </a:p>
          <a:p>
            <a:pPr marL="0" indent="0" algn="ctr">
              <a:buNone/>
            </a:pP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come da schema di seguito riportato </a:t>
            </a:r>
          </a:p>
          <a:p>
            <a:endParaRPr lang="it-IT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5" name="Immagine 4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5341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inde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6" name="Immagine 5" descr="Immagin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560" y="191683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La prova preselettiva, della durata di 30 minuti,  consisterà in una serie di quiz a risposta multipla, verterà sulle materie di cultura generale, logica, nonché sulle materie previste per le prove d'esame. </a:t>
            </a:r>
          </a:p>
          <a:p>
            <a:pPr algn="ctr"/>
            <a:r>
              <a:rPr lang="it-IT" sz="2800" b="1" i="1" u="sng" dirty="0" smtClean="0">
                <a:solidFill>
                  <a:srgbClr val="FF0000"/>
                </a:solidFill>
              </a:rPr>
              <a:t>Al fine di garantire la par condicio dei candidati, trattandosi di prova preselettiva da svolgersi in più giornate, non si ritiene opportuno pubblicare la banca dati dei quesiti.</a:t>
            </a: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</p:txBody>
      </p:sp>
      <p:pic>
        <p:nvPicPr>
          <p:cNvPr id="6" name="Immagine 5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7" name="Immagine 6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6099174"/>
            <a:ext cx="1113014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8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Svolgimento delle prove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5000" b="1" dirty="0" smtClean="0">
                <a:solidFill>
                  <a:schemeClr val="accent1">
                    <a:lumMod val="75000"/>
                  </a:schemeClr>
                </a:solidFill>
              </a:rPr>
              <a:t>Identificazione dei candidati</a:t>
            </a:r>
            <a:endParaRPr kumimoji="0" lang="it-IT" sz="5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1628801"/>
            <a:ext cx="79208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Le operazioni di identificazione dei candidati avranno inizio alle ore 08.30 per il turno mattutino, alle ore 12.00 per il secondo turno e alle ore 15.30 per il turno pomeridiano.</a:t>
            </a:r>
          </a:p>
          <a:p>
            <a:pPr algn="just"/>
            <a:endParaRPr lang="it-IT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2400" b="1" i="1" dirty="0" smtClean="0">
                <a:solidFill>
                  <a:schemeClr val="accent1">
                    <a:lumMod val="75000"/>
                  </a:schemeClr>
                </a:solidFill>
              </a:rPr>
              <a:t>Dovrà essere svolta per ciascuna sessione, all’ingresso dei candidati presso la sede, una fase preliminare di verifica al fine di accertare che i candidati siano presenti negli elenchi di coloro che risultano ammessi a sostenere la prova preselettiva.</a:t>
            </a: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30341"/>
            <a:ext cx="971600" cy="827659"/>
          </a:xfrm>
          <a:prstGeom prst="rect">
            <a:avLst/>
          </a:prstGeom>
        </p:spPr>
      </p:pic>
      <p:pic>
        <p:nvPicPr>
          <p:cNvPr id="7" name="Immagine 6" descr="Immagin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7010" y="6168008"/>
            <a:ext cx="896990" cy="68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834</Words>
  <Application>Microsoft Office PowerPoint</Application>
  <PresentationFormat>Presentazione su schermo (4:3)</PresentationFormat>
  <Paragraphs>113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6_Tema di Office</vt:lpstr>
      <vt:lpstr>2_Tema di Office</vt:lpstr>
      <vt:lpstr>4_Tema di Office</vt:lpstr>
      <vt:lpstr>Presentazione standard di PowerPoint</vt:lpstr>
      <vt:lpstr>La sede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Trotta</dc:creator>
  <cp:lastModifiedBy>cto4039134</cp:lastModifiedBy>
  <cp:revision>116</cp:revision>
  <dcterms:created xsi:type="dcterms:W3CDTF">2015-05-19T15:31:45Z</dcterms:created>
  <dcterms:modified xsi:type="dcterms:W3CDTF">2016-07-18T17:23:39Z</dcterms:modified>
</cp:coreProperties>
</file>