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72" r:id="rId5"/>
    <p:sldId id="271" r:id="rId6"/>
    <p:sldId id="260" r:id="rId7"/>
    <p:sldId id="274" r:id="rId8"/>
    <p:sldId id="275" r:id="rId9"/>
    <p:sldId id="286" r:id="rId10"/>
    <p:sldId id="288" r:id="rId11"/>
    <p:sldId id="289" r:id="rId12"/>
    <p:sldId id="295" r:id="rId13"/>
    <p:sldId id="296" r:id="rId14"/>
    <p:sldId id="297" r:id="rId15"/>
    <p:sldId id="313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0"/>
    <a:srgbClr val="F98F85"/>
    <a:srgbClr val="F9D4CD"/>
    <a:srgbClr val="CF1C1B"/>
    <a:srgbClr val="1D4380"/>
    <a:srgbClr val="235BA3"/>
    <a:srgbClr val="004080"/>
    <a:srgbClr val="28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9"/>
    <p:restoredTop sz="90894" autoAdjust="0"/>
  </p:normalViewPr>
  <p:slideViewPr>
    <p:cSldViewPr snapToGrid="0" snapToObjects="1">
      <p:cViewPr varScale="1">
        <p:scale>
          <a:sx n="179" d="100"/>
          <a:sy n="179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6F7-55C2-4A4D-8520-485E4B5C0BC7}" type="datetimeFigureOut">
              <a:rPr lang="it-IT" smtClean="0"/>
              <a:t>10/09/18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2BE2-6F12-D440-8915-C5514FA93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7465631" y="254954"/>
            <a:ext cx="1614277" cy="989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04238"/>
            <a:ext cx="7772400" cy="294909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6" t="4703" r="8994" b="78981"/>
          <a:stretch/>
        </p:blipFill>
        <p:spPr bwMode="auto">
          <a:xfrm>
            <a:off x="7625627" y="271531"/>
            <a:ext cx="1253388" cy="829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9" t="4703" r="40145" b="78981"/>
          <a:stretch/>
        </p:blipFill>
        <p:spPr bwMode="auto">
          <a:xfrm>
            <a:off x="184555" y="240485"/>
            <a:ext cx="1344574" cy="1026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1626869" y="399529"/>
            <a:ext cx="585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288BC1"/>
                </a:solidFill>
              </a:rPr>
              <a:t>Prevenire: un segno di responsabilità</a:t>
            </a:r>
          </a:p>
        </p:txBody>
      </p:sp>
    </p:spTree>
    <p:extLst>
      <p:ext uri="{BB962C8B-B14F-4D97-AF65-F5344CB8AC3E}">
        <p14:creationId xmlns:p14="http://schemas.microsoft.com/office/powerpoint/2010/main" val="136210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9FC28-7898-1C4F-A65D-8E59C56AE3B8}" type="datetimeFigureOut">
              <a:rPr lang="it-IT" smtClean="0"/>
              <a:t>10/09/18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F8B65C-7741-1948-AAF4-A1A4EDBFB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92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9FC28-7898-1C4F-A65D-8E59C56AE3B8}" type="datetimeFigureOut">
              <a:rPr lang="it-IT" smtClean="0"/>
              <a:t>10/09/18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F8B65C-7741-1948-AAF4-A1A4EDBFB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72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1810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2012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387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26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19089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9FC28-7898-1C4F-A65D-8E59C56AE3B8}" type="datetimeFigureOut">
              <a:rPr lang="it-IT" smtClean="0"/>
              <a:t>10/09/18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F8B65C-7741-1948-AAF4-A1A4EDBFB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58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9FC28-7898-1C4F-A65D-8E59C56AE3B8}" type="datetimeFigureOut">
              <a:rPr lang="it-IT" smtClean="0"/>
              <a:t>10/09/18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F8B65C-7741-1948-AAF4-A1A4EDBFB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6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9FC28-7898-1C4F-A65D-8E59C56AE3B8}" type="datetimeFigureOut">
              <a:rPr lang="it-IT" smtClean="0"/>
              <a:t>10/09/18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F8B65C-7741-1948-AAF4-A1A4EDBFB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66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e 57"/>
          <p:cNvSpPr/>
          <p:nvPr userDrawn="1"/>
        </p:nvSpPr>
        <p:spPr>
          <a:xfrm>
            <a:off x="-26738" y="6590396"/>
            <a:ext cx="9224213" cy="298867"/>
          </a:xfrm>
          <a:custGeom>
            <a:avLst/>
            <a:gdLst>
              <a:gd name="connsiteX0" fmla="*/ 0 w 9625263"/>
              <a:gd name="connsiteY0" fmla="*/ 220579 h 441158"/>
              <a:gd name="connsiteX1" fmla="*/ 4812632 w 9625263"/>
              <a:gd name="connsiteY1" fmla="*/ 0 h 441158"/>
              <a:gd name="connsiteX2" fmla="*/ 9625264 w 9625263"/>
              <a:gd name="connsiteY2" fmla="*/ 220579 h 441158"/>
              <a:gd name="connsiteX3" fmla="*/ 4812632 w 9625263"/>
              <a:gd name="connsiteY3" fmla="*/ 441158 h 441158"/>
              <a:gd name="connsiteX4" fmla="*/ 0 w 9625263"/>
              <a:gd name="connsiteY4" fmla="*/ 220579 h 441158"/>
              <a:gd name="connsiteX0" fmla="*/ 140493 w 9765757"/>
              <a:gd name="connsiteY0" fmla="*/ 220579 h 441158"/>
              <a:gd name="connsiteX1" fmla="*/ 4953125 w 9765757"/>
              <a:gd name="connsiteY1" fmla="*/ 0 h 441158"/>
              <a:gd name="connsiteX2" fmla="*/ 9765757 w 9765757"/>
              <a:gd name="connsiteY2" fmla="*/ 220579 h 441158"/>
              <a:gd name="connsiteX3" fmla="*/ 4953125 w 9765757"/>
              <a:gd name="connsiteY3" fmla="*/ 441158 h 441158"/>
              <a:gd name="connsiteX4" fmla="*/ 1611019 w 9765757"/>
              <a:gd name="connsiteY4" fmla="*/ 360941 h 441158"/>
              <a:gd name="connsiteX5" fmla="*/ 140493 w 9765757"/>
              <a:gd name="connsiteY5" fmla="*/ 220579 h 441158"/>
              <a:gd name="connsiteX0" fmla="*/ 465438 w 10090702"/>
              <a:gd name="connsiteY0" fmla="*/ 220579 h 441158"/>
              <a:gd name="connsiteX1" fmla="*/ 5278070 w 10090702"/>
              <a:gd name="connsiteY1" fmla="*/ 0 h 441158"/>
              <a:gd name="connsiteX2" fmla="*/ 10090702 w 10090702"/>
              <a:gd name="connsiteY2" fmla="*/ 220579 h 441158"/>
              <a:gd name="connsiteX3" fmla="*/ 5278070 w 10090702"/>
              <a:gd name="connsiteY3" fmla="*/ 441158 h 441158"/>
              <a:gd name="connsiteX4" fmla="*/ 732806 w 10090702"/>
              <a:gd name="connsiteY4" fmla="*/ 360941 h 441158"/>
              <a:gd name="connsiteX5" fmla="*/ 465438 w 10090702"/>
              <a:gd name="connsiteY5" fmla="*/ 220579 h 441158"/>
              <a:gd name="connsiteX0" fmla="*/ 134905 w 9760169"/>
              <a:gd name="connsiteY0" fmla="*/ 220579 h 441158"/>
              <a:gd name="connsiteX1" fmla="*/ 4947537 w 9760169"/>
              <a:gd name="connsiteY1" fmla="*/ 0 h 441158"/>
              <a:gd name="connsiteX2" fmla="*/ 9760169 w 9760169"/>
              <a:gd name="connsiteY2" fmla="*/ 220579 h 441158"/>
              <a:gd name="connsiteX3" fmla="*/ 4947537 w 9760169"/>
              <a:gd name="connsiteY3" fmla="*/ 441158 h 441158"/>
              <a:gd name="connsiteX4" fmla="*/ 402273 w 9760169"/>
              <a:gd name="connsiteY4" fmla="*/ 360941 h 441158"/>
              <a:gd name="connsiteX5" fmla="*/ 134905 w 9760169"/>
              <a:gd name="connsiteY5" fmla="*/ 220579 h 441158"/>
              <a:gd name="connsiteX0" fmla="*/ 199154 w 9824418"/>
              <a:gd name="connsiteY0" fmla="*/ 220579 h 441158"/>
              <a:gd name="connsiteX1" fmla="*/ 5011786 w 9824418"/>
              <a:gd name="connsiteY1" fmla="*/ 0 h 441158"/>
              <a:gd name="connsiteX2" fmla="*/ 9824418 w 9824418"/>
              <a:gd name="connsiteY2" fmla="*/ 220579 h 441158"/>
              <a:gd name="connsiteX3" fmla="*/ 5011786 w 9824418"/>
              <a:gd name="connsiteY3" fmla="*/ 441158 h 441158"/>
              <a:gd name="connsiteX4" fmla="*/ 372943 w 9824418"/>
              <a:gd name="connsiteY4" fmla="*/ 374309 h 441158"/>
              <a:gd name="connsiteX5" fmla="*/ 199154 w 9824418"/>
              <a:gd name="connsiteY5" fmla="*/ 220579 h 441158"/>
              <a:gd name="connsiteX0" fmla="*/ 210883 w 9836147"/>
              <a:gd name="connsiteY0" fmla="*/ 220579 h 441158"/>
              <a:gd name="connsiteX1" fmla="*/ 5023515 w 9836147"/>
              <a:gd name="connsiteY1" fmla="*/ 0 h 441158"/>
              <a:gd name="connsiteX2" fmla="*/ 9836147 w 9836147"/>
              <a:gd name="connsiteY2" fmla="*/ 220579 h 441158"/>
              <a:gd name="connsiteX3" fmla="*/ 5023515 w 9836147"/>
              <a:gd name="connsiteY3" fmla="*/ 441158 h 441158"/>
              <a:gd name="connsiteX4" fmla="*/ 384672 w 9836147"/>
              <a:gd name="connsiteY4" fmla="*/ 374309 h 441158"/>
              <a:gd name="connsiteX5" fmla="*/ 210883 w 9836147"/>
              <a:gd name="connsiteY5" fmla="*/ 220579 h 441158"/>
              <a:gd name="connsiteX0" fmla="*/ 0 w 9625264"/>
              <a:gd name="connsiteY0" fmla="*/ 220579 h 441158"/>
              <a:gd name="connsiteX1" fmla="*/ 4812632 w 9625264"/>
              <a:gd name="connsiteY1" fmla="*/ 0 h 441158"/>
              <a:gd name="connsiteX2" fmla="*/ 9625264 w 9625264"/>
              <a:gd name="connsiteY2" fmla="*/ 220579 h 441158"/>
              <a:gd name="connsiteX3" fmla="*/ 4812632 w 9625264"/>
              <a:gd name="connsiteY3" fmla="*/ 441158 h 441158"/>
              <a:gd name="connsiteX4" fmla="*/ 173789 w 9625264"/>
              <a:gd name="connsiteY4" fmla="*/ 374309 h 441158"/>
              <a:gd name="connsiteX5" fmla="*/ 0 w 9625264"/>
              <a:gd name="connsiteY5" fmla="*/ 220579 h 441158"/>
              <a:gd name="connsiteX0" fmla="*/ 13369 w 9451475"/>
              <a:gd name="connsiteY0" fmla="*/ 180727 h 441411"/>
              <a:gd name="connsiteX1" fmla="*/ 4638843 w 9451475"/>
              <a:gd name="connsiteY1" fmla="*/ 253 h 441411"/>
              <a:gd name="connsiteX2" fmla="*/ 9451475 w 9451475"/>
              <a:gd name="connsiteY2" fmla="*/ 220832 h 441411"/>
              <a:gd name="connsiteX3" fmla="*/ 4638843 w 9451475"/>
              <a:gd name="connsiteY3" fmla="*/ 441411 h 441411"/>
              <a:gd name="connsiteX4" fmla="*/ 0 w 9451475"/>
              <a:gd name="connsiteY4" fmla="*/ 374562 h 441411"/>
              <a:gd name="connsiteX5" fmla="*/ 13369 w 9451475"/>
              <a:gd name="connsiteY5" fmla="*/ 180727 h 441411"/>
              <a:gd name="connsiteX0" fmla="*/ 13369 w 9451475"/>
              <a:gd name="connsiteY0" fmla="*/ 180727 h 444166"/>
              <a:gd name="connsiteX1" fmla="*/ 4638843 w 9451475"/>
              <a:gd name="connsiteY1" fmla="*/ 253 h 444166"/>
              <a:gd name="connsiteX2" fmla="*/ 9451475 w 9451475"/>
              <a:gd name="connsiteY2" fmla="*/ 220832 h 444166"/>
              <a:gd name="connsiteX3" fmla="*/ 4638843 w 9451475"/>
              <a:gd name="connsiteY3" fmla="*/ 441411 h 444166"/>
              <a:gd name="connsiteX4" fmla="*/ 0 w 9451475"/>
              <a:gd name="connsiteY4" fmla="*/ 374562 h 444166"/>
              <a:gd name="connsiteX5" fmla="*/ 13369 w 9451475"/>
              <a:gd name="connsiteY5" fmla="*/ 180727 h 444166"/>
              <a:gd name="connsiteX0" fmla="*/ 13369 w 9451475"/>
              <a:gd name="connsiteY0" fmla="*/ 180727 h 374562"/>
              <a:gd name="connsiteX1" fmla="*/ 4638843 w 9451475"/>
              <a:gd name="connsiteY1" fmla="*/ 253 h 374562"/>
              <a:gd name="connsiteX2" fmla="*/ 9451475 w 9451475"/>
              <a:gd name="connsiteY2" fmla="*/ 220832 h 374562"/>
              <a:gd name="connsiteX3" fmla="*/ 4652212 w 9451475"/>
              <a:gd name="connsiteY3" fmla="*/ 361201 h 374562"/>
              <a:gd name="connsiteX4" fmla="*/ 0 w 9451475"/>
              <a:gd name="connsiteY4" fmla="*/ 374562 h 374562"/>
              <a:gd name="connsiteX5" fmla="*/ 13369 w 9451475"/>
              <a:gd name="connsiteY5" fmla="*/ 180727 h 374562"/>
              <a:gd name="connsiteX0" fmla="*/ 13369 w 9451475"/>
              <a:gd name="connsiteY0" fmla="*/ 180727 h 374562"/>
              <a:gd name="connsiteX1" fmla="*/ 4638843 w 9451475"/>
              <a:gd name="connsiteY1" fmla="*/ 253 h 374562"/>
              <a:gd name="connsiteX2" fmla="*/ 9451475 w 9451475"/>
              <a:gd name="connsiteY2" fmla="*/ 220832 h 374562"/>
              <a:gd name="connsiteX3" fmla="*/ 4652212 w 9451475"/>
              <a:gd name="connsiteY3" fmla="*/ 361201 h 374562"/>
              <a:gd name="connsiteX4" fmla="*/ 0 w 9451475"/>
              <a:gd name="connsiteY4" fmla="*/ 374562 h 374562"/>
              <a:gd name="connsiteX5" fmla="*/ 13369 w 9451475"/>
              <a:gd name="connsiteY5" fmla="*/ 180727 h 374562"/>
              <a:gd name="connsiteX0" fmla="*/ 13369 w 9808180"/>
              <a:gd name="connsiteY0" fmla="*/ 180727 h 374562"/>
              <a:gd name="connsiteX1" fmla="*/ 4638843 w 9808180"/>
              <a:gd name="connsiteY1" fmla="*/ 253 h 374562"/>
              <a:gd name="connsiteX2" fmla="*/ 9451475 w 9808180"/>
              <a:gd name="connsiteY2" fmla="*/ 220832 h 374562"/>
              <a:gd name="connsiteX3" fmla="*/ 8916737 w 9808180"/>
              <a:gd name="connsiteY3" fmla="*/ 280983 h 374562"/>
              <a:gd name="connsiteX4" fmla="*/ 4652212 w 9808180"/>
              <a:gd name="connsiteY4" fmla="*/ 361201 h 374562"/>
              <a:gd name="connsiteX5" fmla="*/ 0 w 9808180"/>
              <a:gd name="connsiteY5" fmla="*/ 374562 h 374562"/>
              <a:gd name="connsiteX6" fmla="*/ 13369 w 9808180"/>
              <a:gd name="connsiteY6" fmla="*/ 180727 h 374562"/>
              <a:gd name="connsiteX0" fmla="*/ 13369 w 9808180"/>
              <a:gd name="connsiteY0" fmla="*/ 180727 h 374562"/>
              <a:gd name="connsiteX1" fmla="*/ 4638843 w 9808180"/>
              <a:gd name="connsiteY1" fmla="*/ 253 h 374562"/>
              <a:gd name="connsiteX2" fmla="*/ 9451475 w 9808180"/>
              <a:gd name="connsiteY2" fmla="*/ 220832 h 374562"/>
              <a:gd name="connsiteX3" fmla="*/ 8916737 w 9808180"/>
              <a:gd name="connsiteY3" fmla="*/ 280983 h 374562"/>
              <a:gd name="connsiteX4" fmla="*/ 4652212 w 9808180"/>
              <a:gd name="connsiteY4" fmla="*/ 361201 h 374562"/>
              <a:gd name="connsiteX5" fmla="*/ 0 w 9808180"/>
              <a:gd name="connsiteY5" fmla="*/ 374562 h 374562"/>
              <a:gd name="connsiteX6" fmla="*/ 13369 w 9808180"/>
              <a:gd name="connsiteY6" fmla="*/ 180727 h 374562"/>
              <a:gd name="connsiteX0" fmla="*/ 13369 w 9887136"/>
              <a:gd name="connsiteY0" fmla="*/ 180727 h 374562"/>
              <a:gd name="connsiteX1" fmla="*/ 4638843 w 9887136"/>
              <a:gd name="connsiteY1" fmla="*/ 253 h 374562"/>
              <a:gd name="connsiteX2" fmla="*/ 9451475 w 9887136"/>
              <a:gd name="connsiteY2" fmla="*/ 220832 h 374562"/>
              <a:gd name="connsiteX3" fmla="*/ 9157369 w 9887136"/>
              <a:gd name="connsiteY3" fmla="*/ 321088 h 374562"/>
              <a:gd name="connsiteX4" fmla="*/ 4652212 w 9887136"/>
              <a:gd name="connsiteY4" fmla="*/ 361201 h 374562"/>
              <a:gd name="connsiteX5" fmla="*/ 0 w 9887136"/>
              <a:gd name="connsiteY5" fmla="*/ 374562 h 374562"/>
              <a:gd name="connsiteX6" fmla="*/ 13369 w 9887136"/>
              <a:gd name="connsiteY6" fmla="*/ 180727 h 374562"/>
              <a:gd name="connsiteX0" fmla="*/ 13369 w 9718805"/>
              <a:gd name="connsiteY0" fmla="*/ 181549 h 375384"/>
              <a:gd name="connsiteX1" fmla="*/ 4638843 w 9718805"/>
              <a:gd name="connsiteY1" fmla="*/ 1075 h 375384"/>
              <a:gd name="connsiteX2" fmla="*/ 9144002 w 9718805"/>
              <a:gd name="connsiteY2" fmla="*/ 114707 h 375384"/>
              <a:gd name="connsiteX3" fmla="*/ 9157369 w 9718805"/>
              <a:gd name="connsiteY3" fmla="*/ 321910 h 375384"/>
              <a:gd name="connsiteX4" fmla="*/ 4652212 w 9718805"/>
              <a:gd name="connsiteY4" fmla="*/ 362023 h 375384"/>
              <a:gd name="connsiteX5" fmla="*/ 0 w 9718805"/>
              <a:gd name="connsiteY5" fmla="*/ 375384 h 375384"/>
              <a:gd name="connsiteX6" fmla="*/ 13369 w 9718805"/>
              <a:gd name="connsiteY6" fmla="*/ 181549 h 375384"/>
              <a:gd name="connsiteX0" fmla="*/ 13369 w 9718805"/>
              <a:gd name="connsiteY0" fmla="*/ 181549 h 375384"/>
              <a:gd name="connsiteX1" fmla="*/ 4638843 w 9718805"/>
              <a:gd name="connsiteY1" fmla="*/ 1075 h 375384"/>
              <a:gd name="connsiteX2" fmla="*/ 9144002 w 9718805"/>
              <a:gd name="connsiteY2" fmla="*/ 114707 h 375384"/>
              <a:gd name="connsiteX3" fmla="*/ 9157369 w 9718805"/>
              <a:gd name="connsiteY3" fmla="*/ 321910 h 375384"/>
              <a:gd name="connsiteX4" fmla="*/ 4652212 w 9718805"/>
              <a:gd name="connsiteY4" fmla="*/ 362023 h 375384"/>
              <a:gd name="connsiteX5" fmla="*/ 0 w 9718805"/>
              <a:gd name="connsiteY5" fmla="*/ 375384 h 375384"/>
              <a:gd name="connsiteX6" fmla="*/ 13369 w 9718805"/>
              <a:gd name="connsiteY6" fmla="*/ 181549 h 375384"/>
              <a:gd name="connsiteX0" fmla="*/ 13369 w 9718805"/>
              <a:gd name="connsiteY0" fmla="*/ 181549 h 375384"/>
              <a:gd name="connsiteX1" fmla="*/ 4638843 w 9718805"/>
              <a:gd name="connsiteY1" fmla="*/ 1075 h 375384"/>
              <a:gd name="connsiteX2" fmla="*/ 9144002 w 9718805"/>
              <a:gd name="connsiteY2" fmla="*/ 114707 h 375384"/>
              <a:gd name="connsiteX3" fmla="*/ 9157369 w 9718805"/>
              <a:gd name="connsiteY3" fmla="*/ 321910 h 375384"/>
              <a:gd name="connsiteX4" fmla="*/ 4652212 w 9718805"/>
              <a:gd name="connsiteY4" fmla="*/ 362023 h 375384"/>
              <a:gd name="connsiteX5" fmla="*/ 0 w 9718805"/>
              <a:gd name="connsiteY5" fmla="*/ 375384 h 375384"/>
              <a:gd name="connsiteX6" fmla="*/ 13369 w 9718805"/>
              <a:gd name="connsiteY6" fmla="*/ 181549 h 375384"/>
              <a:gd name="connsiteX0" fmla="*/ 13369 w 9460882"/>
              <a:gd name="connsiteY0" fmla="*/ 181549 h 375384"/>
              <a:gd name="connsiteX1" fmla="*/ 4638843 w 9460882"/>
              <a:gd name="connsiteY1" fmla="*/ 1075 h 375384"/>
              <a:gd name="connsiteX2" fmla="*/ 9144002 w 9460882"/>
              <a:gd name="connsiteY2" fmla="*/ 114707 h 375384"/>
              <a:gd name="connsiteX3" fmla="*/ 9157369 w 9460882"/>
              <a:gd name="connsiteY3" fmla="*/ 321910 h 375384"/>
              <a:gd name="connsiteX4" fmla="*/ 4652212 w 9460882"/>
              <a:gd name="connsiteY4" fmla="*/ 362023 h 375384"/>
              <a:gd name="connsiteX5" fmla="*/ 0 w 9460882"/>
              <a:gd name="connsiteY5" fmla="*/ 375384 h 375384"/>
              <a:gd name="connsiteX6" fmla="*/ 13369 w 9460882"/>
              <a:gd name="connsiteY6" fmla="*/ 181549 h 375384"/>
              <a:gd name="connsiteX0" fmla="*/ 13369 w 9157369"/>
              <a:gd name="connsiteY0" fmla="*/ 181549 h 375384"/>
              <a:gd name="connsiteX1" fmla="*/ 4638843 w 9157369"/>
              <a:gd name="connsiteY1" fmla="*/ 1075 h 375384"/>
              <a:gd name="connsiteX2" fmla="*/ 9144002 w 9157369"/>
              <a:gd name="connsiteY2" fmla="*/ 114707 h 375384"/>
              <a:gd name="connsiteX3" fmla="*/ 9157369 w 9157369"/>
              <a:gd name="connsiteY3" fmla="*/ 321910 h 375384"/>
              <a:gd name="connsiteX4" fmla="*/ 4652212 w 9157369"/>
              <a:gd name="connsiteY4" fmla="*/ 362023 h 375384"/>
              <a:gd name="connsiteX5" fmla="*/ 0 w 9157369"/>
              <a:gd name="connsiteY5" fmla="*/ 375384 h 375384"/>
              <a:gd name="connsiteX6" fmla="*/ 13369 w 9157369"/>
              <a:gd name="connsiteY6" fmla="*/ 181549 h 375384"/>
              <a:gd name="connsiteX0" fmla="*/ 0 w 9210842"/>
              <a:gd name="connsiteY0" fmla="*/ 154163 h 374735"/>
              <a:gd name="connsiteX1" fmla="*/ 4692316 w 9210842"/>
              <a:gd name="connsiteY1" fmla="*/ 426 h 374735"/>
              <a:gd name="connsiteX2" fmla="*/ 9197475 w 9210842"/>
              <a:gd name="connsiteY2" fmla="*/ 114058 h 374735"/>
              <a:gd name="connsiteX3" fmla="*/ 9210842 w 9210842"/>
              <a:gd name="connsiteY3" fmla="*/ 321261 h 374735"/>
              <a:gd name="connsiteX4" fmla="*/ 4705685 w 9210842"/>
              <a:gd name="connsiteY4" fmla="*/ 361374 h 374735"/>
              <a:gd name="connsiteX5" fmla="*/ 53473 w 9210842"/>
              <a:gd name="connsiteY5" fmla="*/ 374735 h 374735"/>
              <a:gd name="connsiteX6" fmla="*/ 0 w 9210842"/>
              <a:gd name="connsiteY6" fmla="*/ 154163 h 374735"/>
              <a:gd name="connsiteX0" fmla="*/ 66842 w 9157369"/>
              <a:gd name="connsiteY0" fmla="*/ 127053 h 374362"/>
              <a:gd name="connsiteX1" fmla="*/ 4638843 w 9157369"/>
              <a:gd name="connsiteY1" fmla="*/ 53 h 374362"/>
              <a:gd name="connsiteX2" fmla="*/ 9144002 w 9157369"/>
              <a:gd name="connsiteY2" fmla="*/ 113685 h 374362"/>
              <a:gd name="connsiteX3" fmla="*/ 9157369 w 9157369"/>
              <a:gd name="connsiteY3" fmla="*/ 320888 h 374362"/>
              <a:gd name="connsiteX4" fmla="*/ 4652212 w 9157369"/>
              <a:gd name="connsiteY4" fmla="*/ 361001 h 374362"/>
              <a:gd name="connsiteX5" fmla="*/ 0 w 9157369"/>
              <a:gd name="connsiteY5" fmla="*/ 374362 h 374362"/>
              <a:gd name="connsiteX6" fmla="*/ 66842 w 9157369"/>
              <a:gd name="connsiteY6" fmla="*/ 127053 h 374362"/>
              <a:gd name="connsiteX0" fmla="*/ 13368 w 9157369"/>
              <a:gd name="connsiteY0" fmla="*/ 127053 h 374362"/>
              <a:gd name="connsiteX1" fmla="*/ 4638843 w 9157369"/>
              <a:gd name="connsiteY1" fmla="*/ 53 h 374362"/>
              <a:gd name="connsiteX2" fmla="*/ 9144002 w 9157369"/>
              <a:gd name="connsiteY2" fmla="*/ 113685 h 374362"/>
              <a:gd name="connsiteX3" fmla="*/ 9157369 w 9157369"/>
              <a:gd name="connsiteY3" fmla="*/ 320888 h 374362"/>
              <a:gd name="connsiteX4" fmla="*/ 4652212 w 9157369"/>
              <a:gd name="connsiteY4" fmla="*/ 361001 h 374362"/>
              <a:gd name="connsiteX5" fmla="*/ 0 w 9157369"/>
              <a:gd name="connsiteY5" fmla="*/ 374362 h 374362"/>
              <a:gd name="connsiteX6" fmla="*/ 13368 w 9157369"/>
              <a:gd name="connsiteY6" fmla="*/ 127053 h 374362"/>
              <a:gd name="connsiteX0" fmla="*/ 13368 w 9157369"/>
              <a:gd name="connsiteY0" fmla="*/ 127053 h 374362"/>
              <a:gd name="connsiteX1" fmla="*/ 4638843 w 9157369"/>
              <a:gd name="connsiteY1" fmla="*/ 53 h 374362"/>
              <a:gd name="connsiteX2" fmla="*/ 9144002 w 9157369"/>
              <a:gd name="connsiteY2" fmla="*/ 113685 h 374362"/>
              <a:gd name="connsiteX3" fmla="*/ 9157369 w 9157369"/>
              <a:gd name="connsiteY3" fmla="*/ 320888 h 374362"/>
              <a:gd name="connsiteX4" fmla="*/ 4652212 w 9157369"/>
              <a:gd name="connsiteY4" fmla="*/ 361001 h 374362"/>
              <a:gd name="connsiteX5" fmla="*/ 0 w 9157369"/>
              <a:gd name="connsiteY5" fmla="*/ 374362 h 374362"/>
              <a:gd name="connsiteX6" fmla="*/ 13368 w 9157369"/>
              <a:gd name="connsiteY6" fmla="*/ 127053 h 374362"/>
              <a:gd name="connsiteX0" fmla="*/ 13368 w 9224213"/>
              <a:gd name="connsiteY0" fmla="*/ 127242 h 374551"/>
              <a:gd name="connsiteX1" fmla="*/ 4638843 w 9224213"/>
              <a:gd name="connsiteY1" fmla="*/ 242 h 374551"/>
              <a:gd name="connsiteX2" fmla="*/ 9224213 w 9224213"/>
              <a:gd name="connsiteY2" fmla="*/ 100506 h 374551"/>
              <a:gd name="connsiteX3" fmla="*/ 9157369 w 9224213"/>
              <a:gd name="connsiteY3" fmla="*/ 321077 h 374551"/>
              <a:gd name="connsiteX4" fmla="*/ 4652212 w 9224213"/>
              <a:gd name="connsiteY4" fmla="*/ 361190 h 374551"/>
              <a:gd name="connsiteX5" fmla="*/ 0 w 9224213"/>
              <a:gd name="connsiteY5" fmla="*/ 374551 h 374551"/>
              <a:gd name="connsiteX6" fmla="*/ 13368 w 9224213"/>
              <a:gd name="connsiteY6" fmla="*/ 127242 h 374551"/>
              <a:gd name="connsiteX0" fmla="*/ 13368 w 9224213"/>
              <a:gd name="connsiteY0" fmla="*/ 127242 h 374551"/>
              <a:gd name="connsiteX1" fmla="*/ 4638843 w 9224213"/>
              <a:gd name="connsiteY1" fmla="*/ 242 h 374551"/>
              <a:gd name="connsiteX2" fmla="*/ 9224213 w 9224213"/>
              <a:gd name="connsiteY2" fmla="*/ 100506 h 374551"/>
              <a:gd name="connsiteX3" fmla="*/ 9224211 w 9224213"/>
              <a:gd name="connsiteY3" fmla="*/ 334446 h 374551"/>
              <a:gd name="connsiteX4" fmla="*/ 4652212 w 9224213"/>
              <a:gd name="connsiteY4" fmla="*/ 361190 h 374551"/>
              <a:gd name="connsiteX5" fmla="*/ 0 w 9224213"/>
              <a:gd name="connsiteY5" fmla="*/ 374551 h 374551"/>
              <a:gd name="connsiteX6" fmla="*/ 13368 w 9224213"/>
              <a:gd name="connsiteY6" fmla="*/ 127242 h 374551"/>
              <a:gd name="connsiteX0" fmla="*/ 13368 w 9224213"/>
              <a:gd name="connsiteY0" fmla="*/ 127242 h 376837"/>
              <a:gd name="connsiteX1" fmla="*/ 4638843 w 9224213"/>
              <a:gd name="connsiteY1" fmla="*/ 242 h 376837"/>
              <a:gd name="connsiteX2" fmla="*/ 9224213 w 9224213"/>
              <a:gd name="connsiteY2" fmla="*/ 100506 h 376837"/>
              <a:gd name="connsiteX3" fmla="*/ 9224211 w 9224213"/>
              <a:gd name="connsiteY3" fmla="*/ 368158 h 376837"/>
              <a:gd name="connsiteX4" fmla="*/ 4652212 w 9224213"/>
              <a:gd name="connsiteY4" fmla="*/ 361190 h 376837"/>
              <a:gd name="connsiteX5" fmla="*/ 0 w 9224213"/>
              <a:gd name="connsiteY5" fmla="*/ 374551 h 376837"/>
              <a:gd name="connsiteX6" fmla="*/ 13368 w 9224213"/>
              <a:gd name="connsiteY6" fmla="*/ 127242 h 37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4213" h="376837">
                <a:moveTo>
                  <a:pt x="13368" y="127242"/>
                </a:moveTo>
                <a:cubicBezTo>
                  <a:pt x="971438" y="67085"/>
                  <a:pt x="3103702" y="4698"/>
                  <a:pt x="4638843" y="242"/>
                </a:cubicBezTo>
                <a:cubicBezTo>
                  <a:pt x="6173984" y="-4214"/>
                  <a:pt x="8511231" y="53718"/>
                  <a:pt x="9224213" y="100506"/>
                </a:cubicBezTo>
                <a:cubicBezTo>
                  <a:pt x="9215301" y="240872"/>
                  <a:pt x="9208614" y="10552"/>
                  <a:pt x="9224211" y="368158"/>
                </a:cubicBezTo>
                <a:cubicBezTo>
                  <a:pt x="8424334" y="391553"/>
                  <a:pt x="6189580" y="360125"/>
                  <a:pt x="4652212" y="361190"/>
                </a:cubicBezTo>
                <a:lnTo>
                  <a:pt x="0" y="374551"/>
                </a:lnTo>
                <a:lnTo>
                  <a:pt x="13368" y="127242"/>
                </a:lnTo>
                <a:close/>
              </a:path>
            </a:pathLst>
          </a:custGeom>
          <a:solidFill>
            <a:srgbClr val="288B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83932"/>
            <a:ext cx="7318034" cy="104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12418"/>
            <a:ext cx="8229600" cy="471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grpSp>
        <p:nvGrpSpPr>
          <p:cNvPr id="59" name="Gruppo 58"/>
          <p:cNvGrpSpPr/>
          <p:nvPr userDrawn="1"/>
        </p:nvGrpSpPr>
        <p:grpSpPr>
          <a:xfrm>
            <a:off x="155056" y="6359069"/>
            <a:ext cx="8819539" cy="529036"/>
            <a:chOff x="155056" y="6359069"/>
            <a:chExt cx="8819539" cy="529036"/>
          </a:xfrm>
        </p:grpSpPr>
        <p:grpSp>
          <p:nvGrpSpPr>
            <p:cNvPr id="11" name="Gruppo 10"/>
            <p:cNvGrpSpPr>
              <a:grpSpLocks noChangeAspect="1"/>
            </p:cNvGrpSpPr>
            <p:nvPr userDrawn="1"/>
          </p:nvGrpSpPr>
          <p:grpSpPr>
            <a:xfrm>
              <a:off x="155056" y="6439277"/>
              <a:ext cx="732756" cy="448828"/>
              <a:chOff x="155054" y="6126163"/>
              <a:chExt cx="787910" cy="482611"/>
            </a:xfrm>
          </p:grpSpPr>
          <p:pic>
            <p:nvPicPr>
              <p:cNvPr id="7" name="Immagine 6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8" name="Immagine 7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12" name="Gruppo 11"/>
            <p:cNvGrpSpPr>
              <a:grpSpLocks noChangeAspect="1"/>
            </p:cNvGrpSpPr>
            <p:nvPr userDrawn="1"/>
          </p:nvGrpSpPr>
          <p:grpSpPr>
            <a:xfrm>
              <a:off x="1233294" y="6412541"/>
              <a:ext cx="732756" cy="448828"/>
              <a:chOff x="155054" y="6126163"/>
              <a:chExt cx="787910" cy="482611"/>
            </a:xfrm>
          </p:grpSpPr>
          <p:pic>
            <p:nvPicPr>
              <p:cNvPr id="13" name="Immagine 12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14" name="Immagine 13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15" name="Gruppo 14"/>
            <p:cNvGrpSpPr>
              <a:grpSpLocks noChangeAspect="1"/>
            </p:cNvGrpSpPr>
            <p:nvPr userDrawn="1"/>
          </p:nvGrpSpPr>
          <p:grpSpPr>
            <a:xfrm>
              <a:off x="2311532" y="6385805"/>
              <a:ext cx="732756" cy="448828"/>
              <a:chOff x="155054" y="6126163"/>
              <a:chExt cx="787910" cy="482611"/>
            </a:xfrm>
          </p:grpSpPr>
          <p:pic>
            <p:nvPicPr>
              <p:cNvPr id="16" name="Immagine 15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17" name="Immagine 16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18" name="Gruppo 17"/>
            <p:cNvGrpSpPr>
              <a:grpSpLocks noChangeAspect="1"/>
            </p:cNvGrpSpPr>
            <p:nvPr userDrawn="1"/>
          </p:nvGrpSpPr>
          <p:grpSpPr>
            <a:xfrm>
              <a:off x="7702722" y="6412541"/>
              <a:ext cx="732756" cy="448828"/>
              <a:chOff x="155054" y="6126163"/>
              <a:chExt cx="787910" cy="482611"/>
            </a:xfrm>
          </p:grpSpPr>
          <p:pic>
            <p:nvPicPr>
              <p:cNvPr id="19" name="Immagine 18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20" name="Immagine 19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21" name="Gruppo 20"/>
            <p:cNvGrpSpPr>
              <a:grpSpLocks noChangeAspect="1"/>
            </p:cNvGrpSpPr>
            <p:nvPr userDrawn="1"/>
          </p:nvGrpSpPr>
          <p:grpSpPr>
            <a:xfrm>
              <a:off x="3389770" y="6372437"/>
              <a:ext cx="732756" cy="448828"/>
              <a:chOff x="155054" y="6126163"/>
              <a:chExt cx="787910" cy="482611"/>
            </a:xfrm>
          </p:grpSpPr>
          <p:pic>
            <p:nvPicPr>
              <p:cNvPr id="22" name="Immagine 21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23" name="Immagine 22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24" name="Gruppo 23"/>
            <p:cNvGrpSpPr>
              <a:grpSpLocks noChangeAspect="1"/>
            </p:cNvGrpSpPr>
            <p:nvPr userDrawn="1"/>
          </p:nvGrpSpPr>
          <p:grpSpPr>
            <a:xfrm>
              <a:off x="4468008" y="6359069"/>
              <a:ext cx="732756" cy="448828"/>
              <a:chOff x="155054" y="6126163"/>
              <a:chExt cx="787910" cy="482611"/>
            </a:xfrm>
          </p:grpSpPr>
          <p:pic>
            <p:nvPicPr>
              <p:cNvPr id="25" name="Immagine 24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26" name="Immagine 25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27" name="Gruppo 26"/>
            <p:cNvGrpSpPr>
              <a:grpSpLocks noChangeAspect="1"/>
            </p:cNvGrpSpPr>
            <p:nvPr userDrawn="1"/>
          </p:nvGrpSpPr>
          <p:grpSpPr>
            <a:xfrm>
              <a:off x="5546246" y="6372437"/>
              <a:ext cx="732756" cy="448828"/>
              <a:chOff x="155054" y="6126163"/>
              <a:chExt cx="787910" cy="482611"/>
            </a:xfrm>
          </p:grpSpPr>
          <p:pic>
            <p:nvPicPr>
              <p:cNvPr id="28" name="Immagine 27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29" name="Immagine 28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30" name="Gruppo 29"/>
            <p:cNvGrpSpPr>
              <a:grpSpLocks noChangeAspect="1"/>
            </p:cNvGrpSpPr>
            <p:nvPr userDrawn="1"/>
          </p:nvGrpSpPr>
          <p:grpSpPr>
            <a:xfrm>
              <a:off x="6624484" y="6385805"/>
              <a:ext cx="732756" cy="448828"/>
              <a:chOff x="155054" y="6126163"/>
              <a:chExt cx="787910" cy="482611"/>
            </a:xfrm>
          </p:grpSpPr>
          <p:pic>
            <p:nvPicPr>
              <p:cNvPr id="31" name="Immagine 30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32" name="Immagine 31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33" name="Gruppo 32"/>
            <p:cNvGrpSpPr>
              <a:grpSpLocks noChangeAspect="1"/>
            </p:cNvGrpSpPr>
            <p:nvPr userDrawn="1"/>
          </p:nvGrpSpPr>
          <p:grpSpPr>
            <a:xfrm>
              <a:off x="694175" y="6425909"/>
              <a:ext cx="732756" cy="448828"/>
              <a:chOff x="155054" y="6126163"/>
              <a:chExt cx="787910" cy="482611"/>
            </a:xfrm>
          </p:grpSpPr>
          <p:pic>
            <p:nvPicPr>
              <p:cNvPr id="34" name="Immagine 33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35" name="Immagine 34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36" name="Gruppo 35"/>
            <p:cNvGrpSpPr>
              <a:grpSpLocks noChangeAspect="1"/>
            </p:cNvGrpSpPr>
            <p:nvPr userDrawn="1"/>
          </p:nvGrpSpPr>
          <p:grpSpPr>
            <a:xfrm>
              <a:off x="1772413" y="6399173"/>
              <a:ext cx="732756" cy="448828"/>
              <a:chOff x="155054" y="6126163"/>
              <a:chExt cx="787910" cy="482611"/>
            </a:xfrm>
          </p:grpSpPr>
          <p:pic>
            <p:nvPicPr>
              <p:cNvPr id="37" name="Immagine 36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38" name="Immagine 37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39" name="Gruppo 38"/>
            <p:cNvGrpSpPr>
              <a:grpSpLocks noChangeAspect="1"/>
            </p:cNvGrpSpPr>
            <p:nvPr userDrawn="1"/>
          </p:nvGrpSpPr>
          <p:grpSpPr>
            <a:xfrm>
              <a:off x="2850651" y="6372437"/>
              <a:ext cx="732756" cy="448828"/>
              <a:chOff x="155054" y="6126163"/>
              <a:chExt cx="787910" cy="482611"/>
            </a:xfrm>
          </p:grpSpPr>
          <p:pic>
            <p:nvPicPr>
              <p:cNvPr id="40" name="Immagine 39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41" name="Immagine 40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42" name="Gruppo 41"/>
            <p:cNvGrpSpPr>
              <a:grpSpLocks noChangeAspect="1"/>
            </p:cNvGrpSpPr>
            <p:nvPr userDrawn="1"/>
          </p:nvGrpSpPr>
          <p:grpSpPr>
            <a:xfrm>
              <a:off x="8241839" y="6425909"/>
              <a:ext cx="732756" cy="448828"/>
              <a:chOff x="155054" y="6126163"/>
              <a:chExt cx="787910" cy="482611"/>
            </a:xfrm>
          </p:grpSpPr>
          <p:pic>
            <p:nvPicPr>
              <p:cNvPr id="43" name="Immagine 42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44" name="Immagine 43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45" name="Gruppo 44"/>
            <p:cNvGrpSpPr>
              <a:grpSpLocks noChangeAspect="1"/>
            </p:cNvGrpSpPr>
            <p:nvPr userDrawn="1"/>
          </p:nvGrpSpPr>
          <p:grpSpPr>
            <a:xfrm>
              <a:off x="3928889" y="6359069"/>
              <a:ext cx="732756" cy="448828"/>
              <a:chOff x="155054" y="6126163"/>
              <a:chExt cx="787910" cy="482611"/>
            </a:xfrm>
          </p:grpSpPr>
          <p:pic>
            <p:nvPicPr>
              <p:cNvPr id="46" name="Immagine 45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47" name="Immagine 46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48" name="Gruppo 47"/>
            <p:cNvGrpSpPr>
              <a:grpSpLocks noChangeAspect="1"/>
            </p:cNvGrpSpPr>
            <p:nvPr userDrawn="1"/>
          </p:nvGrpSpPr>
          <p:grpSpPr>
            <a:xfrm>
              <a:off x="5007127" y="6372437"/>
              <a:ext cx="732756" cy="448828"/>
              <a:chOff x="155054" y="6126163"/>
              <a:chExt cx="787910" cy="482611"/>
            </a:xfrm>
          </p:grpSpPr>
          <p:pic>
            <p:nvPicPr>
              <p:cNvPr id="49" name="Immagine 48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50" name="Immagine 49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51" name="Gruppo 50"/>
            <p:cNvGrpSpPr>
              <a:grpSpLocks noChangeAspect="1"/>
            </p:cNvGrpSpPr>
            <p:nvPr userDrawn="1"/>
          </p:nvGrpSpPr>
          <p:grpSpPr>
            <a:xfrm>
              <a:off x="6085365" y="6372437"/>
              <a:ext cx="732756" cy="448828"/>
              <a:chOff x="155054" y="6126163"/>
              <a:chExt cx="787910" cy="482611"/>
            </a:xfrm>
          </p:grpSpPr>
          <p:pic>
            <p:nvPicPr>
              <p:cNvPr id="52" name="Immagine 51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53" name="Immagine 52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  <p:grpSp>
          <p:nvGrpSpPr>
            <p:cNvPr id="54" name="Gruppo 53"/>
            <p:cNvGrpSpPr>
              <a:grpSpLocks noChangeAspect="1"/>
            </p:cNvGrpSpPr>
            <p:nvPr userDrawn="1"/>
          </p:nvGrpSpPr>
          <p:grpSpPr>
            <a:xfrm>
              <a:off x="7163603" y="6385805"/>
              <a:ext cx="732756" cy="448828"/>
              <a:chOff x="155054" y="6126163"/>
              <a:chExt cx="787910" cy="482611"/>
            </a:xfrm>
          </p:grpSpPr>
          <p:pic>
            <p:nvPicPr>
              <p:cNvPr id="55" name="Immagine 54"/>
              <p:cNvPicPr>
                <a:picLocks noChangeAspect="1"/>
              </p:cNvPicPr>
              <p:nvPr userDrawn="1"/>
            </p:nvPicPr>
            <p:blipFill rotWithShape="1">
              <a:blip r:embed="rId13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9484"/>
              <a:stretch/>
            </p:blipFill>
            <p:spPr>
              <a:xfrm rot="5820000">
                <a:off x="267747" y="6013470"/>
                <a:ext cx="230087" cy="455474"/>
              </a:xfrm>
              <a:prstGeom prst="rect">
                <a:avLst/>
              </a:prstGeom>
            </p:spPr>
          </p:pic>
          <p:pic>
            <p:nvPicPr>
              <p:cNvPr id="56" name="Immagine 55"/>
              <p:cNvPicPr>
                <a:picLocks noChangeAspect="1"/>
              </p:cNvPicPr>
              <p:nvPr userDrawn="1"/>
            </p:nvPicPr>
            <p:blipFill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1028"/>
              <a:stretch/>
            </p:blipFill>
            <p:spPr>
              <a:xfrm rot="4200000">
                <a:off x="603700" y="6269509"/>
                <a:ext cx="223054" cy="455475"/>
              </a:xfrm>
              <a:prstGeom prst="rect">
                <a:avLst/>
              </a:prstGeom>
            </p:spPr>
          </p:pic>
        </p:grpSp>
      </p:grpSp>
      <p:pic>
        <p:nvPicPr>
          <p:cNvPr id="62" name="Segnaposto contenuto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1912"/>
          <a:stretch>
            <a:fillRect/>
          </a:stretch>
        </p:blipFill>
        <p:spPr>
          <a:xfrm>
            <a:off x="7775234" y="329105"/>
            <a:ext cx="1196145" cy="6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D43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D438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D438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D438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D438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D438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8229" y="2304825"/>
            <a:ext cx="8434028" cy="258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6000" dirty="0"/>
              <a:t>IL REPORT PASSI </a:t>
            </a:r>
            <a:br>
              <a:rPr lang="it-IT" sz="6000" dirty="0"/>
            </a:b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42077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3" t="11946" r="30043" b="18601"/>
          <a:stretch/>
        </p:blipFill>
        <p:spPr>
          <a:xfrm>
            <a:off x="2356555" y="1141307"/>
            <a:ext cx="4430889" cy="5139830"/>
          </a:xfrm>
        </p:spPr>
      </p:pic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Calibri" charset="0"/>
              </a:rPr>
              <a:t>Sedentari</a:t>
            </a:r>
          </a:p>
        </p:txBody>
      </p:sp>
      <p:pic>
        <p:nvPicPr>
          <p:cNvPr id="4" name="Segnaposto contenuto 1" descr="cartogramma_1_1_livello istruzione italia mapp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81235" r="31181" b="3084"/>
          <a:stretch/>
        </p:blipFill>
        <p:spPr>
          <a:xfrm>
            <a:off x="1194277" y="5678317"/>
            <a:ext cx="2086493" cy="5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latin typeface="Calibri" charset="0"/>
              </a:rPr>
              <a:t>Sedentarietà in Puglia</a:t>
            </a:r>
            <a:br>
              <a:rPr lang="it-IT" sz="3600" dirty="0">
                <a:latin typeface="Calibri" charset="0"/>
              </a:rPr>
            </a:br>
            <a:r>
              <a:rPr lang="it-IT" sz="3600" b="0" i="1" dirty="0">
                <a:latin typeface="Calibri" charset="0"/>
              </a:rPr>
              <a:t>Analisi multivariata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457200" y="1975556"/>
            <a:ext cx="4038600" cy="415060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it-IT" dirty="0"/>
              <a:t>Aumenta con:</a:t>
            </a:r>
          </a:p>
          <a:p>
            <a:pPr>
              <a:spcAft>
                <a:spcPts val="1800"/>
              </a:spcAft>
            </a:pPr>
            <a:r>
              <a:rPr lang="it-IT" dirty="0"/>
              <a:t>Aumentare dell’età</a:t>
            </a:r>
          </a:p>
          <a:p>
            <a:pPr>
              <a:spcAft>
                <a:spcPts val="1800"/>
              </a:spcAft>
            </a:pPr>
            <a:r>
              <a:rPr lang="it-IT" dirty="0"/>
              <a:t>Essere donna</a:t>
            </a:r>
          </a:p>
          <a:p>
            <a:pPr>
              <a:spcAft>
                <a:spcPts val="1800"/>
              </a:spcAft>
            </a:pPr>
            <a:r>
              <a:rPr lang="it-IT" dirty="0"/>
              <a:t>Essere straniero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48200" y="1975556"/>
            <a:ext cx="4038600" cy="415060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it-IT" dirty="0"/>
              <a:t>Diminuisce con:</a:t>
            </a:r>
          </a:p>
          <a:p>
            <a:pPr>
              <a:spcAft>
                <a:spcPts val="1800"/>
              </a:spcAft>
            </a:pPr>
            <a:r>
              <a:rPr lang="it-IT" dirty="0"/>
              <a:t>Assenza di difficoltà economiche</a:t>
            </a:r>
          </a:p>
          <a:p>
            <a:pPr>
              <a:spcAft>
                <a:spcPts val="1800"/>
              </a:spcAft>
            </a:pPr>
            <a:r>
              <a:rPr lang="it-IT" dirty="0"/>
              <a:t>Più elevato grado di istruzione</a:t>
            </a:r>
          </a:p>
        </p:txBody>
      </p:sp>
    </p:spTree>
    <p:extLst>
      <p:ext uri="{BB962C8B-B14F-4D97-AF65-F5344CB8AC3E}">
        <p14:creationId xmlns:p14="http://schemas.microsoft.com/office/powerpoint/2010/main" val="345711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0" t="12739" r="31528" b="17994"/>
          <a:stretch/>
        </p:blipFill>
        <p:spPr>
          <a:xfrm>
            <a:off x="2626290" y="1231005"/>
            <a:ext cx="4063958" cy="5036529"/>
          </a:xfrm>
        </p:spPr>
      </p:pic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latin typeface="Calibri" charset="0"/>
              </a:rPr>
              <a:t>Eccesso ponderale, per regione di residenza</a:t>
            </a:r>
          </a:p>
        </p:txBody>
      </p:sp>
      <p:pic>
        <p:nvPicPr>
          <p:cNvPr id="4" name="Segnaposto contenuto 1" descr="cartogramma_1_1_livello istruzione italia mapp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81235" r="31181" b="3084"/>
          <a:stretch/>
        </p:blipFill>
        <p:spPr>
          <a:xfrm>
            <a:off x="1194277" y="5678317"/>
            <a:ext cx="2086493" cy="5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4751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it-IT" dirty="0"/>
              <a:t>Si associa al sesso maschile</a:t>
            </a:r>
          </a:p>
          <a:p>
            <a:pPr>
              <a:spcAft>
                <a:spcPts val="1800"/>
              </a:spcAft>
            </a:pPr>
            <a:r>
              <a:rPr lang="it-IT" dirty="0"/>
              <a:t>Aumenta con l’aumentare dell’età</a:t>
            </a:r>
          </a:p>
          <a:p>
            <a:pPr>
              <a:spcAft>
                <a:spcPts val="1800"/>
              </a:spcAft>
            </a:pPr>
            <a:r>
              <a:rPr lang="it-IT" dirty="0"/>
              <a:t>Diminuisce con il crescere del grado di istruzione</a:t>
            </a:r>
          </a:p>
          <a:p>
            <a:pPr>
              <a:spcAft>
                <a:spcPts val="1800"/>
              </a:spcAft>
            </a:pPr>
            <a:endParaRPr lang="it-IT" dirty="0"/>
          </a:p>
        </p:txBody>
      </p:sp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latin typeface="Calibri" charset="0"/>
              </a:rPr>
              <a:t>Eccesso ponderale in Puglia</a:t>
            </a:r>
            <a:br>
              <a:rPr lang="it-IT" sz="3600" dirty="0">
                <a:latin typeface="Calibri" charset="0"/>
              </a:rPr>
            </a:br>
            <a:r>
              <a:rPr lang="it-IT" sz="3600" b="0" i="1" dirty="0">
                <a:latin typeface="Calibri" charset="0"/>
              </a:rPr>
              <a:t>Analisi multivariata</a:t>
            </a:r>
          </a:p>
        </p:txBody>
      </p:sp>
    </p:spTree>
    <p:extLst>
      <p:ext uri="{BB962C8B-B14F-4D97-AF65-F5344CB8AC3E}">
        <p14:creationId xmlns:p14="http://schemas.microsoft.com/office/powerpoint/2010/main" val="77413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187177"/>
              </p:ext>
            </p:extLst>
          </p:nvPr>
        </p:nvGraphicFramePr>
        <p:xfrm>
          <a:off x="1167983" y="1871793"/>
          <a:ext cx="6667707" cy="41113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4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232">
                <a:tc>
                  <a:txBody>
                    <a:bodyPr/>
                    <a:lstStyle/>
                    <a:p>
                      <a:endParaRPr lang="it-IT" sz="28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1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Ipertensione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it-IT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17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it-IT" sz="2400" b="0" dirty="0">
                          <a:effectLst/>
                        </a:rPr>
                        <a:t>Ipercolesterolemia</a:t>
                      </a:r>
                      <a:endParaRPr lang="it-IT" sz="28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it-IT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1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it-IT" sz="2400" b="0" dirty="0">
                          <a:effectLst/>
                        </a:rPr>
                        <a:t>Diabete mellito</a:t>
                      </a:r>
                      <a:endParaRPr lang="it-IT" sz="28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t-IT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81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it-IT" sz="2400" b="0" dirty="0">
                          <a:effectLst/>
                        </a:rPr>
                        <a:t>Patologie respiratorie</a:t>
                      </a:r>
                      <a:endParaRPr lang="it-IT" sz="28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t-IT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81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it-IT" sz="2400" b="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Pregresso</a:t>
                      </a:r>
                      <a:r>
                        <a:rPr lang="it-IT" sz="2400" b="0" baseline="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IMA</a:t>
                      </a:r>
                      <a:endParaRPr lang="it-IT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310931"/>
            <a:ext cx="7318034" cy="1047074"/>
          </a:xfrm>
        </p:spPr>
        <p:txBody>
          <a:bodyPr>
            <a:noAutofit/>
          </a:bodyPr>
          <a:lstStyle/>
          <a:p>
            <a:r>
              <a:rPr lang="it-IT" sz="3600" dirty="0">
                <a:latin typeface="Calibri" charset="0"/>
              </a:rPr>
              <a:t>Eccesso ponderale e compresenza di altre condizioni di rischio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33962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razi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>
            <a:fillRect/>
          </a:stretch>
        </p:blipFill>
        <p:spPr>
          <a:xfrm>
            <a:off x="457200" y="1905000"/>
            <a:ext cx="8229600" cy="2554288"/>
          </a:xfrm>
        </p:spPr>
      </p:pic>
    </p:spTree>
    <p:extLst>
      <p:ext uri="{BB962C8B-B14F-4D97-AF65-F5344CB8AC3E}">
        <p14:creationId xmlns:p14="http://schemas.microsoft.com/office/powerpoint/2010/main" val="171075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26465"/>
          <a:stretch/>
        </p:blipFill>
        <p:spPr>
          <a:xfrm>
            <a:off x="466652" y="2297093"/>
            <a:ext cx="8229600" cy="3510360"/>
          </a:xfrm>
        </p:spPr>
      </p:pic>
      <p:sp>
        <p:nvSpPr>
          <p:cNvPr id="2" name="CasellaDiTesto 1"/>
          <p:cNvSpPr txBox="1"/>
          <p:nvPr/>
        </p:nvSpPr>
        <p:spPr>
          <a:xfrm>
            <a:off x="328761" y="1369409"/>
            <a:ext cx="8505383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2550" contourW="12700">
              <a:bevelT w="31750" h="38100"/>
              <a:bevelB w="38100" h="38100"/>
              <a:extrusionClr>
                <a:srgbClr val="1D4380"/>
              </a:extrusionClr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it-IT" sz="3200" dirty="0">
                <a:ln>
                  <a:solidFill>
                    <a:srgbClr val="1D4380"/>
                  </a:solidFill>
                </a:ln>
                <a:solidFill>
                  <a:srgbClr val="1D4380"/>
                </a:solidFill>
                <a:latin typeface="Arial Rounded MT Bold"/>
                <a:cs typeface="Arial Rounded MT Bold"/>
              </a:rPr>
              <a:t>P</a:t>
            </a:r>
            <a:r>
              <a:rPr lang="it-IT" sz="2400" dirty="0">
                <a:ln>
                  <a:solidFill>
                    <a:srgbClr val="CF1C1B"/>
                  </a:solidFill>
                </a:ln>
                <a:solidFill>
                  <a:srgbClr val="CF1C1B"/>
                </a:solidFill>
                <a:latin typeface="Arial Rounded MT Bold"/>
                <a:cs typeface="Arial Rounded MT Bold"/>
              </a:rPr>
              <a:t>rogressi delle </a:t>
            </a:r>
            <a:r>
              <a:rPr lang="it-IT" sz="3200" dirty="0">
                <a:ln>
                  <a:solidFill>
                    <a:srgbClr val="1D4380"/>
                  </a:solidFill>
                </a:ln>
                <a:solidFill>
                  <a:srgbClr val="1D4380"/>
                </a:solidFill>
                <a:latin typeface="Arial Rounded MT Bold"/>
                <a:cs typeface="Arial Rounded MT Bold"/>
              </a:rPr>
              <a:t>A</a:t>
            </a:r>
            <a:r>
              <a:rPr lang="it-IT" sz="2400" dirty="0">
                <a:ln>
                  <a:solidFill>
                    <a:srgbClr val="CF1C1B"/>
                  </a:solidFill>
                </a:ln>
                <a:solidFill>
                  <a:srgbClr val="CF1C1B"/>
                </a:solidFill>
                <a:latin typeface="Arial Rounded MT Bold"/>
                <a:cs typeface="Arial Rounded MT Bold"/>
              </a:rPr>
              <a:t>ziende </a:t>
            </a:r>
            <a:r>
              <a:rPr lang="it-IT" sz="3200" dirty="0">
                <a:ln>
                  <a:solidFill>
                    <a:srgbClr val="1D4380"/>
                  </a:solidFill>
                </a:ln>
                <a:solidFill>
                  <a:srgbClr val="1D4380"/>
                </a:solidFill>
                <a:latin typeface="Arial Rounded MT Bold"/>
                <a:cs typeface="Arial Rounded MT Bold"/>
              </a:rPr>
              <a:t>S</a:t>
            </a:r>
            <a:r>
              <a:rPr lang="it-IT" sz="2400" dirty="0">
                <a:ln>
                  <a:solidFill>
                    <a:srgbClr val="CF1C1B"/>
                  </a:solidFill>
                </a:ln>
                <a:solidFill>
                  <a:srgbClr val="CF1C1B"/>
                </a:solidFill>
                <a:latin typeface="Arial Rounded MT Bold"/>
                <a:cs typeface="Arial Rounded MT Bold"/>
              </a:rPr>
              <a:t>anitarie per la </a:t>
            </a:r>
            <a:r>
              <a:rPr lang="it-IT" sz="3200" dirty="0">
                <a:ln>
                  <a:solidFill>
                    <a:srgbClr val="1D4380"/>
                  </a:solidFill>
                </a:ln>
                <a:solidFill>
                  <a:srgbClr val="1D4380"/>
                </a:solidFill>
                <a:latin typeface="Arial Rounded MT Bold"/>
                <a:cs typeface="Arial Rounded MT Bold"/>
              </a:rPr>
              <a:t>S</a:t>
            </a:r>
            <a:r>
              <a:rPr lang="it-IT" sz="2400" dirty="0">
                <a:ln>
                  <a:solidFill>
                    <a:srgbClr val="CF1C1B"/>
                  </a:solidFill>
                </a:ln>
                <a:solidFill>
                  <a:srgbClr val="CF1C1B"/>
                </a:solidFill>
                <a:latin typeface="Arial Rounded MT Bold"/>
                <a:cs typeface="Arial Rounded MT Bold"/>
              </a:rPr>
              <a:t>alute in </a:t>
            </a:r>
            <a:r>
              <a:rPr lang="it-IT" sz="3200" dirty="0">
                <a:ln>
                  <a:solidFill>
                    <a:srgbClr val="1D4380"/>
                  </a:solidFill>
                </a:ln>
                <a:solidFill>
                  <a:srgbClr val="1D4380"/>
                </a:solidFill>
                <a:latin typeface="Arial Rounded MT Bold"/>
                <a:cs typeface="Arial Rounded MT Bold"/>
              </a:rPr>
              <a:t>I</a:t>
            </a:r>
            <a:r>
              <a:rPr lang="it-IT" sz="2400" dirty="0">
                <a:ln>
                  <a:solidFill>
                    <a:srgbClr val="CF1C1B"/>
                  </a:solidFill>
                </a:ln>
                <a:solidFill>
                  <a:srgbClr val="CF1C1B"/>
                </a:solidFill>
                <a:latin typeface="Arial Rounded MT Bold"/>
                <a:cs typeface="Arial Rounded MT Bold"/>
              </a:rPr>
              <a:t>talia</a:t>
            </a:r>
          </a:p>
        </p:txBody>
      </p:sp>
    </p:spTree>
    <p:extLst>
      <p:ext uri="{BB962C8B-B14F-4D97-AF65-F5344CB8AC3E}">
        <p14:creationId xmlns:p14="http://schemas.microsoft.com/office/powerpoint/2010/main" val="52905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alibri" charset="0"/>
              </a:rPr>
              <a:t>PASSI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714375" y="1938890"/>
            <a:ext cx="3502025" cy="1130300"/>
          </a:xfrm>
          <a:prstGeom prst="roundRect">
            <a:avLst/>
          </a:prstGeom>
          <a:noFill/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</a:rPr>
              <a:t>Sistema di sorveglianza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00"/>
                </a:solidFill>
              </a:rPr>
              <a:t>di abitudini, stili di vita e attitudine alla prevenzione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714375" y="3286678"/>
            <a:ext cx="3502025" cy="1343025"/>
          </a:xfrm>
          <a:prstGeom prst="roundRect">
            <a:avLst/>
          </a:prstGeom>
          <a:noFill/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</a:rPr>
              <a:t>Raccolta informazioni </a:t>
            </a:r>
            <a:r>
              <a:rPr lang="it-IT" sz="2000" dirty="0">
                <a:solidFill>
                  <a:srgbClr val="000000"/>
                </a:solidFill>
              </a:rPr>
              <a:t>su </a:t>
            </a:r>
            <a:r>
              <a:rPr lang="it-IT" sz="2000" b="1" dirty="0">
                <a:solidFill>
                  <a:srgbClr val="000000"/>
                </a:solidFill>
              </a:rPr>
              <a:t>fattori di rischio </a:t>
            </a:r>
            <a:r>
              <a:rPr lang="it-IT" sz="2000" dirty="0">
                <a:solidFill>
                  <a:srgbClr val="000000"/>
                </a:solidFill>
              </a:rPr>
              <a:t>per le malattie croniche e </a:t>
            </a:r>
            <a:r>
              <a:rPr lang="it-IT" altLang="ja-JP" sz="2000" b="1" dirty="0">
                <a:solidFill>
                  <a:srgbClr val="000000"/>
                </a:solidFill>
              </a:rPr>
              <a:t>misure di prevenzione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714375" y="4845603"/>
            <a:ext cx="3502025" cy="847725"/>
          </a:xfrm>
          <a:prstGeom prst="roundRect">
            <a:avLst/>
          </a:prstGeom>
          <a:noFill/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00"/>
                </a:solidFill>
              </a:rPr>
              <a:t>Condotto su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b="1" dirty="0">
                <a:solidFill>
                  <a:srgbClr val="000000"/>
                </a:solidFill>
              </a:rPr>
              <a:t>tutto il territorio nazionale</a:t>
            </a:r>
          </a:p>
        </p:txBody>
      </p:sp>
      <p:pic>
        <p:nvPicPr>
          <p:cNvPr id="9728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4" y="1746308"/>
            <a:ext cx="1474153" cy="14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6708" r="7095" b="12231"/>
          <a:stretch>
            <a:fillRect/>
          </a:stretch>
        </p:blipFill>
        <p:spPr bwMode="auto">
          <a:xfrm>
            <a:off x="7024569" y="3975408"/>
            <a:ext cx="1271440" cy="6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CasellaDiTesto 13"/>
          <p:cNvSpPr txBox="1">
            <a:spLocks noChangeArrowheads="1"/>
          </p:cNvSpPr>
          <p:nvPr/>
        </p:nvSpPr>
        <p:spPr bwMode="auto">
          <a:xfrm>
            <a:off x="1325563" y="1085771"/>
            <a:ext cx="22812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FFB200"/>
                </a:solidFill>
              </a:rPr>
              <a:t>COSA E’</a:t>
            </a:r>
          </a:p>
        </p:txBody>
      </p:sp>
      <p:sp>
        <p:nvSpPr>
          <p:cNvPr id="97289" name="CasellaDiTesto 16"/>
          <p:cNvSpPr txBox="1">
            <a:spLocks noChangeArrowheads="1"/>
          </p:cNvSpPr>
          <p:nvPr/>
        </p:nvSpPr>
        <p:spPr bwMode="auto">
          <a:xfrm>
            <a:off x="5573253" y="1085771"/>
            <a:ext cx="22812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FFB200"/>
                </a:solidFill>
              </a:rPr>
              <a:t>CHI LO FA</a:t>
            </a:r>
          </a:p>
        </p:txBody>
      </p:sp>
      <p:pic>
        <p:nvPicPr>
          <p:cNvPr id="11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552" y="1870466"/>
            <a:ext cx="1403798" cy="1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1902" y="4042962"/>
            <a:ext cx="1201696" cy="5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963" y="4873659"/>
            <a:ext cx="1052654" cy="73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132" y="5740439"/>
            <a:ext cx="1472157" cy="49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6448" r="8544" b="17730"/>
          <a:stretch/>
        </p:blipFill>
        <p:spPr bwMode="auto">
          <a:xfrm>
            <a:off x="5070765" y="4884689"/>
            <a:ext cx="974142" cy="86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858" y="4873659"/>
            <a:ext cx="967183" cy="6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82214" y="3473777"/>
            <a:ext cx="325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D4380"/>
                </a:solidFill>
              </a:rPr>
              <a:t>Dipartimenti di Prevenzione</a:t>
            </a:r>
          </a:p>
        </p:txBody>
      </p:sp>
    </p:spTree>
    <p:extLst>
      <p:ext uri="{BB962C8B-B14F-4D97-AF65-F5344CB8AC3E}">
        <p14:creationId xmlns:p14="http://schemas.microsoft.com/office/powerpoint/2010/main" val="256857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57735"/>
            <a:ext cx="8229600" cy="4368428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2400"/>
              </a:spcAft>
              <a:defRPr/>
            </a:pPr>
            <a:r>
              <a:rPr lang="it-IT" dirty="0"/>
              <a:t>Identificare i problemi di salute della popolazione</a:t>
            </a:r>
          </a:p>
          <a:p>
            <a:pPr fontAlgn="auto">
              <a:spcAft>
                <a:spcPts val="2400"/>
              </a:spcAft>
              <a:defRPr/>
            </a:pPr>
            <a:r>
              <a:rPr lang="it-IT" dirty="0"/>
              <a:t>Stabilire obiettivi di salute </a:t>
            </a:r>
          </a:p>
          <a:p>
            <a:pPr fontAlgn="auto">
              <a:spcAft>
                <a:spcPts val="2400"/>
              </a:spcAft>
              <a:defRPr/>
            </a:pPr>
            <a:r>
              <a:rPr lang="it-IT" dirty="0"/>
              <a:t>Monitorare il progresso verso il loro raggiungimento</a:t>
            </a:r>
          </a:p>
          <a:p>
            <a:pPr fontAlgn="auto">
              <a:spcAft>
                <a:spcPts val="2400"/>
              </a:spcAft>
              <a:defRPr/>
            </a:pPr>
            <a:r>
              <a:rPr lang="it-IT" dirty="0"/>
              <a:t>Supportare le leggi e i provvedimenti legislativi adottati in materia di salute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PASSI</a:t>
            </a:r>
          </a:p>
        </p:txBody>
      </p:sp>
      <p:sp>
        <p:nvSpPr>
          <p:cNvPr id="4" name="CasellaDiTesto 13"/>
          <p:cNvSpPr txBox="1">
            <a:spLocks noChangeArrowheads="1"/>
          </p:cNvSpPr>
          <p:nvPr/>
        </p:nvSpPr>
        <p:spPr bwMode="auto">
          <a:xfrm>
            <a:off x="3423396" y="1038226"/>
            <a:ext cx="22812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FFB200"/>
                </a:solidFill>
              </a:rPr>
              <a:t>OBIETTIVI</a:t>
            </a:r>
          </a:p>
        </p:txBody>
      </p:sp>
    </p:spTree>
    <p:extLst>
      <p:ext uri="{BB962C8B-B14F-4D97-AF65-F5344CB8AC3E}">
        <p14:creationId xmlns:p14="http://schemas.microsoft.com/office/powerpoint/2010/main" val="318639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57735"/>
            <a:ext cx="8229600" cy="43684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it-IT" sz="3600" dirty="0"/>
              <a:t>Tempestività</a:t>
            </a:r>
          </a:p>
          <a:p>
            <a:pPr>
              <a:spcAft>
                <a:spcPts val="1200"/>
              </a:spcAft>
            </a:pPr>
            <a:r>
              <a:rPr lang="it-IT" sz="3600" dirty="0"/>
              <a:t>Dettaglio territoriale</a:t>
            </a:r>
          </a:p>
          <a:p>
            <a:pPr>
              <a:spcAft>
                <a:spcPts val="1200"/>
              </a:spcAft>
            </a:pPr>
            <a:r>
              <a:rPr lang="it-IT" sz="3600" dirty="0"/>
              <a:t>Duttilità</a:t>
            </a:r>
          </a:p>
          <a:p>
            <a:pPr>
              <a:spcAft>
                <a:spcPts val="1200"/>
              </a:spcAft>
            </a:pPr>
            <a:r>
              <a:rPr lang="it-IT" sz="3600" dirty="0"/>
              <a:t>Completezza</a:t>
            </a:r>
          </a:p>
          <a:p>
            <a:pPr>
              <a:spcAft>
                <a:spcPts val="1200"/>
              </a:spcAft>
            </a:pPr>
            <a:endParaRPr lang="it-IT" sz="3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PASSI</a:t>
            </a:r>
          </a:p>
        </p:txBody>
      </p:sp>
      <p:sp>
        <p:nvSpPr>
          <p:cNvPr id="4" name="CasellaDiTesto 13"/>
          <p:cNvSpPr txBox="1">
            <a:spLocks noChangeArrowheads="1"/>
          </p:cNvSpPr>
          <p:nvPr/>
        </p:nvSpPr>
        <p:spPr bwMode="auto">
          <a:xfrm>
            <a:off x="3107061" y="1038226"/>
            <a:ext cx="31750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FFB200"/>
                </a:solidFill>
              </a:rPr>
              <a:t>PUNTI DI FORZA</a:t>
            </a:r>
          </a:p>
        </p:txBody>
      </p:sp>
      <p:pic>
        <p:nvPicPr>
          <p:cNvPr id="6" name="Immagine 5" descr="omini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36" y="3912377"/>
            <a:ext cx="4334164" cy="18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3"/>
          <p:cNvSpPr>
            <a:spLocks noGrp="1"/>
          </p:cNvSpPr>
          <p:nvPr>
            <p:ph type="title"/>
          </p:nvPr>
        </p:nvSpPr>
        <p:spPr>
          <a:xfrm>
            <a:off x="457200" y="183931"/>
            <a:ext cx="7318034" cy="117073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235BA3"/>
                </a:solidFill>
                <a:latin typeface="Calibri" charset="0"/>
              </a:rPr>
              <a:t>Livello di istruzione, per regione di residenza</a:t>
            </a:r>
          </a:p>
        </p:txBody>
      </p:sp>
      <p:pic>
        <p:nvPicPr>
          <p:cNvPr id="2" name="Segnaposto contenuto 1" descr="cartogramma_1_1_livello istruzione italia mapp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0" t="12784" r="31723" b="19582"/>
          <a:stretch/>
        </p:blipFill>
        <p:spPr>
          <a:xfrm>
            <a:off x="1665111" y="1481012"/>
            <a:ext cx="3795889" cy="4786522"/>
          </a:xfr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13094"/>
              </p:ext>
            </p:extLst>
          </p:nvPr>
        </p:nvGraphicFramePr>
        <p:xfrm>
          <a:off x="6033324" y="2484683"/>
          <a:ext cx="2653476" cy="1902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29">
                <a:tc>
                  <a:txBody>
                    <a:bodyPr/>
                    <a:lstStyle/>
                    <a:p>
                      <a:pPr algn="l"/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20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Nessuno/Licenza</a:t>
                      </a:r>
                      <a:r>
                        <a:rPr lang="it-IT" sz="1100" baseline="0" dirty="0"/>
                        <a:t> elementare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20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Media inferiore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Media superiore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20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Laurea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Segnaposto contenuto 1" descr="cartogramma_1_1_livello istruzione italia mapp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81235" r="31181" b="3084"/>
          <a:stretch/>
        </p:blipFill>
        <p:spPr>
          <a:xfrm>
            <a:off x="1194277" y="5678317"/>
            <a:ext cx="2086493" cy="5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235BA3"/>
                </a:solidFill>
                <a:latin typeface="Calibri" charset="0"/>
              </a:rPr>
              <a:t>Difficoltà economiche, per regione di residenza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8" t="12103" r="30886" b="17621"/>
          <a:stretch/>
        </p:blipFill>
        <p:spPr>
          <a:xfrm>
            <a:off x="2314222" y="1290887"/>
            <a:ext cx="4233335" cy="5197998"/>
          </a:xfrm>
        </p:spPr>
      </p:pic>
      <p:pic>
        <p:nvPicPr>
          <p:cNvPr id="6" name="Segnaposto contenuto 1" descr="cartogramma_1_1_livello istruzione italia mapp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81235" r="31181" b="3084"/>
          <a:stretch/>
        </p:blipFill>
        <p:spPr>
          <a:xfrm>
            <a:off x="1194277" y="5678317"/>
            <a:ext cx="2086493" cy="5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235BA3"/>
                </a:solidFill>
                <a:latin typeface="Calibri" charset="0"/>
              </a:rPr>
              <a:t>Occupazione, per regione di residenza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11782" r="31957" b="19312"/>
          <a:stretch/>
        </p:blipFill>
        <p:spPr>
          <a:xfrm>
            <a:off x="2497667" y="1232108"/>
            <a:ext cx="4078111" cy="5122827"/>
          </a:xfrm>
        </p:spPr>
      </p:pic>
      <p:pic>
        <p:nvPicPr>
          <p:cNvPr id="6" name="Segnaposto contenuto 1" descr="cartogramma_1_1_livello istruzione italia mapp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81235" r="31181" b="3084"/>
          <a:stretch/>
        </p:blipFill>
        <p:spPr>
          <a:xfrm>
            <a:off x="1194277" y="5678317"/>
            <a:ext cx="2086493" cy="5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0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STILI DI VITA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4019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211</Words>
  <Application>Microsoft Macintosh PowerPoint</Application>
  <PresentationFormat>Presentazione su schermo 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ＭＳ 明朝</vt:lpstr>
      <vt:lpstr>ＭＳ Ｐゴシック</vt:lpstr>
      <vt:lpstr>Arial</vt:lpstr>
      <vt:lpstr>Arial Rounded MT Bold</vt:lpstr>
      <vt:lpstr>Calibri</vt:lpstr>
      <vt:lpstr>Times New Roman</vt:lpstr>
      <vt:lpstr>Tema di Office</vt:lpstr>
      <vt:lpstr>IL REPORT PASSI  </vt:lpstr>
      <vt:lpstr>Presentazione standard di PowerPoint</vt:lpstr>
      <vt:lpstr>PASSI</vt:lpstr>
      <vt:lpstr>PASSI</vt:lpstr>
      <vt:lpstr>PASSI</vt:lpstr>
      <vt:lpstr>Livello di istruzione, per regione di residenza</vt:lpstr>
      <vt:lpstr>Difficoltà economiche, per regione di residenza</vt:lpstr>
      <vt:lpstr>Occupazione, per regione di residenza</vt:lpstr>
      <vt:lpstr>STILI DI VITA</vt:lpstr>
      <vt:lpstr>Sedentari</vt:lpstr>
      <vt:lpstr>Sedentarietà in Puglia Analisi multivariata</vt:lpstr>
      <vt:lpstr>Eccesso ponderale, per regione di residenza</vt:lpstr>
      <vt:lpstr>Eccesso ponderale in Puglia Analisi multivariata</vt:lpstr>
      <vt:lpstr>Eccesso ponderale e compresenza di altre condizioni di rischio</vt:lpstr>
      <vt:lpstr>Presentazione standard di PowerPoint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Milena</dc:creator>
  <cp:lastModifiedBy>Microsoft Office User</cp:lastModifiedBy>
  <cp:revision>63</cp:revision>
  <dcterms:created xsi:type="dcterms:W3CDTF">2016-06-20T08:13:57Z</dcterms:created>
  <dcterms:modified xsi:type="dcterms:W3CDTF">2018-09-10T10:13:36Z</dcterms:modified>
</cp:coreProperties>
</file>