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7" r:id="rId2"/>
    <p:sldId id="301" r:id="rId3"/>
    <p:sldId id="302" r:id="rId4"/>
    <p:sldId id="28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1C73"/>
    <a:srgbClr val="009900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1"/>
  </p:normalViewPr>
  <p:slideViewPr>
    <p:cSldViewPr>
      <p:cViewPr varScale="1">
        <p:scale>
          <a:sx n="106" d="100"/>
          <a:sy n="106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4652B-BCAB-482E-87B7-03665DC86F87}" type="datetimeFigureOut">
              <a:rPr lang="it-IT" smtClean="0"/>
              <a:pPr/>
              <a:t>11/09/2018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E736F-3A37-4657-9E30-64C0CEF2E8B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73322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4F2DA-51B0-4D6F-A071-BD01D4AEDBE5}" type="datetimeFigureOut">
              <a:rPr lang="it-IT" smtClean="0"/>
              <a:pPr/>
              <a:t>11/09/2018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F77C8-7C81-4A35-A073-5943084967E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1509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5035"/>
            <a:ext cx="8229600" cy="1143000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566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6115C6-0CC9-0843-B34F-9E67299F481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79994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AEA1F-17BA-487E-A097-5C0A23874CFB}" type="datetimeFigureOut">
              <a:rPr lang="it-IT" smtClean="0"/>
              <a:pPr/>
              <a:t>11/09/2018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5647C-16C5-43DA-A68F-EA355A32EF2C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376"/>
            <a:ext cx="3108661" cy="1483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116632"/>
            <a:ext cx="108012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Connettore 1 11"/>
          <p:cNvCxnSpPr/>
          <p:nvPr userDrawn="1"/>
        </p:nvCxnSpPr>
        <p:spPr>
          <a:xfrm>
            <a:off x="1403648" y="1268760"/>
            <a:ext cx="4536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 txBox="1">
            <a:spLocks/>
          </p:cNvSpPr>
          <p:nvPr/>
        </p:nvSpPr>
        <p:spPr>
          <a:xfrm>
            <a:off x="1331640" y="1412776"/>
            <a:ext cx="6120680" cy="864096"/>
          </a:xfrm>
          <a:prstGeom prst="rect">
            <a:avLst/>
          </a:prstGeom>
          <a:solidFill>
            <a:srgbClr val="FF9300"/>
          </a:solidFill>
          <a:ln w="57150">
            <a:solidFill>
              <a:srgbClr val="660066"/>
            </a:solidFill>
            <a:prstDash val="dash"/>
            <a:miter lim="800000"/>
            <a:headEnd/>
            <a:tailEnd/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dirty="0" smtClean="0">
                <a:solidFill>
                  <a:srgbClr val="C00000"/>
                </a:solidFill>
                <a:latin typeface="Al Tarikh" charset="0"/>
                <a:ea typeface="ＭＳ Ｐゴシック" charset="0"/>
                <a:cs typeface="Al Tarikh" charset="0"/>
              </a:rPr>
              <a:t>Gli screening oncologici: </a:t>
            </a:r>
          </a:p>
          <a:p>
            <a:r>
              <a:rPr lang="it-IT" sz="2400" dirty="0" smtClean="0">
                <a:solidFill>
                  <a:srgbClr val="C00000"/>
                </a:solidFill>
                <a:latin typeface="Al Tarikh" charset="0"/>
                <a:ea typeface="ＭＳ Ｐゴシック" charset="0"/>
                <a:cs typeface="Al Tarikh" charset="0"/>
              </a:rPr>
              <a:t>stato dell’arte in Puglia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267744" y="3861048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Bari, Fiera del levante 11 settembre 2018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355976" y="6093296"/>
            <a:ext cx="43924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A cura di Francesca Zampano</a:t>
            </a:r>
          </a:p>
          <a:p>
            <a:r>
              <a:rPr lang="it-IT" sz="1200" i="1" dirty="0" smtClean="0"/>
              <a:t>Dirigente Sezione Promozione della Salute e del benessere</a:t>
            </a:r>
            <a:endParaRPr lang="it-IT" sz="12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75656" y="2708920"/>
            <a:ext cx="6264696" cy="2308324"/>
          </a:xfrm>
          <a:prstGeom prst="rect">
            <a:avLst/>
          </a:prstGeom>
          <a:ln w="76200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it-IT" dirty="0" smtClean="0">
              <a:latin typeface="Al Nile" charset="0"/>
              <a:ea typeface="ＭＳ Ｐゴシック" charset="0"/>
              <a:cs typeface="Al Nile" charset="0"/>
            </a:endParaRPr>
          </a:p>
          <a:p>
            <a:endParaRPr lang="it-IT" dirty="0">
              <a:solidFill>
                <a:srgbClr val="000090"/>
              </a:solidFill>
              <a:latin typeface="Al Nile" charset="0"/>
              <a:ea typeface="ＭＳ Ｐゴシック" charset="0"/>
              <a:cs typeface="Al Nile" charset="0"/>
            </a:endParaRPr>
          </a:p>
          <a:p>
            <a:r>
              <a:rPr lang="it-IT" dirty="0">
                <a:solidFill>
                  <a:srgbClr val="000090"/>
                </a:solidFill>
                <a:latin typeface="Al Nile" charset="0"/>
                <a:ea typeface="ＭＳ Ｐゴシック" charset="0"/>
                <a:cs typeface="Al Nile" charset="0"/>
              </a:rPr>
              <a:t>a</a:t>
            </a:r>
            <a:r>
              <a:rPr lang="it-IT" dirty="0" smtClean="0">
                <a:solidFill>
                  <a:srgbClr val="000090"/>
                </a:solidFill>
                <a:latin typeface="Al Nile" charset="0"/>
                <a:ea typeface="ＭＳ Ｐゴシック" charset="0"/>
                <a:cs typeface="Al Nile" charset="0"/>
              </a:rPr>
              <a:t>lle AA.SS.LL. è attribuita la responsabilità della </a:t>
            </a:r>
          </a:p>
          <a:p>
            <a:r>
              <a:rPr lang="it-IT" dirty="0" smtClean="0">
                <a:solidFill>
                  <a:srgbClr val="000090"/>
                </a:solidFill>
                <a:latin typeface="Al Nile" charset="0"/>
                <a:ea typeface="ＭＳ Ｐゴシック" charset="0"/>
                <a:cs typeface="Al Nile" charset="0"/>
              </a:rPr>
              <a:t>gestione </a:t>
            </a:r>
            <a:r>
              <a:rPr lang="it-IT" dirty="0">
                <a:solidFill>
                  <a:srgbClr val="000090"/>
                </a:solidFill>
                <a:latin typeface="Al Nile" charset="0"/>
                <a:ea typeface="ＭＳ Ｐゴシック" charset="0"/>
                <a:cs typeface="Al Nile" charset="0"/>
              </a:rPr>
              <a:t>complessiva dei  </a:t>
            </a:r>
            <a:r>
              <a:rPr lang="it-IT" dirty="0" smtClean="0">
                <a:solidFill>
                  <a:srgbClr val="000090"/>
                </a:solidFill>
                <a:latin typeface="Al Nile" charset="0"/>
                <a:ea typeface="ＭＳ Ｐゴシック" charset="0"/>
                <a:cs typeface="Al Nile" charset="0"/>
              </a:rPr>
              <a:t>processi. Dalla </a:t>
            </a:r>
            <a:r>
              <a:rPr lang="it-IT" dirty="0">
                <a:solidFill>
                  <a:srgbClr val="000090"/>
                </a:solidFill>
                <a:latin typeface="Al Nile" charset="0"/>
                <a:ea typeface="ＭＳ Ｐゴシック" charset="0"/>
                <a:cs typeface="Al Nile" charset="0"/>
              </a:rPr>
              <a:t>chiamata attiva </a:t>
            </a:r>
            <a:r>
              <a:rPr lang="it-IT" dirty="0" smtClean="0">
                <a:solidFill>
                  <a:srgbClr val="000090"/>
                </a:solidFill>
                <a:latin typeface="Al Nile" charset="0"/>
                <a:ea typeface="ＭＳ Ｐゴシック" charset="0"/>
                <a:cs typeface="Al Nile" charset="0"/>
              </a:rPr>
              <a:t>(I livello) alla </a:t>
            </a:r>
            <a:r>
              <a:rPr lang="it-IT" dirty="0">
                <a:solidFill>
                  <a:srgbClr val="000090"/>
                </a:solidFill>
                <a:latin typeface="Al Nile" charset="0"/>
                <a:ea typeface="ＭＳ Ｐゴシック" charset="0"/>
                <a:cs typeface="Al Nile" charset="0"/>
              </a:rPr>
              <a:t>presa in carico </a:t>
            </a:r>
            <a:r>
              <a:rPr lang="it-IT" dirty="0" smtClean="0">
                <a:solidFill>
                  <a:srgbClr val="000090"/>
                </a:solidFill>
                <a:latin typeface="Al Nile" charset="0"/>
                <a:ea typeface="ＭＳ Ｐゴシック" charset="0"/>
                <a:cs typeface="Al Nile" charset="0"/>
              </a:rPr>
              <a:t>(II e III livello)</a:t>
            </a:r>
            <a:endParaRPr lang="it-IT" dirty="0">
              <a:solidFill>
                <a:srgbClr val="000090"/>
              </a:solidFill>
              <a:latin typeface="Al Nile" charset="0"/>
              <a:ea typeface="ＭＳ Ｐゴシック" charset="0"/>
              <a:cs typeface="Al Nile" charset="0"/>
            </a:endParaRPr>
          </a:p>
          <a:p>
            <a:endParaRPr lang="it-IT" dirty="0">
              <a:solidFill>
                <a:srgbClr val="000090"/>
              </a:solidFill>
              <a:latin typeface="Al Nile" charset="0"/>
              <a:ea typeface="ＭＳ Ｐゴシック" charset="0"/>
              <a:cs typeface="Al Nile" charset="0"/>
            </a:endParaRPr>
          </a:p>
          <a:p>
            <a:r>
              <a:rPr lang="it-IT" dirty="0">
                <a:solidFill>
                  <a:srgbClr val="000090"/>
                </a:solidFill>
                <a:latin typeface="Al Nile" charset="0"/>
                <a:ea typeface="ＭＳ Ｐゴシック" charset="0"/>
                <a:cs typeface="Al Nile" charset="0"/>
              </a:rPr>
              <a:t>Regione Puglia - Dipartimento Salute </a:t>
            </a:r>
          </a:p>
          <a:p>
            <a:r>
              <a:rPr lang="it-IT" dirty="0">
                <a:solidFill>
                  <a:srgbClr val="000090"/>
                </a:solidFill>
                <a:latin typeface="Al Nile" charset="0"/>
                <a:ea typeface="ＭＳ Ｐゴシック" charset="0"/>
                <a:cs typeface="Al Nile" charset="0"/>
              </a:rPr>
              <a:t>Indirizza, coordina, monitora e reingegnerizza i processi </a:t>
            </a:r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1331640" y="1412776"/>
            <a:ext cx="6552728" cy="1008112"/>
          </a:xfrm>
          <a:prstGeom prst="rect">
            <a:avLst/>
          </a:prstGeom>
          <a:solidFill>
            <a:srgbClr val="FF9300"/>
          </a:solidFill>
          <a:ln w="57150">
            <a:solidFill>
              <a:srgbClr val="660066"/>
            </a:solidFill>
            <a:prstDash val="dash"/>
            <a:miter lim="800000"/>
            <a:headEnd/>
            <a:tailEnd/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dirty="0" smtClean="0">
                <a:solidFill>
                  <a:srgbClr val="C00000"/>
                </a:solidFill>
                <a:latin typeface="Al Tarikh" charset="0"/>
                <a:ea typeface="ＭＳ Ｐゴシック" charset="0"/>
                <a:cs typeface="Al Tarikh" charset="0"/>
              </a:rPr>
              <a:t>Potenziamento programmi di screening:</a:t>
            </a:r>
            <a:br>
              <a:rPr lang="it-IT" sz="2400" dirty="0" smtClean="0">
                <a:solidFill>
                  <a:srgbClr val="C00000"/>
                </a:solidFill>
                <a:latin typeface="Al Tarikh" charset="0"/>
                <a:ea typeface="ＭＳ Ｐゴシック" charset="0"/>
                <a:cs typeface="Al Tarikh" charset="0"/>
              </a:rPr>
            </a:br>
            <a:r>
              <a:rPr lang="it-IT" sz="2400" dirty="0" smtClean="0">
                <a:solidFill>
                  <a:srgbClr val="C00000"/>
                </a:solidFill>
                <a:latin typeface="Al Tarikh" charset="0"/>
                <a:ea typeface="ＭＳ Ｐゴシック" charset="0"/>
                <a:cs typeface="Al Tarikh" charset="0"/>
              </a:rPr>
              <a:t>ruoli e funzioni </a:t>
            </a:r>
            <a:endParaRPr lang="it-IT" sz="2400" dirty="0">
              <a:solidFill>
                <a:srgbClr val="C00000"/>
              </a:solidFill>
              <a:latin typeface="Al Tarikh" charset="0"/>
              <a:ea typeface="ＭＳ Ｐゴシック" charset="0"/>
              <a:cs typeface="Al Tarikh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olo 1"/>
          <p:cNvSpPr>
            <a:spLocks noGrp="1"/>
          </p:cNvSpPr>
          <p:nvPr>
            <p:ph type="title"/>
          </p:nvPr>
        </p:nvSpPr>
        <p:spPr>
          <a:xfrm>
            <a:off x="1547664" y="1556792"/>
            <a:ext cx="6480720" cy="864096"/>
          </a:xfrm>
          <a:solidFill>
            <a:srgbClr val="FF9300"/>
          </a:solidFill>
          <a:ln w="57150">
            <a:solidFill>
              <a:srgbClr val="660066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it-IT" sz="2000" dirty="0">
                <a:solidFill>
                  <a:srgbClr val="C00000"/>
                </a:solidFill>
                <a:latin typeface="Al Tarikh" charset="0"/>
                <a:ea typeface="ＭＳ Ｐゴシック" charset="0"/>
                <a:cs typeface="Al Tarikh" charset="0"/>
              </a:rPr>
              <a:t>Le azioni in corso per la promozione e il potenziamento dei programmi di screening</a:t>
            </a:r>
          </a:p>
        </p:txBody>
      </p:sp>
      <p:sp>
        <p:nvSpPr>
          <p:cNvPr id="18434" name="Segnaposto contenuto 2"/>
          <p:cNvSpPr>
            <a:spLocks noGrp="1"/>
          </p:cNvSpPr>
          <p:nvPr>
            <p:ph idx="1"/>
          </p:nvPr>
        </p:nvSpPr>
        <p:spPr>
          <a:xfrm>
            <a:off x="899592" y="2852936"/>
            <a:ext cx="7787208" cy="3272830"/>
          </a:xfrm>
          <a:noFill/>
          <a:ln w="57150" cmpd="sng">
            <a:solidFill>
              <a:srgbClr val="FF0000"/>
            </a:solidFill>
          </a:ln>
        </p:spPr>
        <p:txBody>
          <a:bodyPr/>
          <a:lstStyle/>
          <a:p>
            <a:pPr>
              <a:buClr>
                <a:srgbClr val="FF0000"/>
              </a:buClr>
              <a:buSzPct val="135000"/>
            </a:pPr>
            <a:r>
              <a:rPr lang="it-IT" sz="2100" dirty="0" smtClean="0">
                <a:solidFill>
                  <a:schemeClr val="tx2"/>
                </a:solidFill>
                <a:latin typeface="Arial" charset="0"/>
                <a:ea typeface="ＭＳ Ｐゴシック" charset="0"/>
              </a:rPr>
              <a:t>Il Coordinamento regionale è assicurato attraverso le attività del Gruppo Tecnico Operativo Screening</a:t>
            </a:r>
          </a:p>
          <a:p>
            <a:pPr>
              <a:buClr>
                <a:srgbClr val="FF0000"/>
              </a:buClr>
              <a:buSzPct val="135000"/>
            </a:pPr>
            <a:endParaRPr lang="it-IT" sz="2100" dirty="0" smtClean="0">
              <a:solidFill>
                <a:schemeClr val="tx2"/>
              </a:solidFill>
              <a:latin typeface="Arial" charset="0"/>
              <a:ea typeface="ＭＳ Ｐゴシック" charset="0"/>
            </a:endParaRPr>
          </a:p>
          <a:p>
            <a:pPr>
              <a:buClr>
                <a:srgbClr val="FF0000"/>
              </a:buClr>
              <a:buSzPct val="135000"/>
            </a:pPr>
            <a:r>
              <a:rPr lang="it-IT" sz="2100" dirty="0" smtClean="0">
                <a:solidFill>
                  <a:schemeClr val="tx2"/>
                </a:solidFill>
                <a:latin typeface="Arial" charset="0"/>
                <a:ea typeface="ＭＳ Ｐゴシック" charset="0"/>
              </a:rPr>
              <a:t>2018 – avvio screening colon retto</a:t>
            </a:r>
          </a:p>
          <a:p>
            <a:pPr marL="0" indent="0">
              <a:buClr>
                <a:srgbClr val="FF0000"/>
              </a:buClr>
              <a:buSzPct val="135000"/>
              <a:buNone/>
            </a:pPr>
            <a:endParaRPr lang="it-IT" sz="2100" dirty="0">
              <a:solidFill>
                <a:schemeClr val="tx2"/>
              </a:solidFill>
              <a:latin typeface="Arial" charset="0"/>
              <a:ea typeface="ＭＳ Ｐゴシック" charset="0"/>
            </a:endParaRPr>
          </a:p>
          <a:p>
            <a:pPr>
              <a:buClr>
                <a:srgbClr val="FF0000"/>
              </a:buClr>
              <a:buSzPct val="135000"/>
            </a:pPr>
            <a:r>
              <a:rPr lang="it-IT" sz="2100" dirty="0" smtClean="0">
                <a:solidFill>
                  <a:schemeClr val="tx2"/>
                </a:solidFill>
                <a:latin typeface="Arial" charset="0"/>
                <a:ea typeface="ＭＳ Ｐゴシック" charset="0"/>
              </a:rPr>
              <a:t>2018 – avvio della campagna </a:t>
            </a:r>
            <a:r>
              <a:rPr lang="it-IT" sz="2100" dirty="0">
                <a:solidFill>
                  <a:schemeClr val="tx2"/>
                </a:solidFill>
                <a:latin typeface="Arial" charset="0"/>
                <a:ea typeface="ＭＳ Ｐゴシック" charset="0"/>
              </a:rPr>
              <a:t>di comunicazione e sensibilizzazione regionale in raccordo con le iniziative di comunicazione territoriali (DGR 328 del 20/3/2017)</a:t>
            </a:r>
          </a:p>
        </p:txBody>
      </p:sp>
    </p:spTree>
    <p:extLst>
      <p:ext uri="{BB962C8B-B14F-4D97-AF65-F5344CB8AC3E}">
        <p14:creationId xmlns:p14="http://schemas.microsoft.com/office/powerpoint/2010/main" xmlns="" val="27525544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564904"/>
            <a:ext cx="6174255" cy="158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magine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437112"/>
            <a:ext cx="619268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olo 1"/>
          <p:cNvSpPr txBox="1">
            <a:spLocks/>
          </p:cNvSpPr>
          <p:nvPr/>
        </p:nvSpPr>
        <p:spPr>
          <a:xfrm>
            <a:off x="1475656" y="1340768"/>
            <a:ext cx="6264696" cy="720080"/>
          </a:xfrm>
          <a:prstGeom prst="rect">
            <a:avLst/>
          </a:prstGeom>
          <a:solidFill>
            <a:srgbClr val="FF9300"/>
          </a:solidFill>
          <a:ln w="57150">
            <a:solidFill>
              <a:srgbClr val="660066"/>
            </a:solidFill>
            <a:prstDash val="dash"/>
            <a:miter lim="800000"/>
            <a:headEnd/>
            <a:tailEnd/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dirty="0" smtClean="0">
                <a:solidFill>
                  <a:srgbClr val="C00000"/>
                </a:solidFill>
                <a:latin typeface="Al Tarikh" charset="0"/>
                <a:ea typeface="ＭＳ Ｐゴシック" charset="0"/>
                <a:cs typeface="Al Tarikh" charset="0"/>
              </a:rPr>
              <a:t>I DATI</a:t>
            </a:r>
            <a:endParaRPr lang="it-IT" sz="2000" dirty="0">
              <a:solidFill>
                <a:srgbClr val="C00000"/>
              </a:solidFill>
              <a:latin typeface="Al Tarikh" charset="0"/>
              <a:ea typeface="ＭＳ Ｐゴシック" charset="0"/>
              <a:cs typeface="Al Tarikh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</TotalTime>
  <Words>137</Words>
  <Application>Microsoft Office PowerPoint</Application>
  <PresentationFormat>Presentazione su schermo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Diapositiva 1</vt:lpstr>
      <vt:lpstr>Diapositiva 2</vt:lpstr>
      <vt:lpstr>Le azioni in corso per la promozione e il potenziamento dei programmi di screening</vt:lpstr>
      <vt:lpstr>Diapositiva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PUGLIA  una regione green che piace a grandi e piccini!</dc:title>
  <dc:creator>antonella</dc:creator>
  <cp:lastModifiedBy>t.corti</cp:lastModifiedBy>
  <cp:revision>97</cp:revision>
  <dcterms:created xsi:type="dcterms:W3CDTF">2017-02-10T09:33:05Z</dcterms:created>
  <dcterms:modified xsi:type="dcterms:W3CDTF">2018-09-11T08:22:36Z</dcterms:modified>
</cp:coreProperties>
</file>