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3" r:id="rId2"/>
    <p:sldId id="427" r:id="rId3"/>
    <p:sldId id="430" r:id="rId4"/>
    <p:sldId id="405" r:id="rId5"/>
    <p:sldId id="421" r:id="rId6"/>
    <p:sldId id="438" r:id="rId7"/>
    <p:sldId id="439" r:id="rId8"/>
    <p:sldId id="453" r:id="rId9"/>
    <p:sldId id="454" r:id="rId10"/>
    <p:sldId id="455" r:id="rId11"/>
    <p:sldId id="437" r:id="rId12"/>
    <p:sldId id="451" r:id="rId13"/>
    <p:sldId id="444" r:id="rId14"/>
    <p:sldId id="443" r:id="rId15"/>
    <p:sldId id="452" r:id="rId16"/>
    <p:sldId id="445" r:id="rId17"/>
    <p:sldId id="447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46" r:id="rId26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816">
          <p15:clr>
            <a:srgbClr val="A4A3A4"/>
          </p15:clr>
        </p15:guide>
        <p15:guide id="4" pos="816">
          <p15:clr>
            <a:srgbClr val="A4A3A4"/>
          </p15:clr>
        </p15:guide>
        <p15:guide id="5" pos="6834">
          <p15:clr>
            <a:srgbClr val="A4A3A4"/>
          </p15:clr>
        </p15:guide>
        <p15:guide id="6" orient="horz" pos="4110">
          <p15:clr>
            <a:srgbClr val="A4A3A4"/>
          </p15:clr>
        </p15:guide>
        <p15:guide id="7" pos="8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80C"/>
    <a:srgbClr val="FFCC00"/>
    <a:srgbClr val="E25B00"/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336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  <p:guide pos="6816"/>
        <p:guide pos="816"/>
        <p:guide pos="6834"/>
        <p:guide orient="horz" pos="4110"/>
        <p:guide pos="801"/>
      </p:guideLst>
    </p:cSldViewPr>
  </p:slideViewPr>
  <p:outlineViewPr>
    <p:cViewPr>
      <p:scale>
        <a:sx n="33" d="100"/>
        <a:sy n="33" d="100"/>
      </p:scale>
      <p:origin x="0" y="20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5592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914394-9541-45C2-BD1A-E0A3032D5806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0E24FE-E187-4126-A158-371D2CDF70B4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46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D6DFD-DEFD-44A9-81F7-8DDB80486455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351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ADC6E9-D55A-492A-905C-FC1A33B4466B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01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596127-54ED-4604-BD20-20262AC9A1C5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D07F4E-AEF2-4FB9-B6AA-18FB9797D4CD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3255-3319-424E-862E-EDC7A2C0EF3C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E2B5-C8A7-4095-9A9F-C7DA3EC50C86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3245-EA66-4A05-81CE-68420F4C2904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F8F4-565F-4FB4-B40A-FD33F3DB529D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2A1A-C38F-411E-B2FC-90C259E3D203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A942-D882-46DB-9351-8A7E4072E4CD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8495-F369-42B6-B01C-3D1A830EF42C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FBAB-2368-4AC5-8D04-5AE24A0125C7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Rectangle 7"/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CC3E-0E48-4CA3-B0AB-8AD4E10C4026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FAA5-0DB5-453F-8213-3079881AE710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zione alternativa con 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8C02EF-208A-4826-986E-54102A6207DB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B51337-ADBB-46C9-A5F5-A98995CCDE0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614F-2A8E-4F54-BD0E-4F4B4526EB8E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E503-0A89-4B82-865C-88C1E0C3D4E2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6161-1736-416C-BD64-AB4AC1ABB363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B8AB-A682-4E79-B836-CC6E712B5F03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E62-0B6E-4A85-BCDB-86E599872CC3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CCDD-6BBE-48D4-A53B-487F09E9CC69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0791A2-568A-4E5A-8CC6-3F1C0D538FC5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E0AFB2-98DE-463B-A228-1C6E20D9C41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FDC4-1A64-4ADC-8CDB-B121E2491F9D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328F-2403-4D6B-9297-F999F599CE38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/>
            </a:gs>
            <a:gs pos="100000">
              <a:schemeClr val="bg2"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41438" y="1901825"/>
            <a:ext cx="950912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309913E2-05A1-4CB5-849D-899C3C2A05BC}" type="datetimeFigureOut">
              <a:rPr lang="en-US"/>
              <a:pPr>
                <a:defRPr/>
              </a:pPr>
              <a:t>2/28/2016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405A1F6-9C50-4DE4-98D3-C629A03FD3E1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65" r:id="rId8"/>
    <p:sldLayoutId id="2147483657" r:id="rId9"/>
    <p:sldLayoutId id="2147483666" r:id="rId10"/>
    <p:sldLayoutId id="2147483667" r:id="rId11"/>
    <p:sldLayoutId id="2147483656" r:id="rId12"/>
    <p:sldLayoutId id="2147483655" r:id="rId13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 kern="1200">
          <a:solidFill>
            <a:srgbClr val="1D243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29 febbraio 2016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IX Giornata Internazionale Malattie Rare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283818" y="4378459"/>
            <a:ext cx="74188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400" dirty="0">
                <a:solidFill>
                  <a:srgbClr val="1D243C"/>
                </a:solidFill>
                <a:latin typeface="+mj-lt"/>
                <a:ea typeface="+mj-ea"/>
                <a:cs typeface="+mj-cs"/>
              </a:rPr>
              <a:t>Le Malattie Rare e la sanità di iniziativa:</a:t>
            </a:r>
          </a:p>
          <a:p>
            <a:r>
              <a:rPr lang="it-IT" sz="3400" dirty="0">
                <a:solidFill>
                  <a:srgbClr val="1D243C"/>
                </a:solidFill>
                <a:latin typeface="+mj-lt"/>
                <a:ea typeface="+mj-ea"/>
                <a:cs typeface="+mj-cs"/>
              </a:rPr>
              <a:t>il “</a:t>
            </a:r>
            <a:r>
              <a:rPr lang="it-IT" sz="3400" dirty="0" smtClean="0">
                <a:solidFill>
                  <a:srgbClr val="1D243C"/>
                </a:solidFill>
                <a:latin typeface="+mj-lt"/>
                <a:ea typeface="+mj-ea"/>
                <a:cs typeface="+mj-cs"/>
              </a:rPr>
              <a:t>filo d’Arianna</a:t>
            </a:r>
            <a:r>
              <a:rPr lang="it-IT" sz="3400" dirty="0">
                <a:solidFill>
                  <a:srgbClr val="1D243C"/>
                </a:solidFill>
                <a:latin typeface="+mj-lt"/>
                <a:ea typeface="+mj-ea"/>
                <a:cs typeface="+mj-cs"/>
              </a:rPr>
              <a:t>” per l’accesso ai servizi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09180" y="55172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+mn-lt"/>
              </a:rPr>
              <a:t>lunedì 29 febbraio 2016 </a:t>
            </a:r>
            <a:endParaRPr lang="it-IT" dirty="0" smtClean="0">
              <a:latin typeface="+mn-lt"/>
            </a:endParaRPr>
          </a:p>
          <a:p>
            <a:r>
              <a:rPr lang="it-IT" dirty="0" smtClean="0">
                <a:latin typeface="+mn-lt"/>
              </a:rPr>
              <a:t>sala </a:t>
            </a:r>
            <a:r>
              <a:rPr lang="it-IT" dirty="0">
                <a:latin typeface="+mn-lt"/>
              </a:rPr>
              <a:t>del Consiglio Regionale via </a:t>
            </a:r>
            <a:r>
              <a:rPr lang="it-IT" dirty="0" err="1">
                <a:latin typeface="+mn-lt"/>
              </a:rPr>
              <a:t>Capruzzi</a:t>
            </a:r>
            <a:r>
              <a:rPr lang="it-IT" dirty="0">
                <a:latin typeface="+mn-lt"/>
              </a:rPr>
              <a:t>, 212 - Bari</a:t>
            </a:r>
          </a:p>
          <a:p>
            <a:r>
              <a:rPr lang="it-IT" dirty="0">
                <a:latin typeface="+mn-lt"/>
              </a:rPr>
              <a:t>(ore 10,30 – 13,00)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29" y="620688"/>
            <a:ext cx="4298971" cy="63891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32" y="2615977"/>
            <a:ext cx="991928" cy="11730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900" y="2644290"/>
            <a:ext cx="1153228" cy="11447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496" y="4947845"/>
            <a:ext cx="1295400" cy="12954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438" y="2617731"/>
            <a:ext cx="2806362" cy="117130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803117" y="351203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CoReMaR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291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7348" y="620688"/>
            <a:ext cx="9509125" cy="658019"/>
          </a:xfrm>
        </p:spPr>
        <p:txBody>
          <a:bodyPr/>
          <a:lstStyle/>
          <a:p>
            <a:r>
              <a:rPr lang="it-IT" sz="3200" dirty="0"/>
              <a:t>Rete Malattie Rare Puglia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Malati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rari in 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Puglia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per età e ASL residenza 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(dati SIMaRRP al 20.02.2016 escluso cod. es. RI0060)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2748527" y="1268760"/>
          <a:ext cx="7811969" cy="338577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14301"/>
                <a:gridCol w="742524"/>
                <a:gridCol w="742524"/>
                <a:gridCol w="742524"/>
                <a:gridCol w="742524"/>
                <a:gridCol w="742524"/>
                <a:gridCol w="742524"/>
                <a:gridCol w="742524"/>
              </a:tblGrid>
              <a:tr h="42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pazienti per ASL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64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608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MR totali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celiaci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MR senza celiachia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73817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0-16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&gt;16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0-16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&gt;16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0-16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&gt;16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totali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738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Bari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1697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3607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612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862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1085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2745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3830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738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BT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496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1213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161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224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335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989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1324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738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Brindisi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311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828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125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143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186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685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871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738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Foggia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906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1829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496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726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410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1103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1513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738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Lecce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835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2148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393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740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442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1408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1850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738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Taranto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518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1282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159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250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359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1032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1391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51969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4763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10907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1946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2945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2817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7962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10779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00200" y="4725144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</a:t>
            </a:r>
            <a:r>
              <a:rPr lang="it-IT" dirty="0" err="1" smtClean="0"/>
              <a:t>SiMaRRP</a:t>
            </a:r>
            <a:r>
              <a:rPr lang="it-IT" dirty="0" smtClean="0"/>
              <a:t> consente la caratterizzazione puntuale della popolazione: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dove sono gli ammalati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 quale malattia soffrono</a:t>
            </a:r>
          </a:p>
        </p:txBody>
      </p:sp>
      <p:sp>
        <p:nvSpPr>
          <p:cNvPr id="5" name="Rettangolo 4"/>
          <p:cNvSpPr/>
          <p:nvPr/>
        </p:nvSpPr>
        <p:spPr>
          <a:xfrm>
            <a:off x="3647728" y="556705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Sanitario assume 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bisogno di salute prima dell'insorgere della malattia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comunque prima che essa si aggravi</a:t>
            </a:r>
            <a:endParaRPr lang="it-IT" dirty="0"/>
          </a:p>
        </p:txBody>
      </p:sp>
      <p:sp>
        <p:nvSpPr>
          <p:cNvPr id="7" name="Freccia a destra con strisce 6"/>
          <p:cNvSpPr/>
          <p:nvPr/>
        </p:nvSpPr>
        <p:spPr>
          <a:xfrm>
            <a:off x="2279576" y="5805263"/>
            <a:ext cx="1296144" cy="479956"/>
          </a:xfrm>
          <a:prstGeom prst="striped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 rot="20226490">
            <a:off x="563651" y="2576076"/>
            <a:ext cx="257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n-lt"/>
              </a:rPr>
              <a:t>I bisogni misurati</a:t>
            </a:r>
            <a:endParaRPr lang="it-IT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21" y="5816196"/>
            <a:ext cx="570082" cy="6741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5805263"/>
            <a:ext cx="673607" cy="6686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694" y="5517232"/>
            <a:ext cx="956687" cy="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9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Rete Malattie Rare Puglia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29" y="2893591"/>
            <a:ext cx="2667467" cy="39644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511" y="5645688"/>
            <a:ext cx="503825" cy="5958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375" y="5645688"/>
            <a:ext cx="601982" cy="5975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866" y="5373215"/>
            <a:ext cx="870029" cy="87002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265" y="5437240"/>
            <a:ext cx="1926983" cy="80427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539440" y="6078488"/>
            <a:ext cx="868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/>
              <a:t>CoReMaR</a:t>
            </a:r>
            <a:endParaRPr lang="it-IT" sz="9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84356" y="860991"/>
            <a:ext cx="95535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+mn-lt"/>
              </a:rPr>
              <a:t>I 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Informazioni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Centri di qualità, competenza e aggiornamento continuo dei medici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Interdisciplinarietà organizzata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Connessione alle reti internazionali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Accesso ai Farmaci 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previsti nel Piano </a:t>
            </a: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Terapeutico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Tutela delle persone con malattia rara non inclusa nell’elenco del DM279/2001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Tutela per le persone con malattia non diagnosticata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Presa in carico territoriale e accesso facilitato ai servizi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Organizzazione mirata della riabilitazione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FF00"/>
                </a:solidFill>
                <a:latin typeface="+mn-lt"/>
              </a:rPr>
              <a:t>welfare</a:t>
            </a:r>
            <a:endParaRPr lang="it-IT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27632" y="4711495"/>
            <a:ext cx="6173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+mn-lt"/>
              </a:rPr>
              <a:t>Si curano fuori regione</a:t>
            </a: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+mn-lt"/>
              </a:rPr>
              <a:t>p</a:t>
            </a: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erché in cerca di diagnosi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+mn-lt"/>
              </a:rPr>
              <a:t>a</a:t>
            </a: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lla ricerca di accoglienza, organizzazione e interdisciplinarietà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+mn-lt"/>
              </a:rPr>
              <a:t>p</a:t>
            </a: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er assistenza delle complicanze legate alla cronicità</a:t>
            </a:r>
            <a:endParaRPr lang="it-IT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20226490">
            <a:off x="338346" y="779039"/>
            <a:ext cx="257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n-lt"/>
              </a:rPr>
              <a:t>I bisogni espressi</a:t>
            </a:r>
            <a:endParaRPr lang="it-IT" sz="28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5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7551" y="476672"/>
            <a:ext cx="9509125" cy="1233488"/>
          </a:xfrm>
        </p:spPr>
        <p:txBody>
          <a:bodyPr/>
          <a:lstStyle/>
          <a:p>
            <a:r>
              <a:rPr lang="it-IT" dirty="0" smtClean="0"/>
              <a:t>Rete Malattie Rare Puglia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73521" y="791764"/>
            <a:ext cx="58224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n-lt"/>
              </a:rPr>
              <a:t>I 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Informazioni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Centri di qualità, competenza e aggiornamento continuo dei medici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Interdisciplinarietà organizzata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Connessione alle reti internazionali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Accesso ai Farmaci 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previsti nel Piano </a:t>
            </a: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Terapeutico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Tutela delle persone con malattia rara non inclusa nell’elenco del DM279/2001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Tutela per le persone con malattia non diagnosticata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Presa in carico territoriale e accesso facilitato ai servizi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Organizzazione mirata della riabilitazione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FF00"/>
                </a:solidFill>
                <a:latin typeface="+mn-lt"/>
              </a:rPr>
              <a:t>welfare</a:t>
            </a:r>
            <a:endParaRPr lang="it-IT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97978" y="791764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n-lt"/>
              </a:rPr>
              <a:t>Le Risposte:</a:t>
            </a:r>
          </a:p>
          <a:p>
            <a:r>
              <a:rPr lang="it-IT" sz="2000" dirty="0" smtClean="0">
                <a:latin typeface="+mn-lt"/>
              </a:rPr>
              <a:t>Oggi il SIMaRRP consente di pesare la competenza dei centri, la capacità di connettersi alle reti internazionali </a:t>
            </a:r>
            <a:r>
              <a:rPr lang="it-IT" sz="2000" b="1" dirty="0" smtClean="0">
                <a:latin typeface="+mn-lt"/>
              </a:rPr>
              <a:t>(ERN)</a:t>
            </a:r>
          </a:p>
          <a:p>
            <a:endParaRPr lang="it-IT" sz="2000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97978" y="2655035"/>
            <a:ext cx="63367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n-lt"/>
              </a:rPr>
              <a:t>Il CoReMaR ha avviato con i centri l’istruttoria 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definizione </a:t>
            </a:r>
            <a:r>
              <a:rPr lang="it-IT" sz="2000" dirty="0" smtClean="0">
                <a:latin typeface="+mn-lt"/>
              </a:rPr>
              <a:t>dei Piani </a:t>
            </a:r>
            <a:r>
              <a:rPr lang="it-IT" sz="2000" b="1" dirty="0" smtClean="0">
                <a:latin typeface="+mn-lt"/>
              </a:rPr>
              <a:t>Diagnostici Terapeutici (PDT)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valutazione del </a:t>
            </a:r>
            <a:r>
              <a:rPr lang="it-IT" sz="2000" b="1" dirty="0" smtClean="0">
                <a:latin typeface="+mn-lt"/>
              </a:rPr>
              <a:t>collegamento funzionale </a:t>
            </a:r>
            <a:r>
              <a:rPr lang="it-IT" sz="2000" dirty="0" smtClean="0">
                <a:latin typeface="+mn-lt"/>
              </a:rPr>
              <a:t>con altre </a:t>
            </a:r>
            <a:r>
              <a:rPr lang="it-IT" sz="2000" b="1" dirty="0" smtClean="0">
                <a:latin typeface="+mn-lt"/>
              </a:rPr>
              <a:t>Unità Operative </a:t>
            </a:r>
            <a:r>
              <a:rPr lang="it-IT" sz="2000" dirty="0" smtClean="0">
                <a:latin typeface="+mn-lt"/>
              </a:rPr>
              <a:t>dello stesso ospedale o di altri ospedali della Regione</a:t>
            </a:r>
          </a:p>
          <a:p>
            <a:r>
              <a:rPr lang="it-IT" sz="2000" dirty="0" smtClean="0">
                <a:latin typeface="+mn-lt"/>
              </a:rPr>
              <a:t>Ha avviato la formazione ai farmacisti di Ospedali e Aziende Sanitarie</a:t>
            </a:r>
          </a:p>
          <a:p>
            <a:r>
              <a:rPr lang="it-IT" dirty="0" smtClean="0">
                <a:latin typeface="+mn-lt"/>
              </a:rPr>
              <a:t> </a:t>
            </a:r>
            <a:endParaRPr lang="it-IT" dirty="0"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21" y="5816196"/>
            <a:ext cx="570082" cy="6741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5805263"/>
            <a:ext cx="673607" cy="6686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694" y="5517232"/>
            <a:ext cx="956687" cy="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46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352" y="981777"/>
            <a:ext cx="11082415" cy="1233488"/>
          </a:xfrm>
        </p:spPr>
        <p:txBody>
          <a:bodyPr/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Le Risposte</a:t>
            </a:r>
            <a:br>
              <a:rPr lang="it-IT" dirty="0" smtClean="0"/>
            </a:br>
            <a:r>
              <a:rPr lang="it-IT" sz="2000" dirty="0" smtClean="0">
                <a:solidFill>
                  <a:srgbClr val="FFFF00"/>
                </a:solidFill>
              </a:rPr>
              <a:t>Organizzazione della rete della comunicazione:</a:t>
            </a:r>
            <a:br>
              <a:rPr lang="it-IT" sz="2000" dirty="0" smtClean="0">
                <a:solidFill>
                  <a:srgbClr val="FFFF00"/>
                </a:solidFill>
              </a:rPr>
            </a:br>
            <a:r>
              <a:rPr lang="it-IT" sz="2000" dirty="0" smtClean="0">
                <a:solidFill>
                  <a:srgbClr val="FFFF00"/>
                </a:solidFill>
              </a:rPr>
              <a:t>nei presidi della rete nazionale, negli ospedali, nei distretti, negli studi dei medici di famiglia l’informazione sui servizi e sui contatti</a:t>
            </a:r>
            <a:r>
              <a:rPr lang="it-IT" sz="4000" dirty="0" smtClean="0">
                <a:solidFill>
                  <a:srgbClr val="FF0000"/>
                </a:solidFill>
              </a:rPr>
              <a:t/>
            </a:r>
            <a:br>
              <a:rPr lang="it-IT" sz="4000" dirty="0" smtClean="0">
                <a:solidFill>
                  <a:srgbClr val="FF0000"/>
                </a:solidFill>
              </a:rPr>
            </a:br>
            <a:endParaRPr lang="it-IT" sz="4000" dirty="0"/>
          </a:p>
        </p:txBody>
      </p:sp>
      <p:pic>
        <p:nvPicPr>
          <p:cNvPr id="14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937539"/>
            <a:ext cx="3059832" cy="42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152705"/>
            <a:ext cx="2896859" cy="43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05" y="1983562"/>
            <a:ext cx="2959363" cy="43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85913" y="731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Rete Malattie Rare Puglia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I </a:t>
            </a:r>
            <a:r>
              <a:rPr lang="it-IT" dirty="0">
                <a:solidFill>
                  <a:schemeClr val="bg1"/>
                </a:solidFill>
              </a:rPr>
              <a:t>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Informazioni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821" y="162823"/>
            <a:ext cx="570082" cy="67418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2464" y="151890"/>
            <a:ext cx="673607" cy="6686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2694" y="125123"/>
            <a:ext cx="956687" cy="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80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23552" y="1518544"/>
            <a:ext cx="6768752" cy="1233488"/>
          </a:xfrm>
        </p:spPr>
        <p:txBody>
          <a:bodyPr/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Le </a:t>
            </a:r>
            <a:r>
              <a:rPr lang="it-IT" dirty="0" smtClean="0"/>
              <a:t>Risposte: </a:t>
            </a:r>
            <a:r>
              <a:rPr lang="it-IT" dirty="0" smtClean="0">
                <a:solidFill>
                  <a:schemeClr val="bg1"/>
                </a:solidFill>
              </a:rPr>
              <a:t>la ASL di Taranto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rgbClr val="FFFF00"/>
                </a:solidFill>
              </a:rPr>
              <a:t>Organizzazione della rete </a:t>
            </a:r>
            <a:r>
              <a:rPr lang="it-IT" sz="2400" dirty="0" smtClean="0">
                <a:solidFill>
                  <a:srgbClr val="FFFF00"/>
                </a:solidFill>
              </a:rPr>
              <a:t>territoriale</a:t>
            </a:r>
            <a:r>
              <a:rPr lang="it-IT" sz="2400" dirty="0" smtClean="0">
                <a:solidFill>
                  <a:srgbClr val="FFFF00"/>
                </a:solidFill>
              </a:rPr>
              <a:t/>
            </a:r>
            <a:br>
              <a:rPr lang="it-IT" sz="2400" dirty="0" smtClean="0">
                <a:solidFill>
                  <a:srgbClr val="FFFF00"/>
                </a:solidFill>
              </a:rPr>
            </a:br>
            <a:r>
              <a:rPr lang="it-IT" sz="2400" dirty="0" smtClean="0">
                <a:solidFill>
                  <a:srgbClr val="FFFF00"/>
                </a:solidFill>
              </a:rPr>
              <a:t>«il </a:t>
            </a:r>
            <a:r>
              <a:rPr lang="it-IT" sz="2400" dirty="0" smtClean="0">
                <a:solidFill>
                  <a:srgbClr val="FFFF00"/>
                </a:solidFill>
              </a:rPr>
              <a:t>filo di Arianna»</a:t>
            </a:r>
            <a:endParaRPr lang="it-IT" sz="4000" dirty="0"/>
          </a:p>
        </p:txBody>
      </p:sp>
      <p:sp>
        <p:nvSpPr>
          <p:cNvPr id="3" name="Rettangolo 2"/>
          <p:cNvSpPr/>
          <p:nvPr/>
        </p:nvSpPr>
        <p:spPr>
          <a:xfrm>
            <a:off x="285913" y="731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Rete Malattie Rare Puglia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I </a:t>
            </a:r>
            <a:r>
              <a:rPr lang="it-IT" dirty="0">
                <a:solidFill>
                  <a:schemeClr val="bg1"/>
                </a:solidFill>
              </a:rPr>
              <a:t>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bg1"/>
                </a:solidFill>
              </a:rPr>
              <a:t>Informazioni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Presa in carico territoriale e accesso facilitato ai servizi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21" y="173709"/>
            <a:ext cx="570082" cy="67418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162776"/>
            <a:ext cx="673607" cy="66865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694" y="125123"/>
            <a:ext cx="956687" cy="9566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1340768"/>
            <a:ext cx="5666071" cy="5102625"/>
          </a:xfrm>
          <a:prstGeom prst="rect">
            <a:avLst/>
          </a:prstGeom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9248906" y="2579100"/>
            <a:ext cx="2943094" cy="4611032"/>
            <a:chOff x="5397" y="-629"/>
            <a:chExt cx="6509" cy="10050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" y="-629"/>
              <a:ext cx="6509" cy="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7624" y="4946"/>
              <a:ext cx="2" cy="4475"/>
              <a:chOff x="7624" y="4946"/>
              <a:chExt cx="2" cy="4475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7624" y="4946"/>
                <a:ext cx="2" cy="4475"/>
              </a:xfrm>
              <a:custGeom>
                <a:avLst/>
                <a:gdLst>
                  <a:gd name="T0" fmla="+- 0 4946 4946"/>
                  <a:gd name="T1" fmla="*/ 4946 h 4475"/>
                  <a:gd name="T2" fmla="+- 0 9421 4946"/>
                  <a:gd name="T3" fmla="*/ 9421 h 447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75">
                    <a:moveTo>
                      <a:pt x="0" y="0"/>
                    </a:moveTo>
                    <a:lnTo>
                      <a:pt x="0" y="4475"/>
                    </a:lnTo>
                  </a:path>
                </a:pathLst>
              </a:custGeom>
              <a:noFill/>
              <a:ln w="3416">
                <a:solidFill>
                  <a:srgbClr val="1D1D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9933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0029" y="1484784"/>
            <a:ext cx="11082415" cy="1233488"/>
          </a:xfrm>
        </p:spPr>
        <p:txBody>
          <a:bodyPr/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Le </a:t>
            </a:r>
            <a:r>
              <a:rPr lang="it-IT" dirty="0" smtClean="0"/>
              <a:t>Risposte: </a:t>
            </a:r>
            <a:r>
              <a:rPr lang="it-IT" dirty="0" smtClean="0">
                <a:solidFill>
                  <a:schemeClr val="bg1"/>
                </a:solidFill>
              </a:rPr>
              <a:t>la ASL di Taranto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rgbClr val="FFFF00"/>
                </a:solidFill>
              </a:rPr>
              <a:t>Organizzazione della rete della comunicazione</a:t>
            </a:r>
            <a:br>
              <a:rPr lang="it-IT" sz="2400" dirty="0" smtClean="0">
                <a:solidFill>
                  <a:srgbClr val="FFFF00"/>
                </a:solidFill>
              </a:rPr>
            </a:br>
            <a:r>
              <a:rPr lang="it-IT" sz="2400" dirty="0" smtClean="0">
                <a:solidFill>
                  <a:srgbClr val="FFFF00"/>
                </a:solidFill>
              </a:rPr>
              <a:t>«il fumetto per le famiglie»</a:t>
            </a:r>
            <a:endParaRPr lang="it-IT" sz="4000" dirty="0"/>
          </a:p>
        </p:txBody>
      </p:sp>
      <p:sp>
        <p:nvSpPr>
          <p:cNvPr id="3" name="Rettangolo 2"/>
          <p:cNvSpPr/>
          <p:nvPr/>
        </p:nvSpPr>
        <p:spPr>
          <a:xfrm>
            <a:off x="285913" y="731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Rete Malattie Rare Puglia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I </a:t>
            </a:r>
            <a:r>
              <a:rPr lang="it-IT" dirty="0">
                <a:solidFill>
                  <a:schemeClr val="bg1"/>
                </a:solidFill>
              </a:rPr>
              <a:t>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bg1"/>
                </a:solidFill>
              </a:rPr>
              <a:t>Informazioni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Presa in carico territoriale e accesso facilitato ai servizi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184356"/>
            <a:ext cx="4376876" cy="32689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520280"/>
            <a:ext cx="4012655" cy="29969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18" y="2492896"/>
            <a:ext cx="3655026" cy="272984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821" y="173709"/>
            <a:ext cx="570082" cy="67418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2464" y="162776"/>
            <a:ext cx="673607" cy="66865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2694" y="125123"/>
            <a:ext cx="956687" cy="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9456" y="332656"/>
            <a:ext cx="9509125" cy="123348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29" y="2893591"/>
            <a:ext cx="2667467" cy="39644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511" y="5645688"/>
            <a:ext cx="503825" cy="5958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375" y="5645688"/>
            <a:ext cx="601982" cy="5975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866" y="5373215"/>
            <a:ext cx="870029" cy="87002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265" y="5437240"/>
            <a:ext cx="1926983" cy="80427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539440" y="6078488"/>
            <a:ext cx="868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/>
              <a:t>CoReMaR</a:t>
            </a:r>
            <a:endParaRPr lang="it-IT" sz="900" dirty="0"/>
          </a:p>
        </p:txBody>
      </p:sp>
      <p:sp>
        <p:nvSpPr>
          <p:cNvPr id="13" name="Rettangolo 12"/>
          <p:cNvSpPr/>
          <p:nvPr/>
        </p:nvSpPr>
        <p:spPr>
          <a:xfrm>
            <a:off x="908540" y="1902351"/>
            <a:ext cx="7876451" cy="4008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800" dirty="0"/>
              <a:t>Le «Risposte» possibili solo attraverso </a:t>
            </a:r>
            <a:r>
              <a:rPr lang="it-IT" sz="2800" b="1" dirty="0" smtClean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l’alleanza</a:t>
            </a:r>
            <a:endParaRPr lang="it-IT" sz="2800" b="1" dirty="0"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«Patto d’Intesa per la ricerca e la cura </a:t>
            </a:r>
          </a:p>
          <a:p>
            <a:pPr algn="ctr">
              <a:spcAft>
                <a:spcPts val="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dei bambini e delle persone con Malattia Rara»</a:t>
            </a:r>
          </a:p>
          <a:p>
            <a:pPr algn="ctr">
              <a:spcAft>
                <a:spcPts val="0"/>
              </a:spcAft>
            </a:pPr>
            <a:r>
              <a:rPr lang="it-IT" sz="2000" b="1" i="1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Regione Puglia, Uniamo, Università, Pediatri e Medici di Famiglia</a:t>
            </a:r>
          </a:p>
          <a:p>
            <a:pPr algn="ctr">
              <a:spcAft>
                <a:spcPts val="0"/>
              </a:spcAft>
            </a:pPr>
            <a:r>
              <a:rPr lang="it-IT" sz="2800" b="1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20 febbraio 2015</a:t>
            </a:r>
            <a:endParaRPr lang="it-IT" sz="2800" b="1" dirty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it-IT" sz="2800" b="1" dirty="0" smtClean="0">
              <a:solidFill>
                <a:srgbClr val="FFFF00"/>
              </a:solidFill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2800" b="1" dirty="0" smtClean="0">
                <a:solidFill>
                  <a:srgbClr val="FFFF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Piano </a:t>
            </a:r>
            <a:r>
              <a:rPr lang="it-IT" sz="2800" b="1" dirty="0">
                <a:solidFill>
                  <a:srgbClr val="FFFF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Operativo </a:t>
            </a:r>
            <a:r>
              <a:rPr lang="it-IT" sz="2800" b="1" dirty="0" smtClean="0">
                <a:solidFill>
                  <a:srgbClr val="FFFF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2015-2018</a:t>
            </a:r>
          </a:p>
          <a:p>
            <a:pPr algn="ctr">
              <a:spcAft>
                <a:spcPts val="0"/>
              </a:spcAft>
            </a:pPr>
            <a:r>
              <a:rPr lang="it-IT" sz="2800" b="1" dirty="0" smtClean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29 febbraio 2016</a:t>
            </a:r>
            <a:endParaRPr lang="it-IT" sz="2800" b="1" dirty="0"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it-IT" sz="2800" b="1" dirty="0" smtClean="0">
              <a:solidFill>
                <a:srgbClr val="FFFF00"/>
              </a:solidFill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it-IT" sz="1050" b="1" dirty="0">
              <a:solidFill>
                <a:srgbClr val="FFFF0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85913" y="731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dirty="0"/>
              <a:t>Rete Malattie Rare Puglia</a:t>
            </a:r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Bisogni complessi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7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6408712" cy="2018187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800" dirty="0"/>
              <a:t>Rete Malattie Rare Puglia</a:t>
            </a:r>
            <a:r>
              <a:rPr lang="it-IT" sz="2800" dirty="0">
                <a:solidFill>
                  <a:schemeClr val="bg1"/>
                </a:solidFill>
              </a:rPr>
              <a:t/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Bisogni </a:t>
            </a:r>
            <a:r>
              <a:rPr lang="it-IT" sz="2800" dirty="0" smtClean="0">
                <a:solidFill>
                  <a:schemeClr val="bg1"/>
                </a:solidFill>
              </a:rPr>
              <a:t>complessi</a:t>
            </a:r>
            <a:r>
              <a:rPr lang="it-IT" sz="2400" dirty="0" smtClean="0">
                <a:solidFill>
                  <a:schemeClr val="bg1"/>
                </a:solidFill>
              </a:rPr>
              <a:t/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/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dirty="0"/>
              <a:t>L’alleanza come assunzione di </a:t>
            </a:r>
            <a:r>
              <a:rPr lang="it-IT" dirty="0" smtClean="0"/>
              <a:t>responsabilità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681" y="5900649"/>
            <a:ext cx="503825" cy="5958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571" y="5900649"/>
            <a:ext cx="601982" cy="5975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866" y="5628176"/>
            <a:ext cx="870029" cy="87002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265" y="5692201"/>
            <a:ext cx="1926983" cy="8042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443" y="2348880"/>
            <a:ext cx="3297119" cy="4112957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57341"/>
              </p:ext>
            </p:extLst>
          </p:nvPr>
        </p:nvGraphicFramePr>
        <p:xfrm>
          <a:off x="6744072" y="1083434"/>
          <a:ext cx="5111823" cy="45459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61473"/>
                <a:gridCol w="3150350"/>
              </a:tblGrid>
              <a:tr h="6591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Coordinamento Regionale Malattie Rare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Giuseppina Annicchiarico, Ettore Attolini, </a:t>
                      </a:r>
                      <a:r>
                        <a:rPr lang="en-US" sz="900">
                          <a:effectLst/>
                        </a:rPr>
                        <a:t>Renza Barbon Galluppi</a:t>
                      </a:r>
                      <a:r>
                        <a:rPr lang="it-IT" sz="900">
                          <a:effectLst/>
                        </a:rPr>
                        <a:t>, Michele Lattarulo, Giancarlo Logroscino, Francesco Papadia, Carlo Sabbà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  <a:tr h="4830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Centro di assistenza e ricerca sovraziendale per le Malattie Rare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Carlo Sabbà, Patrizia Suppressa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  <a:tr h="4830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Università degli Studi di Bari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Diana Conte </a:t>
                      </a:r>
                      <a:r>
                        <a:rPr lang="it-IT" sz="900" dirty="0" smtClean="0">
                          <a:effectLst/>
                        </a:rPr>
                        <a:t>Camerino (Delegato del Rettore), </a:t>
                      </a:r>
                      <a:r>
                        <a:rPr lang="it-IT" sz="900" dirty="0" err="1">
                          <a:effectLst/>
                        </a:rPr>
                        <a:t>Jeanfrancois</a:t>
                      </a:r>
                      <a:r>
                        <a:rPr lang="it-IT" sz="900" dirty="0">
                          <a:effectLst/>
                        </a:rPr>
                        <a:t> </a:t>
                      </a:r>
                      <a:r>
                        <a:rPr lang="it-IT" sz="900" dirty="0" err="1">
                          <a:effectLst/>
                        </a:rPr>
                        <a:t>Desaphy</a:t>
                      </a:r>
                      <a:r>
                        <a:rPr lang="it-IT" sz="900" dirty="0">
                          <a:effectLst/>
                        </a:rPr>
                        <a:t>, Paola </a:t>
                      </a:r>
                      <a:r>
                        <a:rPr lang="it-IT" sz="900" dirty="0" err="1">
                          <a:effectLst/>
                        </a:rPr>
                        <a:t>Imbrici</a:t>
                      </a:r>
                      <a:r>
                        <a:rPr lang="it-IT" sz="900" dirty="0">
                          <a:effectLst/>
                        </a:rPr>
                        <a:t>, Antonella </a:t>
                      </a:r>
                      <a:r>
                        <a:rPr lang="it-IT" sz="900" dirty="0" err="1">
                          <a:effectLst/>
                        </a:rPr>
                        <a:t>Liantonio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  <a:tr h="307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Università degli studi di Foggia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Maurizio </a:t>
                      </a:r>
                      <a:r>
                        <a:rPr lang="it-IT" sz="900" dirty="0" err="1" smtClean="0">
                          <a:effectLst/>
                        </a:rPr>
                        <a:t>Margaglione</a:t>
                      </a:r>
                      <a:r>
                        <a:rPr lang="it-IT" sz="900" dirty="0" smtClean="0">
                          <a:effectLst/>
                        </a:rPr>
                        <a:t> (Delegato </a:t>
                      </a:r>
                      <a:r>
                        <a:rPr lang="it-IT" sz="900" smtClean="0">
                          <a:effectLst/>
                        </a:rPr>
                        <a:t>del Rettore)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  <a:tr h="4830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Università del Salento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Michele </a:t>
                      </a:r>
                      <a:r>
                        <a:rPr lang="en-US" sz="900" dirty="0" err="1" smtClean="0">
                          <a:effectLst/>
                        </a:rPr>
                        <a:t>Maffia</a:t>
                      </a:r>
                      <a:r>
                        <a:rPr lang="en-US" sz="900" dirty="0" smtClean="0">
                          <a:effectLst/>
                        </a:rPr>
                        <a:t> (</a:t>
                      </a:r>
                      <a:r>
                        <a:rPr lang="en-US" sz="900" dirty="0" err="1" smtClean="0">
                          <a:effectLst/>
                        </a:rPr>
                        <a:t>Delegato</a:t>
                      </a:r>
                      <a:r>
                        <a:rPr lang="en-US" sz="900" dirty="0" smtClean="0">
                          <a:effectLst/>
                        </a:rPr>
                        <a:t> del </a:t>
                      </a:r>
                      <a:r>
                        <a:rPr lang="en-US" sz="900" dirty="0" err="1" smtClean="0">
                          <a:effectLst/>
                        </a:rPr>
                        <a:t>Rettore</a:t>
                      </a:r>
                      <a:r>
                        <a:rPr lang="en-US" sz="900" dirty="0" smtClean="0">
                          <a:effectLst/>
                        </a:rPr>
                        <a:t>)  , </a:t>
                      </a:r>
                      <a:r>
                        <a:rPr lang="en-US" sz="900" dirty="0">
                          <a:effectLst/>
                        </a:rPr>
                        <a:t>Cecilia </a:t>
                      </a:r>
                      <a:r>
                        <a:rPr lang="en-US" sz="900" dirty="0" err="1">
                          <a:effectLst/>
                        </a:rPr>
                        <a:t>Bucci</a:t>
                      </a:r>
                      <a:r>
                        <a:rPr lang="en-US" sz="900" dirty="0">
                          <a:effectLst/>
                        </a:rPr>
                        <a:t>, Massimo </a:t>
                      </a:r>
                      <a:r>
                        <a:rPr lang="en-US" sz="900" dirty="0" err="1">
                          <a:effectLst/>
                        </a:rPr>
                        <a:t>Marra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Serafina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Massari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Tiziano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Verri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  <a:tr h="4830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Politecnico</a:t>
                      </a:r>
                      <a:r>
                        <a:rPr lang="en-US" sz="900" dirty="0">
                          <a:effectLst/>
                        </a:rPr>
                        <a:t> di Bari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Eugenio Di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Sciascio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Caterina Casavola (Delegato del Rettore),  Vitantonio Bevilacqua, Dino Borri, Daniela De Venuto, Giuseppe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Mastronardi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Carmine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Pappalettere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92" marR="58292" marT="60991" marB="60991"/>
                </a:tc>
              </a:tr>
              <a:tr h="307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S.I.G.U. Puglia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Mattia Gentile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  <a:tr h="307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F.I.M.M.G. Puglia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Filippo Anelli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  <a:tr h="307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F.I.M.P. Puglia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Ruggero Piazzolla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  <a:tr h="307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S.M.I. Puglia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Anna Lampugnani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  <a:tr h="307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Progetto EMOTION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Mariarosaria Scherillo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292" marR="58292" marT="60991" marB="60991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087386" y="7977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Hanno partecipato ai lavori del Tavolo Patto d’Intesa e Piano Operativo 2015-2018:</a:t>
            </a:r>
            <a:endParaRPr kumimoji="0" lang="it-IT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51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437" y="1045347"/>
            <a:ext cx="9509125" cy="123348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495228"/>
            <a:ext cx="2025514" cy="25267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52203" y="23596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pazienti chiedono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bg1"/>
                </a:solidFill>
              </a:rPr>
              <a:t>Centri </a:t>
            </a:r>
            <a:r>
              <a:rPr lang="it-IT" dirty="0">
                <a:solidFill>
                  <a:schemeClr val="bg1"/>
                </a:solidFill>
              </a:rPr>
              <a:t>di qualità, competenza e aggiornamento continuo dei medici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43472" y="1124744"/>
            <a:ext cx="9505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L’alleanza come assunzione di responsabilità</a:t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13" name="Rettangolo 12"/>
          <p:cNvSpPr/>
          <p:nvPr/>
        </p:nvSpPr>
        <p:spPr>
          <a:xfrm>
            <a:off x="353910" y="188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Rete Malattie Rare Puglia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Bisogni complessi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81" y="5900649"/>
            <a:ext cx="503825" cy="5958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571" y="5900649"/>
            <a:ext cx="601982" cy="5975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866" y="5628176"/>
            <a:ext cx="870029" cy="87002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852203" y="3789040"/>
            <a:ext cx="8474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asce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il</a:t>
            </a:r>
            <a:r>
              <a:rPr lang="en-US" sz="24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network </a:t>
            </a:r>
            <a:r>
              <a:rPr lang="en-US" sz="2400" b="1" dirty="0" err="1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della</a:t>
            </a:r>
            <a:r>
              <a:rPr lang="en-US" sz="2400" b="1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ricerca</a:t>
            </a:r>
            <a:r>
              <a:rPr lang="en-US" sz="2400" b="1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pugliese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: “chi fa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che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cosa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e come”</a:t>
            </a:r>
            <a:endParaRPr lang="en-US" sz="2400" dirty="0" smtClean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Le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Università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istituiranno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corsi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didattica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libera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dedicati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a MR</a:t>
            </a:r>
          </a:p>
          <a:p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Il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CoReMaR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coordinerà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la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formazione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rivolta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pediatri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e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medici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famiglia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e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sulla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base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dei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loro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bisogni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espressi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</a:p>
          <a:p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con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Uniamo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e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AMaRe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Puglia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sosterrà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l’empowerment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delle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associazioni</a:t>
            </a:r>
            <a:endParaRPr lang="it-IT" sz="2400" dirty="0">
              <a:latin typeface="+mj-lt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750350" y="1412776"/>
            <a:ext cx="3441650" cy="237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8911035" y="1901584"/>
            <a:ext cx="3280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err="1" smtClean="0"/>
              <a:t>AgeNaS</a:t>
            </a:r>
            <a:r>
              <a:rPr lang="it-IT" dirty="0" smtClean="0"/>
              <a:t>-Uniamo</a:t>
            </a:r>
          </a:p>
          <a:p>
            <a:pPr algn="ctr"/>
            <a:r>
              <a:rPr lang="it-IT" dirty="0" smtClean="0"/>
              <a:t>«Una Community per le malattie rare: modello di valutazione della qualità dei centri di competenza»:</a:t>
            </a:r>
          </a:p>
          <a:p>
            <a:pPr algn="ctr"/>
            <a:r>
              <a:rPr lang="it-IT" dirty="0"/>
              <a:t>l</a:t>
            </a:r>
            <a:r>
              <a:rPr lang="it-IT" dirty="0" smtClean="0"/>
              <a:t>a Puglia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1406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437" y="1045347"/>
            <a:ext cx="9509125" cy="123348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495228"/>
            <a:ext cx="2025514" cy="25267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49376" y="19835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bg1"/>
                </a:solidFill>
              </a:rPr>
              <a:t>Interdisciplinarietà </a:t>
            </a:r>
            <a:r>
              <a:rPr lang="it-IT" dirty="0">
                <a:solidFill>
                  <a:schemeClr val="bg1"/>
                </a:solidFill>
              </a:rPr>
              <a:t>organizzata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bg1"/>
                </a:solidFill>
              </a:rPr>
              <a:t>Accesso </a:t>
            </a:r>
            <a:r>
              <a:rPr lang="it-IT" dirty="0">
                <a:solidFill>
                  <a:schemeClr val="bg1"/>
                </a:solidFill>
              </a:rPr>
              <a:t>ai Farmaci previsti nel Piano </a:t>
            </a:r>
            <a:r>
              <a:rPr lang="it-IT" dirty="0" smtClean="0">
                <a:solidFill>
                  <a:schemeClr val="bg1"/>
                </a:solidFill>
              </a:rPr>
              <a:t>Terapeutico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49376" y="3265946"/>
            <a:ext cx="90002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Nasce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un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nuovo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concetto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di Presidio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della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Rete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Nazionale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(PRN):</a:t>
            </a:r>
          </a:p>
          <a:p>
            <a:r>
              <a:rPr lang="en-US" sz="2400" dirty="0" err="1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iù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Unità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Operative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collegate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funzionalmente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tra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loro</a:t>
            </a:r>
            <a:endParaRPr lang="en-US" sz="2400" dirty="0" smtClean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4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garanzia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dell’interdisciplinarietà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il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modello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day service</a:t>
            </a:r>
          </a:p>
          <a:p>
            <a:endParaRPr lang="en-US" sz="2400" dirty="0" smtClean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PRN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disponibili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al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dialogo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col 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territorio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teleassistenza</a:t>
            </a:r>
            <a:r>
              <a:rPr lang="en-US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r>
              <a:rPr lang="it-IT" sz="2400" dirty="0">
                <a:latin typeface="+mj-lt"/>
              </a:rPr>
              <a:t>p</a:t>
            </a:r>
            <a:r>
              <a:rPr lang="it-IT" sz="2400" dirty="0" smtClean="0">
                <a:latin typeface="+mj-lt"/>
              </a:rPr>
              <a:t>er </a:t>
            </a:r>
            <a:r>
              <a:rPr lang="it-IT" sz="2400" dirty="0" smtClean="0">
                <a:latin typeface="+mj-lt"/>
              </a:rPr>
              <a:t>la definizione chiara di </a:t>
            </a:r>
            <a:r>
              <a:rPr lang="it-IT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Percorsi diagnostici Terapeutici Assistenziali </a:t>
            </a:r>
            <a:r>
              <a:rPr lang="it-IT" sz="2400" b="1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(PDTA)</a:t>
            </a:r>
            <a:endParaRPr lang="en-US" sz="2400" b="1" dirty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43472" y="1124744"/>
            <a:ext cx="9505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L’alleanza come assunzione di responsabilità</a:t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13" name="Rettangolo 12"/>
          <p:cNvSpPr/>
          <p:nvPr/>
        </p:nvSpPr>
        <p:spPr>
          <a:xfrm>
            <a:off x="353910" y="188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Rete Malattie Rare Puglia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Bisogni complessi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81" y="5900649"/>
            <a:ext cx="503825" cy="5958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571" y="5900649"/>
            <a:ext cx="601982" cy="5975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866" y="5628176"/>
            <a:ext cx="870029" cy="870029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7878174">
            <a:off x="10077318" y="3588225"/>
            <a:ext cx="576064" cy="72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174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Rete Malattie Rare Puglia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29" y="620688"/>
            <a:ext cx="4298971" cy="63891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975" y="5486498"/>
            <a:ext cx="653053" cy="7723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5486498"/>
            <a:ext cx="778026" cy="77230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496" y="4947845"/>
            <a:ext cx="1295400" cy="12954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888" y="5486498"/>
            <a:ext cx="1926983" cy="80427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175885" y="6032673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err="1" smtClean="0"/>
              <a:t>CoReMaR</a:t>
            </a:r>
            <a:endParaRPr lang="it-IT" sz="105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95400" y="1204033"/>
            <a:ext cx="54644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o</a:t>
            </a:r>
            <a:r>
              <a:rPr lang="it-IT" dirty="0" smtClean="0">
                <a:latin typeface="+mn-lt"/>
              </a:rPr>
              <a:t>rganizzazione del Sistema Sanitario Regionale</a:t>
            </a:r>
          </a:p>
          <a:p>
            <a:r>
              <a:rPr lang="it-IT" dirty="0" smtClean="0">
                <a:latin typeface="+mn-lt"/>
              </a:rPr>
              <a:t>(Ospedali, Aziende Ospedaliere, IRCCS, ASL e Distretti Socio Sanitari)</a:t>
            </a:r>
          </a:p>
          <a:p>
            <a:r>
              <a:rPr lang="it-IT" dirty="0">
                <a:latin typeface="+mn-lt"/>
              </a:rPr>
              <a:t>i</a:t>
            </a:r>
            <a:r>
              <a:rPr lang="it-IT" dirty="0" smtClean="0">
                <a:latin typeface="+mn-lt"/>
              </a:rPr>
              <a:t>ncentrata sul bisogno della persona con malattia rara e della sua famiglia </a:t>
            </a:r>
          </a:p>
          <a:p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s</a:t>
            </a:r>
            <a:r>
              <a:rPr lang="it-IT" dirty="0" smtClean="0">
                <a:latin typeface="+mn-lt"/>
              </a:rPr>
              <a:t>upportata da un’infrastruttura logica: il </a:t>
            </a:r>
            <a:r>
              <a:rPr lang="it-IT" dirty="0" err="1" smtClean="0">
                <a:latin typeface="+mn-lt"/>
              </a:rPr>
              <a:t>SIMaRRP</a:t>
            </a:r>
            <a:endParaRPr lang="it-IT" dirty="0" smtClean="0">
              <a:latin typeface="+mn-lt"/>
            </a:endParaRPr>
          </a:p>
          <a:p>
            <a:r>
              <a:rPr lang="it-IT" dirty="0" smtClean="0">
                <a:latin typeface="+mn-lt"/>
              </a:rPr>
              <a:t>Sistema Informativo Malattie Rare Regione Puglia</a:t>
            </a:r>
          </a:p>
          <a:p>
            <a:endParaRPr lang="it-IT" dirty="0">
              <a:latin typeface="+mn-lt"/>
            </a:endParaRPr>
          </a:p>
          <a:p>
            <a:r>
              <a:rPr lang="it-IT" dirty="0" smtClean="0">
                <a:latin typeface="+mn-lt"/>
              </a:rPr>
              <a:t>Il SIMaRRP consente la conoscenza: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n-lt"/>
              </a:rPr>
              <a:t>dei bisogni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n-lt"/>
              </a:rPr>
              <a:t>delle risposte del sistema sanitario e sociosanitario ai bisogni 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236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437" y="1045347"/>
            <a:ext cx="9509125" cy="123348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495228"/>
            <a:ext cx="2025514" cy="25267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49376" y="19835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bg1"/>
                </a:solidFill>
              </a:rPr>
              <a:t>Riduzione dei tempi di diagnosi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49376" y="3650248"/>
            <a:ext cx="90002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Riorganizzazione della rete della «genetica»</a:t>
            </a:r>
          </a:p>
          <a:p>
            <a:r>
              <a:rPr lang="it-IT" sz="24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it-IT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ollegata funzionalmente alla rete dell’Assistenza</a:t>
            </a:r>
          </a:p>
          <a:p>
            <a:r>
              <a:rPr lang="it-IT" sz="24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it-IT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uddivisa tra epoca </a:t>
            </a:r>
            <a:r>
              <a:rPr lang="it-IT" sz="2400" dirty="0" err="1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pre</a:t>
            </a:r>
            <a:r>
              <a:rPr lang="it-IT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e postnatale</a:t>
            </a:r>
          </a:p>
          <a:p>
            <a:r>
              <a:rPr lang="it-IT" sz="24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it-IT" sz="240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upportata da una infrastruttura logica</a:t>
            </a:r>
          </a:p>
          <a:p>
            <a:endParaRPr lang="en-US" sz="2400" dirty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43472" y="1124744"/>
            <a:ext cx="9505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L’alleanza come assunzione di responsabilità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13" name="Rettangolo 12"/>
          <p:cNvSpPr/>
          <p:nvPr/>
        </p:nvSpPr>
        <p:spPr>
          <a:xfrm>
            <a:off x="353910" y="188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Rete Malattie Rare Puglia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Bisogni complessi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81" y="5900649"/>
            <a:ext cx="503825" cy="5958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571" y="5900649"/>
            <a:ext cx="601982" cy="5975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866" y="5628176"/>
            <a:ext cx="870029" cy="870029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7878174">
            <a:off x="10670091" y="1953534"/>
            <a:ext cx="576064" cy="72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47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437" y="1045347"/>
            <a:ext cx="9509125" cy="123348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495228"/>
            <a:ext cx="2025514" cy="25267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49376" y="19835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bg1"/>
                </a:solidFill>
              </a:rPr>
              <a:t>MIGLIORE QUALITA’ della VITA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49376" y="3144411"/>
            <a:ext cx="90002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+mj-lt"/>
              </a:rPr>
              <a:t>Promozione </a:t>
            </a:r>
            <a:r>
              <a:rPr lang="it-IT" sz="2400" b="1" dirty="0">
                <a:latin typeface="+mj-lt"/>
              </a:rPr>
              <a:t>della ricerca: intesa </a:t>
            </a:r>
            <a:r>
              <a:rPr lang="it-IT" sz="2400" b="1" dirty="0" smtClean="0">
                <a:latin typeface="+mj-lt"/>
              </a:rPr>
              <a:t>pubblico-privato</a:t>
            </a:r>
          </a:p>
          <a:p>
            <a:endParaRPr lang="it-IT" sz="2400" b="1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Ricerca Clinica, Farmacologia</a:t>
            </a:r>
            <a:r>
              <a:rPr lang="it-IT" sz="2000" dirty="0">
                <a:latin typeface="+mj-lt"/>
              </a:rPr>
              <a:t>, </a:t>
            </a:r>
            <a:r>
              <a:rPr lang="it-IT" sz="2000" dirty="0" smtClean="0">
                <a:latin typeface="+mj-lt"/>
              </a:rPr>
              <a:t>Domotica</a:t>
            </a:r>
            <a:r>
              <a:rPr lang="it-IT" sz="2000" dirty="0">
                <a:latin typeface="+mj-lt"/>
              </a:rPr>
              <a:t>, </a:t>
            </a:r>
            <a:r>
              <a:rPr lang="it-IT" sz="2000" dirty="0" smtClean="0">
                <a:latin typeface="+mj-lt"/>
              </a:rPr>
              <a:t>Biologia </a:t>
            </a:r>
            <a:r>
              <a:rPr lang="it-IT" sz="2000" dirty="0">
                <a:latin typeface="+mj-lt"/>
              </a:rPr>
              <a:t>di base </a:t>
            </a:r>
            <a:r>
              <a:rPr lang="it-IT" sz="2000" dirty="0" smtClean="0">
                <a:latin typeface="+mj-lt"/>
              </a:rPr>
              <a:t>e </a:t>
            </a:r>
            <a:r>
              <a:rPr lang="it-IT" sz="2000" dirty="0">
                <a:latin typeface="+mj-lt"/>
              </a:rPr>
              <a:t>traslata alla salute dell’uomo, </a:t>
            </a:r>
            <a:r>
              <a:rPr lang="it-IT" sz="2000" dirty="0" smtClean="0">
                <a:latin typeface="+mj-lt"/>
              </a:rPr>
              <a:t>Biotecnologie</a:t>
            </a:r>
            <a:r>
              <a:rPr lang="it-IT" sz="2000" dirty="0">
                <a:latin typeface="+mj-lt"/>
              </a:rPr>
              <a:t>, </a:t>
            </a:r>
            <a:r>
              <a:rPr lang="it-IT" sz="2000" dirty="0" smtClean="0">
                <a:latin typeface="+mj-lt"/>
              </a:rPr>
              <a:t>Bioinformatica</a:t>
            </a:r>
            <a:r>
              <a:rPr lang="it-IT" sz="2000" dirty="0">
                <a:latin typeface="+mj-lt"/>
              </a:rPr>
              <a:t>, </a:t>
            </a:r>
            <a:r>
              <a:rPr lang="it-IT" sz="2000" dirty="0" smtClean="0">
                <a:latin typeface="+mj-lt"/>
              </a:rPr>
              <a:t>Bioetica, Psicologia</a:t>
            </a:r>
            <a:r>
              <a:rPr lang="it-IT" sz="2000" dirty="0">
                <a:latin typeface="+mj-lt"/>
              </a:rPr>
              <a:t>, </a:t>
            </a:r>
            <a:r>
              <a:rPr lang="it-IT" sz="2000" dirty="0" smtClean="0">
                <a:latin typeface="+mj-lt"/>
              </a:rPr>
              <a:t>Sociologia</a:t>
            </a:r>
            <a:r>
              <a:rPr lang="it-IT" sz="2000" dirty="0">
                <a:latin typeface="+mj-lt"/>
              </a:rPr>
              <a:t>, </a:t>
            </a:r>
            <a:r>
              <a:rPr lang="it-IT" sz="2000" dirty="0" smtClean="0">
                <a:latin typeface="+mj-lt"/>
              </a:rPr>
              <a:t>Diritto </a:t>
            </a:r>
            <a:r>
              <a:rPr lang="it-IT" sz="2000" dirty="0">
                <a:latin typeface="+mj-lt"/>
              </a:rPr>
              <a:t>per migliorare la qualità di vita dei malati rari e per la loro piena integrazione sociale </a:t>
            </a:r>
            <a:r>
              <a:rPr lang="it-IT" sz="2000" dirty="0" smtClean="0">
                <a:latin typeface="+mj-lt"/>
              </a:rPr>
              <a:t> </a:t>
            </a:r>
            <a:endParaRPr lang="it-IT" sz="2000" dirty="0" smtClean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43472" y="1124744"/>
            <a:ext cx="9505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L’alleanza come assunzione di responsabilità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13" name="Rettangolo 12"/>
          <p:cNvSpPr/>
          <p:nvPr/>
        </p:nvSpPr>
        <p:spPr>
          <a:xfrm>
            <a:off x="353910" y="188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Rete Malattie Rare Puglia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Bisogni complessi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81" y="5900649"/>
            <a:ext cx="503825" cy="5958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571" y="5900649"/>
            <a:ext cx="601982" cy="5975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866" y="5628176"/>
            <a:ext cx="870029" cy="870029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7878174">
            <a:off x="10094102" y="2604827"/>
            <a:ext cx="576064" cy="72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753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437" y="1045347"/>
            <a:ext cx="9509125" cy="123348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495228"/>
            <a:ext cx="2025514" cy="25267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49376" y="19835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MIGLIORE QUALITA’ della VITA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11624" y="2640779"/>
            <a:ext cx="9000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+mj-lt"/>
              </a:rPr>
              <a:t>Promozione </a:t>
            </a:r>
            <a:r>
              <a:rPr lang="it-IT" sz="2400" b="1" dirty="0">
                <a:latin typeface="+mj-lt"/>
              </a:rPr>
              <a:t>della ricerca: intesa </a:t>
            </a:r>
            <a:r>
              <a:rPr lang="it-IT" sz="2400" b="1" dirty="0" smtClean="0">
                <a:latin typeface="+mj-lt"/>
              </a:rPr>
              <a:t>pubblico-privato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43472" y="1124744"/>
            <a:ext cx="9505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L’alleanza come assunzione di responsabilità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13" name="Rettangolo 12"/>
          <p:cNvSpPr/>
          <p:nvPr/>
        </p:nvSpPr>
        <p:spPr>
          <a:xfrm>
            <a:off x="353910" y="188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Rete Malattie Rare Puglia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Bisogni complessi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81" y="5900649"/>
            <a:ext cx="503825" cy="5958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571" y="5900649"/>
            <a:ext cx="601982" cy="5975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866" y="5628176"/>
            <a:ext cx="870029" cy="870029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7878174">
            <a:off x="11364793" y="2122308"/>
            <a:ext cx="576064" cy="72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139001" y="2612104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l’Europa ha identificato la Puglia tra le Regioni della Coesione e la “Strategia regionale per la Specializzazione intelligente”, DGR 1732/2014, elenca il termine MR nelle </a:t>
            </a:r>
            <a:r>
              <a:rPr lang="it-IT" dirty="0" err="1">
                <a:latin typeface="+mj-lt"/>
              </a:rPr>
              <a:t>KETs</a:t>
            </a:r>
            <a:r>
              <a:rPr lang="it-IT" dirty="0">
                <a:latin typeface="+mj-lt"/>
              </a:rPr>
              <a:t> (Tecnologie Chiavi Abilitanti),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il </a:t>
            </a:r>
            <a:r>
              <a:rPr lang="it-IT" dirty="0">
                <a:latin typeface="+mj-lt"/>
              </a:rPr>
              <a:t>progetto E.MO.TI.ON., telemedicina a favore dei bambini emofilici, è il primo programma regionale che finanzia imprese per la realizzazione di un idea progettuale che vede l’alleanza col </a:t>
            </a:r>
            <a:r>
              <a:rPr lang="it-IT" dirty="0" err="1">
                <a:latin typeface="+mj-lt"/>
              </a:rPr>
              <a:t>CoReMaR</a:t>
            </a:r>
            <a:r>
              <a:rPr lang="it-IT" dirty="0">
                <a:latin typeface="+mj-lt"/>
              </a:rPr>
              <a:t>, con l’Associazione di Volontariato e col PRN MR del Policlinico di Bari,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l’Europa </a:t>
            </a:r>
            <a:r>
              <a:rPr lang="it-IT" dirty="0">
                <a:latin typeface="+mj-lt"/>
              </a:rPr>
              <a:t>ha emanato il Regolamento sulla ricerca clinica: regolamento UE 536/2014 del 16.04.2014 </a:t>
            </a:r>
          </a:p>
        </p:txBody>
      </p:sp>
      <p:sp>
        <p:nvSpPr>
          <p:cNvPr id="8" name="Ovale 7"/>
          <p:cNvSpPr/>
          <p:nvPr/>
        </p:nvSpPr>
        <p:spPr>
          <a:xfrm>
            <a:off x="9650681" y="2772391"/>
            <a:ext cx="2205214" cy="24568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939544" y="3348933"/>
            <a:ext cx="1627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Innovazione e sviluppo</a:t>
            </a:r>
          </a:p>
          <a:p>
            <a:pPr algn="ctr"/>
            <a:r>
              <a:rPr lang="it-IT" dirty="0"/>
              <a:t>d</a:t>
            </a:r>
            <a:r>
              <a:rPr lang="it-IT" dirty="0" smtClean="0"/>
              <a:t>i</a:t>
            </a:r>
          </a:p>
          <a:p>
            <a:pPr algn="ctr"/>
            <a:r>
              <a:rPr lang="it-IT" dirty="0" smtClean="0"/>
              <a:t>Tecnologie e</a:t>
            </a:r>
          </a:p>
          <a:p>
            <a:pPr algn="ctr"/>
            <a:r>
              <a:rPr lang="it-IT" dirty="0" smtClean="0"/>
              <a:t>processi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5511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437" y="1045347"/>
            <a:ext cx="9509125" cy="123348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495228"/>
            <a:ext cx="2025514" cy="25267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49376" y="19835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MIGLIORE QUALITA’ della VITA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11624" y="2640779"/>
            <a:ext cx="9000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+mj-lt"/>
              </a:rPr>
              <a:t>Promozione </a:t>
            </a:r>
            <a:r>
              <a:rPr lang="it-IT" sz="2400" b="1" dirty="0">
                <a:latin typeface="+mj-lt"/>
              </a:rPr>
              <a:t>della ricerca: intesa </a:t>
            </a:r>
            <a:r>
              <a:rPr lang="it-IT" sz="2400" b="1" dirty="0" smtClean="0">
                <a:latin typeface="+mj-lt"/>
              </a:rPr>
              <a:t>pubblico-privato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43472" y="1124744"/>
            <a:ext cx="9505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L’alleanza come assunzione di responsabilità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13" name="Rettangolo 12"/>
          <p:cNvSpPr/>
          <p:nvPr/>
        </p:nvSpPr>
        <p:spPr>
          <a:xfrm>
            <a:off x="353910" y="188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Rete Malattie Rare Puglia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Bisogni complessi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81" y="5900649"/>
            <a:ext cx="503825" cy="5958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571" y="5900649"/>
            <a:ext cx="601982" cy="5975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866" y="5628176"/>
            <a:ext cx="870029" cy="870029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7878174">
            <a:off x="11364793" y="2122308"/>
            <a:ext cx="576064" cy="72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139001" y="261210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2000" dirty="0" smtClean="0">
              <a:latin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9650681" y="2772391"/>
            <a:ext cx="2205214" cy="24568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939544" y="3348933"/>
            <a:ext cx="1627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Innovazione e sviluppo</a:t>
            </a:r>
          </a:p>
          <a:p>
            <a:pPr algn="ctr"/>
            <a:r>
              <a:rPr lang="it-IT" dirty="0"/>
              <a:t>d</a:t>
            </a:r>
            <a:r>
              <a:rPr lang="it-IT" dirty="0" smtClean="0"/>
              <a:t>i</a:t>
            </a:r>
          </a:p>
          <a:p>
            <a:pPr algn="ctr"/>
            <a:r>
              <a:rPr lang="it-IT" dirty="0" smtClean="0"/>
              <a:t>Tecnologie e</a:t>
            </a:r>
          </a:p>
          <a:p>
            <a:pPr algn="ctr"/>
            <a:r>
              <a:rPr lang="it-IT" dirty="0" smtClean="0"/>
              <a:t>processi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070950" y="3405833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dirty="0" smtClean="0">
                <a:latin typeface="+mj-lt"/>
              </a:rPr>
              <a:t>1. l’allestimento </a:t>
            </a:r>
            <a:r>
              <a:rPr lang="it-IT" dirty="0">
                <a:latin typeface="+mj-lt"/>
              </a:rPr>
              <a:t>di modelli organizzativi snelli che favoriscano l’investimento delle Imprese e la ricerca clinica in </a:t>
            </a:r>
            <a:r>
              <a:rPr lang="it-IT" dirty="0" smtClean="0">
                <a:latin typeface="+mj-lt"/>
              </a:rPr>
              <a:t>Puglia</a:t>
            </a:r>
          </a:p>
          <a:p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2. il censimento delle imprese interessate al tema delle </a:t>
            </a:r>
            <a:r>
              <a:rPr lang="it-IT" dirty="0" smtClean="0">
                <a:latin typeface="+mj-lt"/>
              </a:rPr>
              <a:t>   malattie </a:t>
            </a:r>
            <a:r>
              <a:rPr lang="it-IT" dirty="0">
                <a:latin typeface="+mj-lt"/>
              </a:rPr>
              <a:t>rare per sancire un accordo pubblico privato che consenta di accelerare lo sviluppo dei nuovi strumenti diagnostici e trattamenti personalizzati </a:t>
            </a:r>
            <a:r>
              <a:rPr lang="it-IT" dirty="0" smtClean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282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437" y="1045347"/>
            <a:ext cx="9509125" cy="123348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495228"/>
            <a:ext cx="2025514" cy="25267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49376" y="19835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pazienti chiedono: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MIGLIORE QUALITA’ della VITA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11624" y="2640779"/>
            <a:ext cx="9000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+mj-lt"/>
              </a:rPr>
              <a:t>Promozione </a:t>
            </a:r>
            <a:r>
              <a:rPr lang="it-IT" sz="2400" b="1" dirty="0">
                <a:latin typeface="+mj-lt"/>
              </a:rPr>
              <a:t>della ricerca: intesa </a:t>
            </a:r>
            <a:r>
              <a:rPr lang="it-IT" sz="2400" b="1" dirty="0" smtClean="0">
                <a:latin typeface="+mj-lt"/>
              </a:rPr>
              <a:t>pubblico-privato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43472" y="1124744"/>
            <a:ext cx="9505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L’alleanza come assunzione di responsabilità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13" name="Rettangolo 12"/>
          <p:cNvSpPr/>
          <p:nvPr/>
        </p:nvSpPr>
        <p:spPr>
          <a:xfrm>
            <a:off x="353910" y="188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Rete Malattie Rare Puglia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Bisogni complessi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81" y="5900649"/>
            <a:ext cx="503825" cy="5958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571" y="5900649"/>
            <a:ext cx="601982" cy="5975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866" y="5628176"/>
            <a:ext cx="870029" cy="870029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7878174">
            <a:off x="11364793" y="2122308"/>
            <a:ext cx="576064" cy="72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139001" y="261210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2000" dirty="0" smtClean="0">
              <a:latin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9650681" y="2772391"/>
            <a:ext cx="2205214" cy="24568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939544" y="3348933"/>
            <a:ext cx="1627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Innovazione e sviluppo</a:t>
            </a:r>
          </a:p>
          <a:p>
            <a:pPr algn="ctr"/>
            <a:r>
              <a:rPr lang="it-IT" dirty="0"/>
              <a:t>d</a:t>
            </a:r>
            <a:r>
              <a:rPr lang="it-IT" dirty="0" smtClean="0"/>
              <a:t>i</a:t>
            </a:r>
          </a:p>
          <a:p>
            <a:pPr algn="ctr"/>
            <a:r>
              <a:rPr lang="it-IT" dirty="0" smtClean="0"/>
              <a:t>Tecnologie e</a:t>
            </a:r>
          </a:p>
          <a:p>
            <a:pPr algn="ctr"/>
            <a:r>
              <a:rPr lang="it-IT" dirty="0" smtClean="0"/>
              <a:t>processi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991884" y="4607837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2000" b="1" dirty="0" err="1" smtClean="0">
                <a:latin typeface="+mj-lt"/>
              </a:rPr>
              <a:t>AMaRe</a:t>
            </a:r>
            <a:r>
              <a:rPr lang="it-IT" sz="2000" b="1" dirty="0" smtClean="0">
                <a:latin typeface="+mj-lt"/>
              </a:rPr>
              <a:t> Puglia</a:t>
            </a:r>
            <a:endParaRPr lang="it-IT" b="1" dirty="0" smtClean="0">
              <a:latin typeface="+mj-lt"/>
            </a:endParaRPr>
          </a:p>
          <a:p>
            <a:r>
              <a:rPr lang="it-IT" b="1" dirty="0">
                <a:latin typeface="+mj-lt"/>
              </a:rPr>
              <a:t>p</a:t>
            </a:r>
            <a:r>
              <a:rPr lang="it-IT" b="1" dirty="0" smtClean="0">
                <a:latin typeface="+mj-lt"/>
              </a:rPr>
              <a:t>azienti formati</a:t>
            </a:r>
          </a:p>
          <a:p>
            <a:r>
              <a:rPr lang="it-IT" b="1" dirty="0" smtClean="0">
                <a:latin typeface="+mj-lt"/>
              </a:rPr>
              <a:t>                                                  </a:t>
            </a:r>
          </a:p>
          <a:p>
            <a:pPr algn="ctr"/>
            <a:r>
              <a:rPr lang="it-IT" sz="2400" b="1" dirty="0" smtClean="0">
                <a:latin typeface="+mj-lt"/>
              </a:rPr>
              <a:t>controllo reciproco </a:t>
            </a:r>
          </a:p>
          <a:p>
            <a:pPr algn="ctr"/>
            <a:r>
              <a:rPr lang="it-IT" sz="2400" b="1" dirty="0" smtClean="0">
                <a:latin typeface="+mj-lt"/>
              </a:rPr>
              <a:t>trasparente</a:t>
            </a:r>
          </a:p>
          <a:p>
            <a:pPr marL="342900" indent="-342900">
              <a:buAutoNum type="arabicPeriod"/>
            </a:pPr>
            <a:endParaRPr lang="it-IT" b="1" dirty="0">
              <a:latin typeface="+mj-lt"/>
            </a:endParaRPr>
          </a:p>
        </p:txBody>
      </p:sp>
      <p:sp>
        <p:nvSpPr>
          <p:cNvPr id="18" name="Freccia tridirezionale 17"/>
          <p:cNvSpPr/>
          <p:nvPr/>
        </p:nvSpPr>
        <p:spPr>
          <a:xfrm>
            <a:off x="5218266" y="4283311"/>
            <a:ext cx="1656184" cy="10859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518893" y="3343579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+mj-lt"/>
              </a:rPr>
              <a:t>Sistema Sanitario Regionale</a:t>
            </a:r>
            <a:endParaRPr lang="it-IT" sz="2800" b="1" dirty="0"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437247" y="490109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j-lt"/>
              </a:rPr>
              <a:t>Imprese</a:t>
            </a:r>
            <a:endParaRPr lang="it-IT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051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29" y="2893591"/>
            <a:ext cx="2667467" cy="396440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65" y="5437240"/>
            <a:ext cx="1926983" cy="80427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511824" y="2594471"/>
            <a:ext cx="4015843" cy="3454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it-IT" sz="3600" b="1" dirty="0" smtClean="0">
                <a:solidFill>
                  <a:schemeClr val="bg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’impiego di risorse </a:t>
            </a:r>
          </a:p>
          <a:p>
            <a:pPr algn="ctr">
              <a:spcAft>
                <a:spcPts val="0"/>
              </a:spcAft>
            </a:pPr>
            <a:r>
              <a:rPr lang="it-IT" sz="3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u</a:t>
            </a:r>
            <a:r>
              <a:rPr lang="it-IT" sz="3600" b="1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mane </a:t>
            </a:r>
          </a:p>
          <a:p>
            <a:pPr algn="ctr">
              <a:spcAft>
                <a:spcPts val="0"/>
              </a:spcAft>
            </a:pPr>
            <a:r>
              <a:rPr lang="it-IT" sz="3600" b="1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it-IT" sz="3600" b="1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conomiche</a:t>
            </a:r>
          </a:p>
          <a:p>
            <a:pPr algn="ctr">
              <a:spcAft>
                <a:spcPts val="0"/>
              </a:spcAft>
            </a:pPr>
            <a:r>
              <a:rPr lang="it-IT" sz="3600" b="1" dirty="0" smtClean="0">
                <a:solidFill>
                  <a:srgbClr val="FFFF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WELFARE</a:t>
            </a:r>
            <a:endParaRPr lang="it-IT" sz="3600" b="1" dirty="0" smtClean="0">
              <a:solidFill>
                <a:srgbClr val="FFFF00"/>
              </a:solidFill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it-IT" sz="3600" b="1" dirty="0">
              <a:solidFill>
                <a:schemeClr val="bg1"/>
              </a:solidFill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it-IT" sz="2800" b="1" dirty="0" smtClean="0">
              <a:solidFill>
                <a:srgbClr val="FFFF00"/>
              </a:solidFill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it-IT" sz="1050" b="1" dirty="0">
              <a:solidFill>
                <a:srgbClr val="FFFF0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71588" y="1772816"/>
            <a:ext cx="9577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Le «Risposte» possibili solo attraverso</a:t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14" name="Rettangolo 13"/>
          <p:cNvSpPr/>
          <p:nvPr/>
        </p:nvSpPr>
        <p:spPr>
          <a:xfrm>
            <a:off x="307090" y="3326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dirty="0"/>
              <a:t>Rete Malattie Rare Puglia</a:t>
            </a:r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Bisogni complessi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0681" y="5900649"/>
            <a:ext cx="503825" cy="59582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571" y="5900649"/>
            <a:ext cx="601982" cy="59755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5866" y="5628176"/>
            <a:ext cx="870029" cy="870029"/>
          </a:xfrm>
          <a:prstGeom prst="rect">
            <a:avLst/>
          </a:prstGeom>
        </p:spPr>
      </p:pic>
      <p:sp>
        <p:nvSpPr>
          <p:cNvPr id="3" name="Esplosione 2 2"/>
          <p:cNvSpPr/>
          <p:nvPr/>
        </p:nvSpPr>
        <p:spPr>
          <a:xfrm rot="986555">
            <a:off x="191189" y="2780928"/>
            <a:ext cx="4461701" cy="3759130"/>
          </a:xfrm>
          <a:prstGeom prst="irregularSeal2">
            <a:avLst/>
          </a:prstGeom>
          <a:solidFill>
            <a:srgbClr val="D8E8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 rot="20929399">
            <a:off x="1091850" y="4390730"/>
            <a:ext cx="324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Grazie a tutti voi!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36908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556792"/>
            <a:ext cx="7128792" cy="4536503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341437" y="188640"/>
            <a:ext cx="9509125" cy="658019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 kern="1200">
                <a:solidFill>
                  <a:srgbClr val="1D243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9pPr>
          </a:lstStyle>
          <a:p>
            <a:r>
              <a:rPr lang="it-IT" sz="3200" dirty="0"/>
              <a:t>Rete Malattie Rare Puglia</a:t>
            </a:r>
            <a:br>
              <a:rPr lang="it-IT" sz="3200" dirty="0"/>
            </a:br>
            <a: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</a:rPr>
              <a:t>La conoscenza del bisogno: quanti sono i MR in Puglia</a:t>
            </a:r>
            <a:b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(dati SIMaRRP: certificati inseriti </a:t>
            </a: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2011-2015)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1" y="5816196"/>
            <a:ext cx="570082" cy="6741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5805263"/>
            <a:ext cx="673607" cy="6686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694" y="5517232"/>
            <a:ext cx="956687" cy="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56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uppo 91"/>
          <p:cNvGrpSpPr>
            <a:grpSpLocks/>
          </p:cNvGrpSpPr>
          <p:nvPr/>
        </p:nvGrpSpPr>
        <p:grpSpPr bwMode="auto">
          <a:xfrm>
            <a:off x="1660220" y="764254"/>
            <a:ext cx="9188755" cy="5886678"/>
            <a:chOff x="0" y="0"/>
            <a:chExt cx="9144000" cy="6917872"/>
          </a:xfrm>
        </p:grpSpPr>
        <p:sp>
          <p:nvSpPr>
            <p:cNvPr id="35847" name="Rettangolo 68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BF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it-IT" altLang="it-IT" sz="2200">
                <a:solidFill>
                  <a:srgbClr val="202810"/>
                </a:solidFill>
                <a:latin typeface="Comic Sans MS" pitchFamily="66" charset="0"/>
              </a:endParaRPr>
            </a:p>
          </p:txBody>
        </p:sp>
        <p:grpSp>
          <p:nvGrpSpPr>
            <p:cNvPr id="35848" name="Gruppo 81"/>
            <p:cNvGrpSpPr>
              <a:grpSpLocks/>
            </p:cNvGrpSpPr>
            <p:nvPr/>
          </p:nvGrpSpPr>
          <p:grpSpPr bwMode="auto">
            <a:xfrm>
              <a:off x="477915" y="0"/>
              <a:ext cx="8400257" cy="6917872"/>
              <a:chOff x="477915" y="0"/>
              <a:chExt cx="8400257" cy="6917872"/>
            </a:xfrm>
          </p:grpSpPr>
          <p:pic>
            <p:nvPicPr>
              <p:cNvPr id="3591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lum bright="10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15" y="85274"/>
                <a:ext cx="8400257" cy="683259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2" name="Rettangolo 80"/>
              <p:cNvSpPr>
                <a:spLocks noChangeArrowheads="1"/>
              </p:cNvSpPr>
              <p:nvPr/>
            </p:nvSpPr>
            <p:spPr bwMode="auto">
              <a:xfrm>
                <a:off x="8382000" y="0"/>
                <a:ext cx="419100" cy="6858000"/>
              </a:xfrm>
              <a:prstGeom prst="rect">
                <a:avLst/>
              </a:prstGeom>
              <a:solidFill>
                <a:srgbClr val="FBF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>
                  <a:spcBef>
                    <a:spcPct val="0"/>
                  </a:spcBef>
                  <a:buFontTx/>
                  <a:buNone/>
                </a:pPr>
                <a:endParaRPr lang="it-IT" altLang="it-IT" sz="2200">
                  <a:solidFill>
                    <a:srgbClr val="20281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7442001" y="5728568"/>
              <a:ext cx="287338" cy="21590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bg2"/>
                </a:solidFill>
              </a:endParaRPr>
            </a:p>
          </p:txBody>
        </p:sp>
        <p:sp>
          <p:nvSpPr>
            <p:cNvPr id="38" name="AutoShape 27"/>
            <p:cNvSpPr>
              <a:spLocks noChangeArrowheads="1"/>
            </p:cNvSpPr>
            <p:nvPr/>
          </p:nvSpPr>
          <p:spPr bwMode="auto">
            <a:xfrm>
              <a:off x="8066334" y="6190704"/>
              <a:ext cx="287338" cy="21590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bg2"/>
                </a:solidFill>
              </a:endParaRPr>
            </a:p>
          </p:txBody>
        </p:sp>
        <p:sp>
          <p:nvSpPr>
            <p:cNvPr id="39" name="AutoShape 27"/>
            <p:cNvSpPr>
              <a:spLocks noChangeArrowheads="1"/>
            </p:cNvSpPr>
            <p:nvPr/>
          </p:nvSpPr>
          <p:spPr bwMode="auto">
            <a:xfrm>
              <a:off x="1325761" y="1726208"/>
              <a:ext cx="287338" cy="21590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solidFill>
                  <a:schemeClr val="bg2"/>
                </a:solidFill>
              </a:endParaRPr>
            </a:p>
          </p:txBody>
        </p:sp>
        <p:sp>
          <p:nvSpPr>
            <p:cNvPr id="40" name="AutoShape 27"/>
            <p:cNvSpPr>
              <a:spLocks noChangeArrowheads="1"/>
            </p:cNvSpPr>
            <p:nvPr/>
          </p:nvSpPr>
          <p:spPr bwMode="auto">
            <a:xfrm>
              <a:off x="4592673" y="2857174"/>
              <a:ext cx="287338" cy="21590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solidFill>
                  <a:schemeClr val="bg2"/>
                </a:solidFill>
              </a:endParaRPr>
            </a:p>
          </p:txBody>
        </p:sp>
        <p:sp>
          <p:nvSpPr>
            <p:cNvPr id="41" name="AutoShape 27"/>
            <p:cNvSpPr>
              <a:spLocks noChangeArrowheads="1"/>
            </p:cNvSpPr>
            <p:nvPr/>
          </p:nvSpPr>
          <p:spPr bwMode="auto">
            <a:xfrm>
              <a:off x="1685801" y="1078136"/>
              <a:ext cx="287338" cy="21590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solidFill>
                  <a:schemeClr val="bg2"/>
                </a:solidFill>
              </a:endParaRPr>
            </a:p>
          </p:txBody>
        </p:sp>
        <p:sp>
          <p:nvSpPr>
            <p:cNvPr id="42" name="AutoShape 27"/>
            <p:cNvSpPr>
              <a:spLocks noChangeArrowheads="1"/>
            </p:cNvSpPr>
            <p:nvPr/>
          </p:nvSpPr>
          <p:spPr bwMode="auto">
            <a:xfrm>
              <a:off x="4998169" y="4606528"/>
              <a:ext cx="287338" cy="21590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solidFill>
                  <a:schemeClr val="bg2"/>
                </a:solidFill>
              </a:endParaRPr>
            </a:p>
          </p:txBody>
        </p:sp>
        <p:sp>
          <p:nvSpPr>
            <p:cNvPr id="43" name="AutoShape 27"/>
            <p:cNvSpPr>
              <a:spLocks noChangeArrowheads="1"/>
            </p:cNvSpPr>
            <p:nvPr/>
          </p:nvSpPr>
          <p:spPr bwMode="auto">
            <a:xfrm>
              <a:off x="5636842" y="3248098"/>
              <a:ext cx="287338" cy="21590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solidFill>
                  <a:schemeClr val="bg2"/>
                </a:solidFill>
              </a:endParaRPr>
            </a:p>
          </p:txBody>
        </p:sp>
        <p:sp>
          <p:nvSpPr>
            <p:cNvPr id="35870" name="CasellaDiTesto 13"/>
            <p:cNvSpPr txBox="1">
              <a:spLocks noChangeArrowheads="1"/>
            </p:cNvSpPr>
            <p:nvPr/>
          </p:nvSpPr>
          <p:spPr bwMode="auto">
            <a:xfrm>
              <a:off x="3558009" y="1366168"/>
              <a:ext cx="2525291" cy="269012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dirty="0" smtClean="0">
                  <a:solidFill>
                    <a:srgbClr val="FF0000"/>
                  </a:solidFill>
                  <a:latin typeface="Calibri" pitchFamily="34" charset="0"/>
                </a:rPr>
                <a:t>356</a:t>
              </a:r>
              <a:r>
                <a:rPr lang="it-IT" altLang="it-IT" sz="1000" b="1" dirty="0" smtClean="0">
                  <a:solidFill>
                    <a:schemeClr val="bg2"/>
                  </a:solidFill>
                  <a:latin typeface="Calibri" pitchFamily="34" charset="0"/>
                </a:rPr>
                <a:t> 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A.O.U. "Ospedali Riuniti"  - Foggia</a:t>
              </a:r>
            </a:p>
          </p:txBody>
        </p:sp>
        <p:cxnSp>
          <p:nvCxnSpPr>
            <p:cNvPr id="45" name="Connettore 2 44"/>
            <p:cNvCxnSpPr/>
            <p:nvPr/>
          </p:nvCxnSpPr>
          <p:spPr>
            <a:xfrm flipH="1">
              <a:off x="1684893" y="1508968"/>
              <a:ext cx="1801385" cy="289653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75" name="CasellaDiTesto 21"/>
            <p:cNvSpPr txBox="1">
              <a:spLocks noChangeArrowheads="1"/>
            </p:cNvSpPr>
            <p:nvPr/>
          </p:nvSpPr>
          <p:spPr bwMode="auto">
            <a:xfrm>
              <a:off x="3710781" y="574675"/>
              <a:ext cx="4099603" cy="269012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1387</a:t>
              </a:r>
              <a:r>
                <a:rPr lang="it-IT" altLang="it-IT" sz="1000" b="1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it-IT" altLang="it-IT" sz="10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IRCCS "Casa Sollievo della Sofferenza" - San Giovanni Rotondo</a:t>
              </a:r>
            </a:p>
          </p:txBody>
        </p:sp>
        <p:cxnSp>
          <p:nvCxnSpPr>
            <p:cNvPr id="51" name="Connettore 2 50"/>
            <p:cNvCxnSpPr/>
            <p:nvPr/>
          </p:nvCxnSpPr>
          <p:spPr>
            <a:xfrm flipH="1">
              <a:off x="2019461" y="790907"/>
              <a:ext cx="1618253" cy="313935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77" name="CasellaDiTesto 23"/>
            <p:cNvSpPr txBox="1">
              <a:spLocks noChangeArrowheads="1"/>
            </p:cNvSpPr>
            <p:nvPr/>
          </p:nvSpPr>
          <p:spPr bwMode="auto">
            <a:xfrm>
              <a:off x="5897810" y="2748396"/>
              <a:ext cx="2312194" cy="269012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  <a:buNone/>
              </a:pPr>
              <a:r>
                <a:rPr lang="it-IT" altLang="it-IT" sz="1000" b="1" dirty="0">
                  <a:solidFill>
                    <a:srgbClr val="FF0000"/>
                  </a:solidFill>
                  <a:latin typeface="Calibri" pitchFamily="34" charset="0"/>
                </a:rPr>
                <a:t>9</a:t>
              </a: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it-IT" altLang="it-IT" sz="1000" b="1" dirty="0">
                  <a:latin typeface="Calibri" pitchFamily="34" charset="0"/>
                </a:rPr>
                <a:t>Ospedale</a:t>
              </a:r>
              <a:r>
                <a:rPr lang="it-IT" altLang="it-IT" sz="1000" b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"San Giacomo" - Monopoli</a:t>
              </a:r>
            </a:p>
          </p:txBody>
        </p:sp>
        <p:cxnSp>
          <p:nvCxnSpPr>
            <p:cNvPr id="53" name="Connettore 2 52"/>
            <p:cNvCxnSpPr>
              <a:stCxn id="35877" idx="1"/>
            </p:cNvCxnSpPr>
            <p:nvPr/>
          </p:nvCxnSpPr>
          <p:spPr>
            <a:xfrm flipH="1">
              <a:off x="5738847" y="2882902"/>
              <a:ext cx="158963" cy="494435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79" name="CasellaDiTesto 25"/>
            <p:cNvSpPr txBox="1">
              <a:spLocks noChangeArrowheads="1"/>
            </p:cNvSpPr>
            <p:nvPr/>
          </p:nvSpPr>
          <p:spPr bwMode="auto">
            <a:xfrm>
              <a:off x="1435100" y="4822428"/>
              <a:ext cx="2285529" cy="269012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  <a:buNone/>
              </a:pP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185</a:t>
              </a:r>
              <a:r>
                <a:rPr lang="it-IT" altLang="it-IT" sz="1000" b="1" dirty="0" smtClean="0">
                  <a:solidFill>
                    <a:schemeClr val="tx2"/>
                  </a:solidFill>
                  <a:latin typeface="Calibri" pitchFamily="34" charset="0"/>
                </a:rPr>
                <a:t>   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P. O. "SS.Annunziata" - Taranto</a:t>
              </a:r>
            </a:p>
          </p:txBody>
        </p:sp>
        <p:cxnSp>
          <p:nvCxnSpPr>
            <p:cNvPr id="55" name="Connettore 2 54"/>
            <p:cNvCxnSpPr/>
            <p:nvPr/>
          </p:nvCxnSpPr>
          <p:spPr>
            <a:xfrm flipV="1">
              <a:off x="3720476" y="4894607"/>
              <a:ext cx="1206206" cy="197727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81" name="CasellaDiTesto 27"/>
            <p:cNvSpPr txBox="1">
              <a:spLocks noChangeArrowheads="1"/>
            </p:cNvSpPr>
            <p:nvPr/>
          </p:nvSpPr>
          <p:spPr bwMode="auto">
            <a:xfrm>
              <a:off x="2394743" y="6276975"/>
              <a:ext cx="3106738" cy="269012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  <a:buNone/>
              </a:pP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364</a:t>
              </a:r>
              <a:r>
                <a:rPr lang="it-IT" altLang="it-IT" sz="1000" b="1" dirty="0" smtClean="0">
                  <a:solidFill>
                    <a:schemeClr val="bg2"/>
                  </a:solidFill>
                  <a:latin typeface="Calibri" pitchFamily="34" charset="0"/>
                </a:rPr>
                <a:t> 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Ente Ecclesiastico "Cardinale G. Panico" - Tricase</a:t>
              </a:r>
            </a:p>
          </p:txBody>
        </p:sp>
        <p:cxnSp>
          <p:nvCxnSpPr>
            <p:cNvPr id="57" name="Connettore 2 56"/>
            <p:cNvCxnSpPr>
              <a:endCxn id="38" idx="1"/>
            </p:cNvCxnSpPr>
            <p:nvPr/>
          </p:nvCxnSpPr>
          <p:spPr>
            <a:xfrm flipV="1">
              <a:off x="5502491" y="6298654"/>
              <a:ext cx="2563843" cy="108390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83" name="CasellaDiTesto 30"/>
            <p:cNvSpPr txBox="1">
              <a:spLocks noChangeArrowheads="1"/>
            </p:cNvSpPr>
            <p:nvPr/>
          </p:nvSpPr>
          <p:spPr bwMode="auto">
            <a:xfrm>
              <a:off x="5463975" y="2255066"/>
              <a:ext cx="2121694" cy="269012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37 </a:t>
              </a:r>
              <a:r>
                <a:rPr lang="it-IT" altLang="it-IT" sz="1000" b="1" dirty="0" smtClean="0">
                  <a:solidFill>
                    <a:schemeClr val="tx2"/>
                  </a:solidFill>
                  <a:latin typeface="Calibri" pitchFamily="34" charset="0"/>
                </a:rPr>
                <a:t>   P.O. Triggiano </a:t>
              </a:r>
              <a:r>
                <a:rPr lang="it-IT" altLang="it-IT" sz="1000" b="1" dirty="0" err="1" smtClean="0">
                  <a:solidFill>
                    <a:schemeClr val="tx2"/>
                  </a:solidFill>
                  <a:latin typeface="Calibri" pitchFamily="34" charset="0"/>
                </a:rPr>
                <a:t>Amb</a:t>
              </a:r>
              <a:r>
                <a:rPr lang="it-IT" altLang="it-IT" sz="1000" b="1" dirty="0" smtClean="0">
                  <a:solidFill>
                    <a:schemeClr val="tx2"/>
                  </a:solidFill>
                  <a:latin typeface="Calibri" pitchFamily="34" charset="0"/>
                </a:rPr>
                <a:t>. Epilessia-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Bari</a:t>
              </a:r>
            </a:p>
          </p:txBody>
        </p:sp>
        <p:sp>
          <p:nvSpPr>
            <p:cNvPr id="35885" name="CasellaDiTesto 19"/>
            <p:cNvSpPr txBox="1">
              <a:spLocks noChangeArrowheads="1"/>
            </p:cNvSpPr>
            <p:nvPr/>
          </p:nvSpPr>
          <p:spPr bwMode="auto">
            <a:xfrm>
              <a:off x="6637282" y="3375706"/>
              <a:ext cx="1812131" cy="269012"/>
            </a:xfrm>
            <a:prstGeom prst="rect">
              <a:avLst/>
            </a:prstGeom>
            <a:solidFill>
              <a:srgbClr val="FBFDF9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  <a:buNone/>
              </a:pP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20</a:t>
              </a:r>
              <a:r>
                <a:rPr lang="it-IT" altLang="it-IT" sz="1000" b="1" dirty="0" smtClean="0">
                  <a:solidFill>
                    <a:schemeClr val="bg2"/>
                  </a:solidFill>
                  <a:latin typeface="Calibri" pitchFamily="34" charset="0"/>
                </a:rPr>
                <a:t>  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RCCS "E. Medea" - Ostuni</a:t>
              </a:r>
            </a:p>
          </p:txBody>
        </p:sp>
        <p:cxnSp>
          <p:nvCxnSpPr>
            <p:cNvPr id="61" name="Connettore 2 60"/>
            <p:cNvCxnSpPr/>
            <p:nvPr/>
          </p:nvCxnSpPr>
          <p:spPr>
            <a:xfrm flipH="1">
              <a:off x="5861711" y="3526130"/>
              <a:ext cx="72197" cy="215071"/>
            </a:xfrm>
            <a:prstGeom prst="straightConnector1">
              <a:avLst/>
            </a:prstGeom>
            <a:ln w="2222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AutoShape 27"/>
            <p:cNvSpPr>
              <a:spLocks noChangeArrowheads="1"/>
            </p:cNvSpPr>
            <p:nvPr/>
          </p:nvSpPr>
          <p:spPr bwMode="auto">
            <a:xfrm>
              <a:off x="6237484" y="4030340"/>
              <a:ext cx="287338" cy="21590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solidFill>
                  <a:schemeClr val="bg2"/>
                </a:solidFill>
              </a:endParaRPr>
            </a:p>
          </p:txBody>
        </p:sp>
        <p:cxnSp>
          <p:nvCxnSpPr>
            <p:cNvPr id="64" name="Connettore 2 63"/>
            <p:cNvCxnSpPr>
              <a:endCxn id="72" idx="2"/>
            </p:cNvCxnSpPr>
            <p:nvPr/>
          </p:nvCxnSpPr>
          <p:spPr>
            <a:xfrm flipV="1">
              <a:off x="4977747" y="4447304"/>
              <a:ext cx="2138494" cy="1115066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94" name="CasellaDiTesto 25"/>
            <p:cNvSpPr txBox="1">
              <a:spLocks noChangeArrowheads="1"/>
            </p:cNvSpPr>
            <p:nvPr/>
          </p:nvSpPr>
          <p:spPr bwMode="auto">
            <a:xfrm>
              <a:off x="2882900" y="5319774"/>
              <a:ext cx="2115269" cy="269012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  <a:buNone/>
              </a:pPr>
              <a:r>
                <a:rPr lang="it-IT" altLang="it-IT" sz="1000" b="1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  <a:r>
                <a:rPr lang="it-IT" altLang="it-IT" sz="1000" b="1" dirty="0">
                  <a:solidFill>
                    <a:schemeClr val="bg2"/>
                  </a:solidFill>
                  <a:latin typeface="Calibri" pitchFamily="34" charset="0"/>
                </a:rPr>
                <a:t>   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P. O. "A. Perrino" - Brindisi</a:t>
              </a:r>
            </a:p>
          </p:txBody>
        </p:sp>
        <p:cxnSp>
          <p:nvCxnSpPr>
            <p:cNvPr id="80" name="Connettore 2 79"/>
            <p:cNvCxnSpPr/>
            <p:nvPr/>
          </p:nvCxnSpPr>
          <p:spPr>
            <a:xfrm flipH="1">
              <a:off x="7717684" y="5212011"/>
              <a:ext cx="433178" cy="502989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05" name="CasellaDiTesto 19"/>
            <p:cNvSpPr txBox="1">
              <a:spLocks noChangeArrowheads="1"/>
            </p:cNvSpPr>
            <p:nvPr/>
          </p:nvSpPr>
          <p:spPr bwMode="auto">
            <a:xfrm>
              <a:off x="7721601" y="4919663"/>
              <a:ext cx="1422399" cy="437146"/>
            </a:xfrm>
            <a:prstGeom prst="rect">
              <a:avLst/>
            </a:prstGeom>
            <a:solidFill>
              <a:srgbClr val="FBFDF9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  <a:buNone/>
              </a:pP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118 </a:t>
              </a:r>
              <a:r>
                <a:rPr lang="it-IT" altLang="it-IT" sz="1000" b="1" dirty="0" smtClean="0">
                  <a:solidFill>
                    <a:schemeClr val="tx2"/>
                  </a:solidFill>
                  <a:latin typeface="Calibri" pitchFamily="34" charset="0"/>
                </a:rPr>
                <a:t>   </a:t>
              </a:r>
              <a:r>
                <a:rPr lang="it-IT" altLang="it-IT" sz="1000" b="1" dirty="0" err="1">
                  <a:solidFill>
                    <a:schemeClr val="tx2"/>
                  </a:solidFill>
                  <a:latin typeface="Calibri" pitchFamily="34" charset="0"/>
                </a:rPr>
                <a:t>P.O."Veris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 delli Ponti" - Scorrano </a:t>
              </a:r>
            </a:p>
          </p:txBody>
        </p:sp>
        <p:sp>
          <p:nvSpPr>
            <p:cNvPr id="87" name="AutoShape 27"/>
            <p:cNvSpPr>
              <a:spLocks noChangeArrowheads="1"/>
            </p:cNvSpPr>
            <p:nvPr/>
          </p:nvSpPr>
          <p:spPr bwMode="auto">
            <a:xfrm>
              <a:off x="2889473" y="2391420"/>
              <a:ext cx="287338" cy="21590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solidFill>
                  <a:schemeClr val="bg2"/>
                </a:solidFill>
              </a:endParaRPr>
            </a:p>
          </p:txBody>
        </p:sp>
        <p:sp>
          <p:nvSpPr>
            <p:cNvPr id="35909" name="CasellaDiTesto 25"/>
            <p:cNvSpPr txBox="1">
              <a:spLocks noChangeArrowheads="1"/>
            </p:cNvSpPr>
            <p:nvPr/>
          </p:nvSpPr>
          <p:spPr bwMode="auto">
            <a:xfrm>
              <a:off x="190500" y="3108325"/>
              <a:ext cx="2204244" cy="269012"/>
            </a:xfrm>
            <a:prstGeom prst="rect">
              <a:avLst/>
            </a:prstGeom>
            <a:solidFill>
              <a:srgbClr val="FBFDF9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  <a:buNone/>
              </a:pP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55</a:t>
              </a:r>
              <a:r>
                <a:rPr lang="it-IT" altLang="it-IT" sz="1000" b="1" dirty="0" smtClean="0">
                  <a:solidFill>
                    <a:schemeClr val="tx2"/>
                  </a:solidFill>
                  <a:latin typeface="Calibri" pitchFamily="34" charset="0"/>
                </a:rPr>
                <a:t>  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P. O. L. Bonomo" - Andria</a:t>
              </a:r>
            </a:p>
          </p:txBody>
        </p:sp>
        <p:cxnSp>
          <p:nvCxnSpPr>
            <p:cNvPr id="89" name="Connettore 2 88"/>
            <p:cNvCxnSpPr/>
            <p:nvPr/>
          </p:nvCxnSpPr>
          <p:spPr>
            <a:xfrm flipV="1">
              <a:off x="2475531" y="2641562"/>
              <a:ext cx="533547" cy="572367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30"/>
            <p:cNvSpPr txBox="1">
              <a:spLocks noChangeArrowheads="1"/>
            </p:cNvSpPr>
            <p:nvPr/>
          </p:nvSpPr>
          <p:spPr bwMode="auto">
            <a:xfrm>
              <a:off x="4820654" y="1818324"/>
              <a:ext cx="2439255" cy="266375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it-IT" altLang="it-IT" sz="1000" b="1" dirty="0" smtClean="0">
                  <a:solidFill>
                    <a:schemeClr val="tx2"/>
                  </a:solidFill>
                  <a:latin typeface="Calibri" pitchFamily="34" charset="0"/>
                </a:rPr>
                <a:t>   </a:t>
              </a:r>
              <a:r>
                <a:rPr lang="it-IT" altLang="it-IT" sz="1000" b="1" dirty="0" smtClean="0">
                  <a:solidFill>
                    <a:srgbClr val="FF0000"/>
                  </a:solidFill>
                  <a:latin typeface="Calibri" pitchFamily="34" charset="0"/>
                </a:rPr>
                <a:t>5354</a:t>
              </a:r>
              <a:r>
                <a:rPr lang="it-IT" altLang="it-IT" sz="1000" b="1" dirty="0" smtClean="0">
                  <a:solidFill>
                    <a:schemeClr val="tx2"/>
                  </a:solidFill>
                  <a:latin typeface="Calibri" pitchFamily="34" charset="0"/>
                </a:rPr>
                <a:t> A.O.U.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Policlinico  </a:t>
              </a:r>
              <a:r>
                <a:rPr lang="it-IT" altLang="it-IT" sz="1000" b="1" dirty="0" smtClean="0">
                  <a:solidFill>
                    <a:schemeClr val="tx2"/>
                  </a:solidFill>
                  <a:latin typeface="Calibri" pitchFamily="34" charset="0"/>
                </a:rPr>
                <a:t>Giovanni XXIII- </a:t>
              </a:r>
              <a:r>
                <a:rPr lang="it-IT" altLang="it-IT" sz="1000" b="1" dirty="0">
                  <a:solidFill>
                    <a:schemeClr val="tx2"/>
                  </a:solidFill>
                  <a:latin typeface="Calibri" pitchFamily="34" charset="0"/>
                </a:rPr>
                <a:t>Bari</a:t>
              </a:r>
            </a:p>
          </p:txBody>
        </p:sp>
        <p:cxnSp>
          <p:nvCxnSpPr>
            <p:cNvPr id="54" name="Connettore 2 53"/>
            <p:cNvCxnSpPr/>
            <p:nvPr/>
          </p:nvCxnSpPr>
          <p:spPr>
            <a:xfrm flipH="1">
              <a:off x="4678043" y="2084699"/>
              <a:ext cx="363881" cy="843046"/>
            </a:xfrm>
            <a:prstGeom prst="straightConnector1">
              <a:avLst/>
            </a:prstGeom>
            <a:ln w="2222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I registri malattie rare. L'esperienza della regione Puglia</a:t>
            </a:r>
          </a:p>
        </p:txBody>
      </p:sp>
      <p:sp>
        <p:nvSpPr>
          <p:cNvPr id="35844" name="Segnaposto piè di pagina 3"/>
          <p:cNvSpPr txBox="1">
            <a:spLocks/>
          </p:cNvSpPr>
          <p:nvPr/>
        </p:nvSpPr>
        <p:spPr bwMode="auto">
          <a:xfrm>
            <a:off x="137584" y="6518275"/>
            <a:ext cx="58928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b="0">
                <a:solidFill>
                  <a:srgbClr val="002060"/>
                </a:solidFill>
                <a:latin typeface="Comic Sans MS" pitchFamily="66" charset="0"/>
              </a:rPr>
              <a:t>I registri malattie rare. L'esperienza della regione Puglia</a:t>
            </a:r>
          </a:p>
        </p:txBody>
      </p:sp>
      <p:sp>
        <p:nvSpPr>
          <p:cNvPr id="35845" name="Segnaposto piè di pagina 3"/>
          <p:cNvSpPr txBox="1">
            <a:spLocks/>
          </p:cNvSpPr>
          <p:nvPr/>
        </p:nvSpPr>
        <p:spPr bwMode="auto">
          <a:xfrm>
            <a:off x="10593917" y="6538913"/>
            <a:ext cx="93768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8C37AB9-1396-42C4-B041-DC4337C141FC}" type="slidenum">
              <a:rPr lang="it-IT" altLang="it-IT" sz="1000" b="0">
                <a:solidFill>
                  <a:srgbClr val="002060"/>
                </a:solidFill>
                <a:latin typeface="Comic Sans MS" pitchFamily="66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r>
              <a:rPr lang="it-IT" altLang="it-IT" sz="1000" b="0">
                <a:solidFill>
                  <a:srgbClr val="002060"/>
                </a:solidFill>
                <a:latin typeface="Comic Sans MS" pitchFamily="66" charset="0"/>
              </a:rPr>
              <a:t>/42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000" b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35846" name="Connettore 1 49"/>
          <p:cNvCxnSpPr>
            <a:cxnSpLocks noChangeShapeType="1"/>
          </p:cNvCxnSpPr>
          <p:nvPr/>
        </p:nvCxnSpPr>
        <p:spPr bwMode="auto">
          <a:xfrm flipV="1">
            <a:off x="675217" y="6456363"/>
            <a:ext cx="10759016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0" name="CasellaDiTesto 19"/>
          <p:cNvSpPr txBox="1">
            <a:spLocks noChangeArrowheads="1"/>
          </p:cNvSpPr>
          <p:nvPr/>
        </p:nvSpPr>
        <p:spPr bwMode="auto">
          <a:xfrm>
            <a:off x="8877919" y="3670660"/>
            <a:ext cx="1941827" cy="246221"/>
          </a:xfrm>
          <a:prstGeom prst="rect">
            <a:avLst/>
          </a:prstGeom>
          <a:solidFill>
            <a:srgbClr val="FBFDF9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it-IT" altLang="it-IT" sz="1000" b="1" dirty="0" smtClean="0">
                <a:solidFill>
                  <a:srgbClr val="FF0000"/>
                </a:solidFill>
                <a:latin typeface="Calibri" pitchFamily="34" charset="0"/>
              </a:rPr>
              <a:t>206   </a:t>
            </a:r>
            <a:r>
              <a:rPr lang="it-IT" altLang="it-IT" sz="1000" b="1" dirty="0">
                <a:solidFill>
                  <a:schemeClr val="tx2"/>
                </a:solidFill>
                <a:latin typeface="Calibri" pitchFamily="34" charset="0"/>
              </a:rPr>
              <a:t>P.O. </a:t>
            </a:r>
            <a:r>
              <a:rPr lang="it-IT" altLang="it-IT" sz="1000" b="1" dirty="0" smtClean="0">
                <a:solidFill>
                  <a:schemeClr val="tx2"/>
                </a:solidFill>
                <a:latin typeface="Calibri" pitchFamily="34" charset="0"/>
              </a:rPr>
              <a:t>‘Perrino’- Brindisi</a:t>
            </a:r>
            <a:endParaRPr lang="it-IT" altLang="it-IT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56" name="Connettore 2 55"/>
          <p:cNvCxnSpPr/>
          <p:nvPr/>
        </p:nvCxnSpPr>
        <p:spPr bwMode="auto">
          <a:xfrm flipH="1">
            <a:off x="6911938" y="2690907"/>
            <a:ext cx="555092" cy="447532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25"/>
          <p:cNvSpPr txBox="1">
            <a:spLocks noChangeArrowheads="1"/>
          </p:cNvSpPr>
          <p:nvPr/>
        </p:nvSpPr>
        <p:spPr bwMode="auto">
          <a:xfrm>
            <a:off x="2744431" y="4217116"/>
            <a:ext cx="2449107" cy="246221"/>
          </a:xfrm>
          <a:prstGeom prst="rect">
            <a:avLst/>
          </a:prstGeom>
          <a:noFill/>
          <a:ln w="63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it-IT" altLang="it-IT" sz="1000" b="1" dirty="0" smtClean="0">
                <a:solidFill>
                  <a:srgbClr val="FF0000"/>
                </a:solidFill>
                <a:latin typeface="Calibri" pitchFamily="34" charset="0"/>
              </a:rPr>
              <a:t>109</a:t>
            </a:r>
            <a:r>
              <a:rPr lang="it-IT" altLang="it-IT" sz="1000" b="1" dirty="0" smtClean="0">
                <a:solidFill>
                  <a:schemeClr val="tx2"/>
                </a:solidFill>
                <a:latin typeface="Calibri" pitchFamily="34" charset="0"/>
              </a:rPr>
              <a:t>    E.E. «Miulli» </a:t>
            </a:r>
            <a:r>
              <a:rPr lang="it-IT" altLang="it-IT" sz="1000" b="1" dirty="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it-IT" altLang="it-IT" sz="1000" b="1" dirty="0" smtClean="0">
                <a:solidFill>
                  <a:schemeClr val="tx2"/>
                </a:solidFill>
                <a:latin typeface="Calibri" pitchFamily="34" charset="0"/>
              </a:rPr>
              <a:t>Acquaviva (BA)</a:t>
            </a:r>
            <a:endParaRPr lang="it-IT" altLang="it-IT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0" name="Connettore 2 59"/>
          <p:cNvCxnSpPr/>
          <p:nvPr/>
        </p:nvCxnSpPr>
        <p:spPr bwMode="auto">
          <a:xfrm flipV="1">
            <a:off x="5232433" y="3505202"/>
            <a:ext cx="1251426" cy="711915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19"/>
          <p:cNvSpPr txBox="1">
            <a:spLocks noChangeArrowheads="1"/>
          </p:cNvSpPr>
          <p:nvPr/>
        </p:nvSpPr>
        <p:spPr bwMode="auto">
          <a:xfrm>
            <a:off x="8007186" y="3352519"/>
            <a:ext cx="2321892" cy="246221"/>
          </a:xfrm>
          <a:prstGeom prst="rect">
            <a:avLst/>
          </a:prstGeom>
          <a:solidFill>
            <a:srgbClr val="FBFDF9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it-IT" altLang="it-IT" sz="1000" b="1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  <a:r>
              <a:rPr lang="it-IT" altLang="it-IT" sz="1000" b="1" dirty="0" smtClean="0">
                <a:solidFill>
                  <a:schemeClr val="bg2"/>
                </a:solidFill>
                <a:latin typeface="Calibri" pitchFamily="34" charset="0"/>
              </a:rPr>
              <a:t>   </a:t>
            </a:r>
            <a:r>
              <a:rPr lang="it-IT" altLang="it-IT" sz="1000" b="1" dirty="0">
                <a:latin typeface="Calibri" pitchFamily="34" charset="0"/>
              </a:rPr>
              <a:t>I</a:t>
            </a:r>
            <a:r>
              <a:rPr lang="it-IT" altLang="it-IT" sz="1000" b="1" dirty="0" smtClean="0">
                <a:solidFill>
                  <a:schemeClr val="tx2"/>
                </a:solidFill>
                <a:latin typeface="Calibri" pitchFamily="34" charset="0"/>
              </a:rPr>
              <a:t>RCCS «De Bellis" Castellana G.</a:t>
            </a:r>
            <a:endParaRPr lang="it-IT" altLang="it-IT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6" name="Connettore 2 65"/>
          <p:cNvCxnSpPr>
            <a:stCxn id="65" idx="1"/>
          </p:cNvCxnSpPr>
          <p:nvPr/>
        </p:nvCxnSpPr>
        <p:spPr bwMode="auto">
          <a:xfrm flipH="1">
            <a:off x="7359392" y="3475630"/>
            <a:ext cx="647794" cy="410477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27"/>
          <p:cNvSpPr txBox="1">
            <a:spLocks noChangeArrowheads="1"/>
          </p:cNvSpPr>
          <p:nvPr/>
        </p:nvSpPr>
        <p:spPr bwMode="auto">
          <a:xfrm>
            <a:off x="4219281" y="5611338"/>
            <a:ext cx="3277730" cy="248658"/>
          </a:xfrm>
          <a:prstGeom prst="rect">
            <a:avLst/>
          </a:prstGeom>
          <a:noFill/>
          <a:ln w="63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it-IT" altLang="it-IT" sz="1000" b="1" dirty="0" smtClean="0">
                <a:solidFill>
                  <a:srgbClr val="FF0000"/>
                </a:solidFill>
                <a:latin typeface="Calibri" pitchFamily="34" charset="0"/>
              </a:rPr>
              <a:t>37</a:t>
            </a:r>
            <a:r>
              <a:rPr lang="it-IT" altLang="it-IT" sz="1000" b="1" dirty="0" smtClean="0">
                <a:solidFill>
                  <a:schemeClr val="bg2"/>
                </a:solidFill>
                <a:latin typeface="Calibri" pitchFamily="34" charset="0"/>
              </a:rPr>
              <a:t>  </a:t>
            </a:r>
            <a:r>
              <a:rPr lang="it-IT" altLang="it-IT" sz="1000" b="1" dirty="0" err="1" smtClean="0">
                <a:solidFill>
                  <a:schemeClr val="tx2"/>
                </a:solidFill>
                <a:latin typeface="Calibri" pitchFamily="34" charset="0"/>
              </a:rPr>
              <a:t>Pres</a:t>
            </a:r>
            <a:r>
              <a:rPr lang="it-IT" altLang="it-IT" sz="1000" b="1" dirty="0" smtClean="0">
                <a:solidFill>
                  <a:schemeClr val="tx2"/>
                </a:solidFill>
                <a:latin typeface="Calibri" pitchFamily="34" charset="0"/>
              </a:rPr>
              <a:t>. Ospedaliero «V. Fazzi»- Lecce</a:t>
            </a:r>
            <a:endParaRPr lang="it-IT" altLang="it-IT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8" name="Connettore 2 67"/>
          <p:cNvCxnSpPr/>
          <p:nvPr/>
        </p:nvCxnSpPr>
        <p:spPr bwMode="auto">
          <a:xfrm flipV="1">
            <a:off x="7468689" y="5002254"/>
            <a:ext cx="2050120" cy="677039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utoShape 27"/>
          <p:cNvSpPr>
            <a:spLocks noChangeArrowheads="1"/>
          </p:cNvSpPr>
          <p:nvPr/>
        </p:nvSpPr>
        <p:spPr bwMode="auto">
          <a:xfrm>
            <a:off x="9420746" y="4802689"/>
            <a:ext cx="303153" cy="19956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2"/>
              </a:solidFill>
            </a:endParaRPr>
          </a:p>
        </p:txBody>
      </p:sp>
      <p:sp>
        <p:nvSpPr>
          <p:cNvPr id="70" name="AutoShape 27"/>
          <p:cNvSpPr>
            <a:spLocks noChangeArrowheads="1"/>
          </p:cNvSpPr>
          <p:nvPr/>
        </p:nvSpPr>
        <p:spPr bwMode="auto">
          <a:xfrm>
            <a:off x="6999361" y="3788674"/>
            <a:ext cx="303153" cy="19956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71" name="AutoShape 27"/>
          <p:cNvSpPr>
            <a:spLocks noChangeArrowheads="1"/>
          </p:cNvSpPr>
          <p:nvPr/>
        </p:nvSpPr>
        <p:spPr bwMode="auto">
          <a:xfrm>
            <a:off x="6658070" y="3038657"/>
            <a:ext cx="303153" cy="19956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72" name="AutoShape 27"/>
          <p:cNvSpPr>
            <a:spLocks noChangeArrowheads="1"/>
          </p:cNvSpPr>
          <p:nvPr/>
        </p:nvSpPr>
        <p:spPr bwMode="auto">
          <a:xfrm>
            <a:off x="9016556" y="4156511"/>
            <a:ext cx="303153" cy="19956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2"/>
              </a:solidFill>
            </a:endParaRPr>
          </a:p>
        </p:txBody>
      </p:sp>
      <p:cxnSp>
        <p:nvCxnSpPr>
          <p:cNvPr id="73" name="Connettore 2 72"/>
          <p:cNvCxnSpPr>
            <a:stCxn id="35885" idx="1"/>
          </p:cNvCxnSpPr>
          <p:nvPr/>
        </p:nvCxnSpPr>
        <p:spPr bwMode="auto">
          <a:xfrm>
            <a:off x="8329988" y="3751225"/>
            <a:ext cx="34354" cy="274464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olo 1"/>
          <p:cNvSpPr txBox="1">
            <a:spLocks/>
          </p:cNvSpPr>
          <p:nvPr/>
        </p:nvSpPr>
        <p:spPr>
          <a:xfrm>
            <a:off x="263352" y="188640"/>
            <a:ext cx="11593287" cy="658019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 kern="1200">
                <a:solidFill>
                  <a:srgbClr val="1D243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9pPr>
          </a:lstStyle>
          <a:p>
            <a:r>
              <a:rPr lang="it-IT" sz="3200" dirty="0"/>
              <a:t>Rete Malattie Rare </a:t>
            </a:r>
            <a:r>
              <a:rPr lang="it-IT" sz="3200" dirty="0" smtClean="0"/>
              <a:t>Puglia: 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risposta: i Presidi per le i MR in Puglia</a:t>
            </a:r>
            <a:b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680" y="4009938"/>
            <a:ext cx="570082" cy="674184"/>
          </a:xfrm>
          <a:prstGeom prst="rect">
            <a:avLst/>
          </a:prstGeom>
        </p:spPr>
      </p:pic>
      <p:pic>
        <p:nvPicPr>
          <p:cNvPr id="74" name="Immagin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774" y="4763185"/>
            <a:ext cx="673607" cy="668655"/>
          </a:xfrm>
          <a:prstGeom prst="rect">
            <a:avLst/>
          </a:prstGeom>
        </p:spPr>
      </p:pic>
      <p:pic>
        <p:nvPicPr>
          <p:cNvPr id="75" name="Immagin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765" y="5517232"/>
            <a:ext cx="956687" cy="9566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11809312" cy="658019"/>
          </a:xfrm>
        </p:spPr>
        <p:txBody>
          <a:bodyPr/>
          <a:lstStyle/>
          <a:p>
            <a:pPr algn="r"/>
            <a:r>
              <a:rPr lang="it-IT" sz="3200" dirty="0"/>
              <a:t>Rete Malattie Rare Puglia: 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Attività </a:t>
            </a:r>
            <a: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</a:rPr>
              <a:t>dei Presidi della Rete Nazionale </a:t>
            </a:r>
            <a: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</a:t>
            </a: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(dati SIMaRRP al 20.02.2016 escluso cod. es. RI0060)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052736"/>
            <a:ext cx="8284245" cy="53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1" y="5816196"/>
            <a:ext cx="570082" cy="6741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5805263"/>
            <a:ext cx="673607" cy="6686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694" y="5517232"/>
            <a:ext cx="956687" cy="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31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408" y="332656"/>
            <a:ext cx="9509125" cy="1306091"/>
          </a:xfrm>
        </p:spPr>
        <p:txBody>
          <a:bodyPr/>
          <a:lstStyle/>
          <a:p>
            <a:pPr algn="r"/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Rete </a:t>
            </a:r>
            <a:r>
              <a:rPr lang="it-IT" sz="3200" dirty="0"/>
              <a:t>Malattie Rare Puglia: 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mobilità passiva verso regioni area vasta </a:t>
            </a:r>
            <a: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67" y="1341310"/>
            <a:ext cx="7776863" cy="447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1" y="5816196"/>
            <a:ext cx="570082" cy="6741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5805263"/>
            <a:ext cx="673607" cy="6686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694" y="5517232"/>
            <a:ext cx="956687" cy="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2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Rete Malattie Rare Puglia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29" y="620688"/>
            <a:ext cx="4298971" cy="63891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975" y="5486498"/>
            <a:ext cx="653053" cy="7723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5486498"/>
            <a:ext cx="778026" cy="77230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496" y="4947845"/>
            <a:ext cx="1295400" cy="12954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888" y="5486498"/>
            <a:ext cx="1926983" cy="80427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175885" y="6032673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err="1" smtClean="0"/>
              <a:t>CoReMaR</a:t>
            </a:r>
            <a:endParaRPr lang="it-IT" sz="10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41438" y="1631208"/>
            <a:ext cx="4610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+mn-lt"/>
              </a:rPr>
              <a:t>Si curano fuori Regione</a:t>
            </a:r>
          </a:p>
          <a:p>
            <a:endParaRPr lang="it-IT" sz="2800" dirty="0">
              <a:solidFill>
                <a:schemeClr val="bg1"/>
              </a:solidFill>
              <a:latin typeface="+mn-lt"/>
            </a:endParaRPr>
          </a:p>
          <a:p>
            <a:r>
              <a:rPr lang="it-IT" sz="2800" dirty="0" smtClean="0">
                <a:solidFill>
                  <a:schemeClr val="bg1"/>
                </a:solidFill>
                <a:latin typeface="+mn-lt"/>
              </a:rPr>
              <a:t>Il 44% degli adulti</a:t>
            </a:r>
          </a:p>
          <a:p>
            <a:r>
              <a:rPr lang="it-IT" sz="2800" dirty="0" smtClean="0">
                <a:solidFill>
                  <a:schemeClr val="bg1"/>
                </a:solidFill>
                <a:latin typeface="+mn-lt"/>
              </a:rPr>
              <a:t>Il 36% dei bambini</a:t>
            </a: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919536" y="2852936"/>
            <a:ext cx="4968552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735960" y="3543277"/>
            <a:ext cx="343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+mn-lt"/>
              </a:rPr>
              <a:t>Il Veneto ha una autonomia del 99%</a:t>
            </a:r>
          </a:p>
        </p:txBody>
      </p:sp>
    </p:spTree>
    <p:extLst>
      <p:ext uri="{BB962C8B-B14F-4D97-AF65-F5344CB8AC3E}">
        <p14:creationId xmlns:p14="http://schemas.microsoft.com/office/powerpoint/2010/main" val="3782069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9850" y="638547"/>
            <a:ext cx="9509125" cy="658019"/>
          </a:xfrm>
        </p:spPr>
        <p:txBody>
          <a:bodyPr/>
          <a:lstStyle/>
          <a:p>
            <a:r>
              <a:rPr lang="it-IT" sz="3600" dirty="0"/>
              <a:t>Rete Malattie Rare Puglia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Malattie per gruppo di diagnosi</a:t>
            </a:r>
            <a:b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(dati SIMaRRP al 20.02.2016 escluso cod. es. RI0060)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97732"/>
            <a:ext cx="7913687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 rot="20226490">
            <a:off x="158436" y="3734674"/>
            <a:ext cx="257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n-lt"/>
              </a:rPr>
              <a:t>I bisogni misurati</a:t>
            </a:r>
            <a:endParaRPr lang="it-IT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1" y="5816196"/>
            <a:ext cx="570082" cy="6741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5805263"/>
            <a:ext cx="673607" cy="6686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694" y="5517232"/>
            <a:ext cx="956687" cy="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12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438" y="466725"/>
            <a:ext cx="9509125" cy="1018058"/>
          </a:xfrm>
        </p:spPr>
        <p:txBody>
          <a:bodyPr/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Rete </a:t>
            </a:r>
            <a:r>
              <a:rPr lang="it-IT" sz="3600" dirty="0"/>
              <a:t>Malattie Rare Puglia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Malati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rari in 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Puglia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per età e ASL residenza 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(dati SIMaRRP al 20.02.2016 escluso cod. es. RI0060)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484783"/>
            <a:ext cx="8136904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 rot="20226490">
            <a:off x="412711" y="3734674"/>
            <a:ext cx="257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n-lt"/>
              </a:rPr>
              <a:t>I bisogni misurati</a:t>
            </a:r>
            <a:endParaRPr lang="it-IT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1" y="5816196"/>
            <a:ext cx="570082" cy="67418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5805263"/>
            <a:ext cx="673607" cy="66865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694" y="5517232"/>
            <a:ext cx="956687" cy="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4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" id="{4F59721D-3427-4D6F-8BCB-6435521D09D8}" vid="{BAF4F237-7A05-40C2-AD26-9E9E65A8A954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1505</Words>
  <Application>Microsoft Office PowerPoint</Application>
  <PresentationFormat>Widescreen</PresentationFormat>
  <Paragraphs>323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SimSun</vt:lpstr>
      <vt:lpstr>Arial</vt:lpstr>
      <vt:lpstr>Calibri</vt:lpstr>
      <vt:lpstr>Comic Sans MS</vt:lpstr>
      <vt:lpstr>Corbel</vt:lpstr>
      <vt:lpstr>Euphemia</vt:lpstr>
      <vt:lpstr>华文楷体</vt:lpstr>
      <vt:lpstr>Times New Roman</vt:lpstr>
      <vt:lpstr>Wingdings</vt:lpstr>
      <vt:lpstr>Banded Design Blue 16x9</vt:lpstr>
      <vt:lpstr>29 febbraio 2016 IX Giornata Internazionale Malattie Rare </vt:lpstr>
      <vt:lpstr>Rete Malattie Rare Puglia  </vt:lpstr>
      <vt:lpstr>Presentazione standard di PowerPoint</vt:lpstr>
      <vt:lpstr>Presentazione standard di PowerPoint</vt:lpstr>
      <vt:lpstr>Rete Malattie Rare Puglia: Attività dei Presidi della Rete Nazionale             (dati SIMaRRP al 20.02.2016 escluso cod. es. RI0060)</vt:lpstr>
      <vt:lpstr>     Rete Malattie Rare Puglia: La mobilità passiva verso regioni area vasta  </vt:lpstr>
      <vt:lpstr>Rete Malattie Rare Puglia  </vt:lpstr>
      <vt:lpstr>Rete Malattie Rare Puglia  Malattie per gruppo di diagnosi (dati SIMaRRP al 20.02.2016 escluso cod. es. RI0060)</vt:lpstr>
      <vt:lpstr>   Rete Malattie Rare Puglia  Malati rari in Puglia per età e ASL residenza  (dati SIMaRRP al 20.02.2016 escluso cod. es. RI0060)</vt:lpstr>
      <vt:lpstr>Rete Malattie Rare Puglia  Malati rari in Puglia per età e ASL residenza  (dati SIMaRRP al 20.02.2016 escluso cod. es. RI0060)</vt:lpstr>
      <vt:lpstr>Rete Malattie Rare Puglia  </vt:lpstr>
      <vt:lpstr>Rete Malattie Rare Puglia  </vt:lpstr>
      <vt:lpstr>       Le Risposte Organizzazione della rete della comunicazione: nei presidi della rete nazionale, negli ospedali, nei distretti, negli studi dei medici di famiglia l’informazione sui servizi e sui contatti </vt:lpstr>
      <vt:lpstr>        Le Risposte: la ASL di Taranto Organizzazione della rete territoriale «il filo di Arianna»</vt:lpstr>
      <vt:lpstr>        Le Risposte: la ASL di Taranto Organizzazione della rete della comunicazione «il fumetto per le famiglie»</vt:lpstr>
      <vt:lpstr>         </vt:lpstr>
      <vt:lpstr>    Rete Malattie Rare Puglia Bisogni complessi  L’alleanza come assunzione di responsabilità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Livelli Essenziali di Assistenza Ettore Attolini, Giuseppina Annicchiarico Agenzia Regionale Sanità _Coordinamento Regionale MR Puglia  Venezia, 21 febbraio 2015</dc:title>
  <dc:creator/>
  <cp:lastModifiedBy/>
  <cp:revision>10</cp:revision>
  <dcterms:created xsi:type="dcterms:W3CDTF">2015-04-13T13:17:19Z</dcterms:created>
  <dcterms:modified xsi:type="dcterms:W3CDTF">2016-02-28T22:05:12Z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