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485" r:id="rId3"/>
    <p:sldId id="451" r:id="rId4"/>
    <p:sldId id="350" r:id="rId5"/>
    <p:sldId id="352" r:id="rId6"/>
    <p:sldId id="353" r:id="rId7"/>
    <p:sldId id="357" r:id="rId8"/>
    <p:sldId id="359" r:id="rId9"/>
    <p:sldId id="360" r:id="rId10"/>
    <p:sldId id="363" r:id="rId11"/>
    <p:sldId id="365" r:id="rId12"/>
    <p:sldId id="366" r:id="rId13"/>
    <p:sldId id="370" r:id="rId14"/>
    <p:sldId id="372" r:id="rId15"/>
    <p:sldId id="373" r:id="rId16"/>
    <p:sldId id="258" r:id="rId17"/>
    <p:sldId id="259" r:id="rId18"/>
    <p:sldId id="260" r:id="rId19"/>
    <p:sldId id="261" r:id="rId20"/>
    <p:sldId id="262" r:id="rId21"/>
    <p:sldId id="264" r:id="rId22"/>
    <p:sldId id="375" r:id="rId23"/>
    <p:sldId id="376" r:id="rId24"/>
    <p:sldId id="377" r:id="rId25"/>
    <p:sldId id="378" r:id="rId26"/>
    <p:sldId id="381" r:id="rId27"/>
    <p:sldId id="382" r:id="rId28"/>
    <p:sldId id="383" r:id="rId29"/>
    <p:sldId id="384" r:id="rId30"/>
    <p:sldId id="385" r:id="rId31"/>
    <p:sldId id="386" r:id="rId32"/>
    <p:sldId id="389" r:id="rId33"/>
    <p:sldId id="390" r:id="rId34"/>
    <p:sldId id="391" r:id="rId35"/>
    <p:sldId id="394" r:id="rId36"/>
    <p:sldId id="395" r:id="rId37"/>
    <p:sldId id="396" r:id="rId38"/>
    <p:sldId id="267" r:id="rId39"/>
    <p:sldId id="268" r:id="rId40"/>
    <p:sldId id="269" r:id="rId41"/>
    <p:sldId id="397" r:id="rId42"/>
    <p:sldId id="398" r:id="rId43"/>
    <p:sldId id="399" r:id="rId44"/>
    <p:sldId id="406" r:id="rId45"/>
    <p:sldId id="408" r:id="rId46"/>
    <p:sldId id="409" r:id="rId47"/>
    <p:sldId id="411" r:id="rId48"/>
    <p:sldId id="413" r:id="rId49"/>
    <p:sldId id="414" r:id="rId50"/>
    <p:sldId id="416" r:id="rId51"/>
    <p:sldId id="418" r:id="rId52"/>
    <p:sldId id="419" r:id="rId53"/>
    <p:sldId id="421" r:id="rId54"/>
    <p:sldId id="423" r:id="rId55"/>
    <p:sldId id="424" r:id="rId56"/>
    <p:sldId id="281" r:id="rId57"/>
    <p:sldId id="282" r:id="rId58"/>
    <p:sldId id="283" r:id="rId59"/>
    <p:sldId id="284" r:id="rId60"/>
    <p:sldId id="285" r:id="rId61"/>
    <p:sldId id="286" r:id="rId62"/>
    <p:sldId id="403" r:id="rId63"/>
    <p:sldId id="345" r:id="rId64"/>
    <p:sldId id="346" r:id="rId65"/>
    <p:sldId id="449" r:id="rId66"/>
    <p:sldId id="448" r:id="rId67"/>
    <p:sldId id="486" r:id="rId68"/>
    <p:sldId id="473" r:id="rId69"/>
    <p:sldId id="476" r:id="rId70"/>
    <p:sldId id="475" r:id="rId71"/>
    <p:sldId id="477" r:id="rId72"/>
    <p:sldId id="479" r:id="rId73"/>
    <p:sldId id="478" r:id="rId74"/>
    <p:sldId id="480" r:id="rId75"/>
    <p:sldId id="481" r:id="rId76"/>
    <p:sldId id="457" r:id="rId77"/>
    <p:sldId id="456" r:id="rId78"/>
    <p:sldId id="455" r:id="rId79"/>
    <p:sldId id="482" r:id="rId80"/>
    <p:sldId id="474" r:id="rId81"/>
    <p:sldId id="466" r:id="rId8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2" autoAdjust="0"/>
    <p:restoredTop sz="94660" autoAdjust="0"/>
  </p:normalViewPr>
  <p:slideViewPr>
    <p:cSldViewPr snapToGrid="0" showGuides="1">
      <p:cViewPr varScale="1">
        <p:scale>
          <a:sx n="89" d="100"/>
          <a:sy n="89" d="100"/>
        </p:scale>
        <p:origin x="1085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viewProps" Target="view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61" Type="http://schemas.openxmlformats.org/officeDocument/2006/relationships/slide" Target="slides/slide59.xml"/><Relationship Id="rId82" Type="http://schemas.openxmlformats.org/officeDocument/2006/relationships/slide" Target="slides/slide8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A48B-C13D-4EA8-AE7E-3F6145B485CC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969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8587-5383-4E63-9674-D0F0A755E479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442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78AD-254B-4668-AE46-8FEFC79227DE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163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AF7A8-1650-4160-8277-95BCE1AE40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200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AF7A8-1650-4160-8277-95BCE1AE40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52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AF7A8-1650-4160-8277-95BCE1AE40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045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AF7A8-1650-4160-8277-95BCE1AE40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768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AF7A8-1650-4160-8277-95BCE1AE40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291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AF7A8-1650-4160-8277-95BCE1AE40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220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AF7A8-1650-4160-8277-95BCE1AE40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928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AF7A8-1650-4160-8277-95BCE1AE40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891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CEE5-B2E4-4AF1-8EB5-B00ECDBA626C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791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AF7A8-1650-4160-8277-95BCE1AE40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710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AF7A8-1650-4160-8277-95BCE1AE40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6205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AF7A8-1650-4160-8277-95BCE1AE40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748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D91EF-03DF-47FF-AECE-D1479DA6559E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012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72A5-4C63-4690-B2BA-CE8BD0299FC6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192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0A2A-4FC5-4201-A0A2-1B0634B4DE9F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640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CE5FD-D254-4DA0-93B6-929C7F90BF76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709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755E-FAF5-4132-8BE8-7F2EDA3AED5D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415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47806-3651-406D-B2D3-F4FC3F842CC0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813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7847-300E-4F75-BBC4-F90BC2FAE53B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96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7B3F7-3206-4FD6-9BFF-6D4FCADD13FF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7" descr="MeS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67689" y="-6347"/>
            <a:ext cx="97631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Gaetano\Desktop\Varie\Loghi\idm_ita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" y="-10318"/>
            <a:ext cx="13319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3.bp.blogspot.com/-yE-NES-ddLM/U9dniqEw3MI/AAAAAAAAcuQ/-ZYhhaxbZ-Y/s1600/logo-regionepuglia-01.png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9" r="25610"/>
          <a:stretch/>
        </p:blipFill>
        <p:spPr bwMode="auto">
          <a:xfrm>
            <a:off x="12700" y="5909733"/>
            <a:ext cx="753868" cy="94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111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AF7A8-1650-4160-8277-95BCE1AE40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7" descr="MeS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67689" y="-6347"/>
            <a:ext cx="97631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Gaetano\Desktop\Varie\Loghi\idm_ita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" y="-10318"/>
            <a:ext cx="13319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523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tiff"/><Relationship Id="rId2" Type="http://schemas.openxmlformats.org/officeDocument/2006/relationships/image" Target="../media/image97.tiff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tiff"/><Relationship Id="rId2" Type="http://schemas.openxmlformats.org/officeDocument/2006/relationships/image" Target="../media/image99.tiff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tiff"/><Relationship Id="rId2" Type="http://schemas.openxmlformats.org/officeDocument/2006/relationships/image" Target="../media/image101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tiff"/><Relationship Id="rId2" Type="http://schemas.openxmlformats.org/officeDocument/2006/relationships/image" Target="../media/image103.tiff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tiff"/><Relationship Id="rId2" Type="http://schemas.openxmlformats.org/officeDocument/2006/relationships/image" Target="../media/image105.tiff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tiff"/><Relationship Id="rId2" Type="http://schemas.openxmlformats.org/officeDocument/2006/relationships/image" Target="../media/image107.tiff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tiff"/><Relationship Id="rId2" Type="http://schemas.openxmlformats.org/officeDocument/2006/relationships/image" Target="../media/image109.tiff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tiff"/><Relationship Id="rId2" Type="http://schemas.openxmlformats.org/officeDocument/2006/relationships/image" Target="../media/image111.tiff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tiff"/><Relationship Id="rId2" Type="http://schemas.openxmlformats.org/officeDocument/2006/relationships/image" Target="../media/image113.tiff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tiff"/><Relationship Id="rId2" Type="http://schemas.openxmlformats.org/officeDocument/2006/relationships/image" Target="../media/image115.tiff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tiff"/><Relationship Id="rId2" Type="http://schemas.openxmlformats.org/officeDocument/2006/relationships/image" Target="../media/image117.tiff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tiff"/><Relationship Id="rId2" Type="http://schemas.openxmlformats.org/officeDocument/2006/relationships/image" Target="../media/image119.tiff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tiff"/><Relationship Id="rId2" Type="http://schemas.openxmlformats.org/officeDocument/2006/relationships/image" Target="../media/image121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tiff"/><Relationship Id="rId2" Type="http://schemas.openxmlformats.org/officeDocument/2006/relationships/image" Target="../media/image123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07308" y="1238316"/>
            <a:ext cx="7529383" cy="313932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it-IT" sz="6600" b="1" dirty="0">
                <a:solidFill>
                  <a:prstClr val="white"/>
                </a:solidFill>
                <a:latin typeface="Garamond" panose="02020404030301010803" pitchFamily="18" charset="0"/>
              </a:rPr>
              <a:t>ASSISTENZA TERRITORIALE + CRONICITA’</a:t>
            </a:r>
          </a:p>
        </p:txBody>
      </p:sp>
      <p:pic>
        <p:nvPicPr>
          <p:cNvPr id="4" name="Picture 2" descr="http://3.bp.blogspot.com/-yE-NES-ddLM/U9dniqEw3MI/AAAAAAAAcuQ/-ZYhhaxbZ-Y/s1600/logo-regionepuglia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4571999"/>
            <a:ext cx="3810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40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2354"/>
            <a:ext cx="9093208" cy="1639038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585783" y="74319"/>
            <a:ext cx="65696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C11a.3.1 Tasso di ospedalizzazione per BPCO per 100.000 residenti (50-74 anni)</a:t>
            </a:r>
          </a:p>
        </p:txBody>
      </p:sp>
      <p:cxnSp>
        <p:nvCxnSpPr>
          <p:cNvPr id="5" name="Connettore 2 4"/>
          <p:cNvCxnSpPr/>
          <p:nvPr/>
        </p:nvCxnSpPr>
        <p:spPr>
          <a:xfrm flipV="1">
            <a:off x="5654695" y="4093628"/>
            <a:ext cx="5610" cy="332516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94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1560"/>
            <a:ext cx="2600325" cy="436245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585783" y="74319"/>
            <a:ext cx="65696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C11a.3.1 Tasso di ospedalizzazione per BPCO per 100.000 residenti (50-74 anni)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t="8289"/>
          <a:stretch/>
        </p:blipFill>
        <p:spPr>
          <a:xfrm>
            <a:off x="3634340" y="1897208"/>
            <a:ext cx="5509660" cy="390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37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696995" y="106830"/>
            <a:ext cx="64831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C8b.2 Tasso di ospedalizzazione </a:t>
            </a:r>
            <a:r>
              <a:rPr lang="it-IT" b="1" dirty="0" err="1">
                <a:solidFill>
                  <a:srgbClr val="333333"/>
                </a:solidFill>
                <a:latin typeface="DINPro"/>
              </a:rPr>
              <a:t>std</a:t>
            </a:r>
            <a:r>
              <a:rPr lang="it-IT" b="1" dirty="0">
                <a:solidFill>
                  <a:srgbClr val="333333"/>
                </a:solidFill>
                <a:latin typeface="DINPro"/>
              </a:rPr>
              <a:t> per ricoveri con degenza superiore a 30 giorni per 1.000 residenti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8270"/>
            <a:ext cx="2952750" cy="376237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9565" y="1818268"/>
            <a:ext cx="44958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0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610483"/>
            <a:ext cx="9144001" cy="1920368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696995" y="106830"/>
            <a:ext cx="64831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C8b.2 Tasso di ospedalizzazione </a:t>
            </a:r>
            <a:r>
              <a:rPr lang="it-IT" b="1" dirty="0" err="1">
                <a:solidFill>
                  <a:srgbClr val="333333"/>
                </a:solidFill>
                <a:latin typeface="DINPro"/>
              </a:rPr>
              <a:t>std</a:t>
            </a:r>
            <a:r>
              <a:rPr lang="it-IT" b="1" dirty="0">
                <a:solidFill>
                  <a:srgbClr val="333333"/>
                </a:solidFill>
                <a:latin typeface="DINPro"/>
              </a:rPr>
              <a:t> per ricoveri con degenza superiore a 30 giorni per 1.000 residenti</a:t>
            </a:r>
          </a:p>
        </p:txBody>
      </p:sp>
      <p:cxnSp>
        <p:nvCxnSpPr>
          <p:cNvPr id="5" name="Connettore 2 4"/>
          <p:cNvCxnSpPr/>
          <p:nvPr/>
        </p:nvCxnSpPr>
        <p:spPr>
          <a:xfrm flipV="1">
            <a:off x="5576157" y="4149727"/>
            <a:ext cx="5610" cy="332516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8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3" y="1575672"/>
            <a:ext cx="2352675" cy="424815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696995" y="106830"/>
            <a:ext cx="64831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C8b.2 Tasso di ospedalizzazione </a:t>
            </a:r>
            <a:r>
              <a:rPr lang="it-IT" b="1" dirty="0" err="1">
                <a:solidFill>
                  <a:srgbClr val="333333"/>
                </a:solidFill>
                <a:latin typeface="DINPro"/>
              </a:rPr>
              <a:t>std</a:t>
            </a:r>
            <a:r>
              <a:rPr lang="it-IT" b="1" dirty="0">
                <a:solidFill>
                  <a:srgbClr val="333333"/>
                </a:solidFill>
                <a:latin typeface="DINPro"/>
              </a:rPr>
              <a:t> per ricoveri con degenza superiore a 30 giorni per 1.000 residenti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t="8894"/>
          <a:stretch/>
        </p:blipFill>
        <p:spPr>
          <a:xfrm>
            <a:off x="3838076" y="1455591"/>
            <a:ext cx="5217485" cy="424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" y="1791894"/>
            <a:ext cx="2981325" cy="401955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4905" y="1816617"/>
            <a:ext cx="4476750" cy="3305175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1594021" y="125282"/>
            <a:ext cx="65943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C13a.2.2.1 Tasso di prestazioni RM muscolo scheletriche per 1.000 residenti (&gt;= 65 anni)</a:t>
            </a:r>
          </a:p>
        </p:txBody>
      </p:sp>
    </p:spTree>
    <p:extLst>
      <p:ext uri="{BB962C8B-B14F-4D97-AF65-F5344CB8AC3E}">
        <p14:creationId xmlns:p14="http://schemas.microsoft.com/office/powerpoint/2010/main" val="251516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85" y="2728846"/>
            <a:ext cx="9147684" cy="1688608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585783" y="125282"/>
            <a:ext cx="65943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C13a.2.2.1 Tasso di prestazioni RM muscolo scheletriche per 1.000 residenti (&gt;= 65 anni)</a:t>
            </a:r>
          </a:p>
        </p:txBody>
      </p:sp>
      <p:cxnSp>
        <p:nvCxnSpPr>
          <p:cNvPr id="5" name="Connettore 2 4"/>
          <p:cNvCxnSpPr/>
          <p:nvPr/>
        </p:nvCxnSpPr>
        <p:spPr>
          <a:xfrm flipV="1">
            <a:off x="5716403" y="4188995"/>
            <a:ext cx="5610" cy="332516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21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24" y="1297603"/>
            <a:ext cx="2571750" cy="4600575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594021" y="125282"/>
            <a:ext cx="65943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C13a.2.2.1 Tasso di prestazioni RM muscolo scheletriche per 1.000 residenti (&gt;= 65 anni)</a:t>
            </a:r>
          </a:p>
        </p:txBody>
      </p:sp>
    </p:spTree>
    <p:extLst>
      <p:ext uri="{BB962C8B-B14F-4D97-AF65-F5344CB8AC3E}">
        <p14:creationId xmlns:p14="http://schemas.microsoft.com/office/powerpoint/2010/main" val="27449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594021" y="125280"/>
            <a:ext cx="65943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C13a.2.2.2 </a:t>
            </a:r>
            <a:r>
              <a:rPr lang="it-IT" b="1" dirty="0"/>
              <a:t>% Pazienti che ripetono le RM lombari entro 12 mesi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98" y="1845276"/>
            <a:ext cx="2856892" cy="332103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015" y="1877133"/>
            <a:ext cx="4440607" cy="310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25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1065"/>
            <a:ext cx="9117780" cy="1506152"/>
          </a:xfrm>
          <a:prstGeom prst="rect">
            <a:avLst/>
          </a:prstGeom>
        </p:spPr>
      </p:pic>
      <p:cxnSp>
        <p:nvCxnSpPr>
          <p:cNvPr id="5" name="Connettore 2 4"/>
          <p:cNvCxnSpPr/>
          <p:nvPr/>
        </p:nvCxnSpPr>
        <p:spPr>
          <a:xfrm flipV="1">
            <a:off x="5839970" y="4157217"/>
            <a:ext cx="5610" cy="332516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1594021" y="125280"/>
            <a:ext cx="65943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C13a.2.2.2 </a:t>
            </a:r>
            <a:r>
              <a:rPr lang="it-IT" b="1" dirty="0"/>
              <a:t>% Pazienti che ripetono le RM lombari entro 12 mesi</a:t>
            </a:r>
          </a:p>
        </p:txBody>
      </p:sp>
    </p:spTree>
    <p:extLst>
      <p:ext uri="{BB962C8B-B14F-4D97-AF65-F5344CB8AC3E}">
        <p14:creationId xmlns:p14="http://schemas.microsoft.com/office/powerpoint/2010/main" val="365307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155288"/>
              </p:ext>
            </p:extLst>
          </p:nvPr>
        </p:nvGraphicFramePr>
        <p:xfrm>
          <a:off x="-2" y="1281264"/>
          <a:ext cx="9144000" cy="4295471"/>
        </p:xfrm>
        <a:graphic>
          <a:graphicData uri="http://schemas.openxmlformats.org/drawingml/2006/table">
            <a:tbl>
              <a:tblPr/>
              <a:tblGrid>
                <a:gridCol w="743102"/>
                <a:gridCol w="8400898"/>
              </a:tblGrid>
              <a:tr h="20365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codice</a:t>
                      </a:r>
                    </a:p>
                  </a:txBody>
                  <a:tcPr marL="9031" marR="9031" marT="9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Descrizione indicatore</a:t>
                      </a:r>
                    </a:p>
                  </a:txBody>
                  <a:tcPr marL="9031" marR="9031" marT="9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03654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C11A.1.1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Tasso di ospedalizzazione per scompenso per 100.000 residenti (50-74 anni)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54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C11A.2.1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Tasso di ospedalizzazione per diabete per 100.000 residenti (35-74 anni)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54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C11A.3.1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Tasso di ospedalizzazione per BPCO per 100.000 residenti (50-74 anni)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54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C8b.2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Tasso di ospedalizzazione std per ricoveri con degenza superiore a 30 giorni per 1.000 residenti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54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C13A.2.2.1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Tasso di prestazioni RM muscolo scheletriche per 1.000 residenti (&gt;= 65 anni)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54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C13A.2.2.2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Pazienti che ripetono le RM lombari entro 12 mesi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54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F10.1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Spesa farmaceutica territoriale pro-capite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54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B4.1.1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Consumo territoriale di farmaci </a:t>
                      </a: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oppiodi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54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C9.2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di abbandono di pazienti in terapia con statine (Ipolipemizzanti)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54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C9.3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Incidenza dei </a:t>
                      </a: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sartani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sulle sostanze ad azione sul sistema renina-</a:t>
                      </a: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angiotensina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(Anti-ipertensivi)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54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C9.4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Consumo di inibitori selettivi della </a:t>
                      </a: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ricaptazione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della serotonina (Antidepressivi)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54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C9.8.1.1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Consumo di antibiotici (regime convenzionale, distribuzione diretta e per conto)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54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C9.9.1.1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di abbandono di pazienti in terapia con antidepressivi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54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F12a.2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% di Statine (Ipolipemizzanti) a brevetto scaduto o presenti nelle liste di trasparenza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54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F12a.6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% di derivati diidropiridinici (Antiipertensivi) a brevetto scaduto o presenti nelle liste di trasparenza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54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F12a.7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di ACE inibitori (Antiipertensivi) associati a brevetto scaduto o presenti nelle liste di trasparenza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54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F12a.9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di </a:t>
                      </a: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fluorochinoloni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(Antibiotici) a brevetto scaduto o presenti nelle liste di trasparenza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54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F12.11A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Incidenza dei farmaci a brevetto scaduto sui </a:t>
                      </a: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sartani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(associati e non)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54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F12A.14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di molecole a brevetto scaduto o presenti nelle liste di trasparenza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54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C8A.13A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Percentuale di ricoveri ripetuti fra 8 e 30 giorni per patologie psichiatriche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1336987" y="328912"/>
            <a:ext cx="6260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Selezione set di indicatori per l’ Area Territorio</a:t>
            </a:r>
            <a:endParaRPr lang="it-IT" sz="2400" b="1" dirty="0">
              <a:solidFill>
                <a:srgbClr val="333333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73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594021" y="125280"/>
            <a:ext cx="65943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C13a.2.2.2 </a:t>
            </a:r>
            <a:r>
              <a:rPr lang="it-IT" b="1" dirty="0"/>
              <a:t>% Pazienti che ripetono le RM lombari entro 12 mesi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4065"/>
            <a:ext cx="2542776" cy="430316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t="8452"/>
          <a:stretch/>
        </p:blipFill>
        <p:spPr>
          <a:xfrm>
            <a:off x="3627364" y="1526802"/>
            <a:ext cx="5363091" cy="408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15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93471" y="2967337"/>
            <a:ext cx="5957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400" b="1" dirty="0">
                <a:solidFill>
                  <a:srgbClr val="333333"/>
                </a:solidFill>
                <a:latin typeface="Garamond" panose="02020404030301010803" pitchFamily="18" charset="0"/>
              </a:rPr>
              <a:t>Spesa farmaceutica ed efficienza prescrittiva</a:t>
            </a:r>
          </a:p>
        </p:txBody>
      </p:sp>
    </p:spTree>
    <p:extLst>
      <p:ext uri="{BB962C8B-B14F-4D97-AF65-F5344CB8AC3E}">
        <p14:creationId xmlns:p14="http://schemas.microsoft.com/office/powerpoint/2010/main" val="118173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29948" y="137656"/>
            <a:ext cx="6441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F10.1 Spesa farmaceutica territoriale pro-capite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878237"/>
            <a:ext cx="3038475" cy="359092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l="26000" t="42889" r="42917" b="24666"/>
          <a:stretch/>
        </p:blipFill>
        <p:spPr>
          <a:xfrm>
            <a:off x="3459480" y="1878235"/>
            <a:ext cx="5684520" cy="333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18827"/>
            <a:ext cx="9144000" cy="1544039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729948" y="137656"/>
            <a:ext cx="6441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F10.1 Spesa farmaceutica territoriale pro-capite</a:t>
            </a:r>
          </a:p>
        </p:txBody>
      </p:sp>
      <p:cxnSp>
        <p:nvCxnSpPr>
          <p:cNvPr id="5" name="Connettore 2 4"/>
          <p:cNvCxnSpPr/>
          <p:nvPr/>
        </p:nvCxnSpPr>
        <p:spPr>
          <a:xfrm flipV="1">
            <a:off x="5183470" y="4162864"/>
            <a:ext cx="5610" cy="332516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20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975" y="1829808"/>
            <a:ext cx="2686050" cy="4486275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729948" y="137656"/>
            <a:ext cx="6441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F10.1 Spesa farmaceutica territoriale pro-capite</a:t>
            </a:r>
          </a:p>
        </p:txBody>
      </p:sp>
    </p:spTree>
    <p:extLst>
      <p:ext uri="{BB962C8B-B14F-4D97-AF65-F5344CB8AC3E}">
        <p14:creationId xmlns:p14="http://schemas.microsoft.com/office/powerpoint/2010/main" val="11233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7163"/>
            <a:ext cx="3181350" cy="367665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2453" y="1781311"/>
            <a:ext cx="3914775" cy="3438525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2063580" y="82546"/>
            <a:ext cx="56470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B4.1.1 Consumo territoriale di farmaci </a:t>
            </a:r>
            <a:r>
              <a:rPr lang="it-IT" b="1" dirty="0" err="1">
                <a:solidFill>
                  <a:srgbClr val="333333"/>
                </a:solidFill>
                <a:latin typeface="DINPro"/>
              </a:rPr>
              <a:t>oppiodi</a:t>
            </a:r>
            <a:endParaRPr lang="it-IT" b="1" dirty="0">
              <a:solidFill>
                <a:srgbClr val="333333"/>
              </a:solidFill>
              <a:latin typeface="DINPro"/>
            </a:endParaRPr>
          </a:p>
        </p:txBody>
      </p:sp>
    </p:spTree>
    <p:extLst>
      <p:ext uri="{BB962C8B-B14F-4D97-AF65-F5344CB8AC3E}">
        <p14:creationId xmlns:p14="http://schemas.microsoft.com/office/powerpoint/2010/main" val="235492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9" y="2768891"/>
            <a:ext cx="9118857" cy="1672426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063580" y="82546"/>
            <a:ext cx="56470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B4.1.1 Consumo territoriale di farmaci </a:t>
            </a:r>
            <a:r>
              <a:rPr lang="it-IT" b="1" dirty="0" err="1">
                <a:solidFill>
                  <a:srgbClr val="333333"/>
                </a:solidFill>
                <a:latin typeface="DINPro"/>
              </a:rPr>
              <a:t>oppiodi</a:t>
            </a:r>
            <a:endParaRPr lang="it-IT" b="1" dirty="0">
              <a:solidFill>
                <a:srgbClr val="333333"/>
              </a:solidFill>
              <a:latin typeface="DINPro"/>
            </a:endParaRPr>
          </a:p>
        </p:txBody>
      </p:sp>
      <p:cxnSp>
        <p:nvCxnSpPr>
          <p:cNvPr id="5" name="Connettore 2 4"/>
          <p:cNvCxnSpPr/>
          <p:nvPr/>
        </p:nvCxnSpPr>
        <p:spPr>
          <a:xfrm flipV="1">
            <a:off x="4471023" y="4351680"/>
            <a:ext cx="5610" cy="332516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40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649" y="1228725"/>
            <a:ext cx="2552700" cy="440055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063580" y="82546"/>
            <a:ext cx="56470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B4.1.1 Consumo territoriale di farmaci </a:t>
            </a:r>
            <a:r>
              <a:rPr lang="it-IT" b="1" dirty="0" err="1">
                <a:solidFill>
                  <a:srgbClr val="333333"/>
                </a:solidFill>
                <a:latin typeface="DINPro"/>
              </a:rPr>
              <a:t>oppiodi</a:t>
            </a:r>
            <a:endParaRPr lang="it-IT" b="1" dirty="0">
              <a:solidFill>
                <a:srgbClr val="333333"/>
              </a:solidFill>
              <a:latin typeface="DINPro"/>
            </a:endParaRPr>
          </a:p>
        </p:txBody>
      </p:sp>
    </p:spTree>
    <p:extLst>
      <p:ext uri="{BB962C8B-B14F-4D97-AF65-F5344CB8AC3E}">
        <p14:creationId xmlns:p14="http://schemas.microsoft.com/office/powerpoint/2010/main" val="176231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754659" y="144854"/>
            <a:ext cx="6433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C9.2 % di abbandono di pazienti in terapia con statine (Ipolipemizzanti)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34" y="1856033"/>
            <a:ext cx="2990850" cy="386715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775" y="1856035"/>
            <a:ext cx="461962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14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31704"/>
            <a:ext cx="9144000" cy="1738692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754659" y="144854"/>
            <a:ext cx="6433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C9.2 % di abbandono di pazienti in terapia con statine (Ipolipemizzanti)</a:t>
            </a:r>
          </a:p>
        </p:txBody>
      </p:sp>
      <p:cxnSp>
        <p:nvCxnSpPr>
          <p:cNvPr id="5" name="Connettore 2 4"/>
          <p:cNvCxnSpPr/>
          <p:nvPr/>
        </p:nvCxnSpPr>
        <p:spPr>
          <a:xfrm flipV="1">
            <a:off x="5727622" y="4144117"/>
            <a:ext cx="5610" cy="332516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30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0" y="1726888"/>
            <a:ext cx="3152775" cy="367665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082" y="1801026"/>
            <a:ext cx="4305300" cy="33909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1587295" y="98856"/>
            <a:ext cx="65928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C11a.1.1 Tasso di ospedalizzazione per scompenso per 100.000 residenti (50-74 anni)</a:t>
            </a:r>
          </a:p>
        </p:txBody>
      </p:sp>
    </p:spTree>
    <p:extLst>
      <p:ext uri="{BB962C8B-B14F-4D97-AF65-F5344CB8AC3E}">
        <p14:creationId xmlns:p14="http://schemas.microsoft.com/office/powerpoint/2010/main" val="125107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325" y="1291580"/>
            <a:ext cx="2419350" cy="4448175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754659" y="144854"/>
            <a:ext cx="6433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C9.2 % di abbandono di pazienti in terapia con statine (Ipolipemizzanti)</a:t>
            </a:r>
          </a:p>
        </p:txBody>
      </p:sp>
    </p:spTree>
    <p:extLst>
      <p:ext uri="{BB962C8B-B14F-4D97-AF65-F5344CB8AC3E}">
        <p14:creationId xmlns:p14="http://schemas.microsoft.com/office/powerpoint/2010/main" val="277907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13471" y="144424"/>
            <a:ext cx="64831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C9.3 Incidenza dei </a:t>
            </a:r>
            <a:r>
              <a:rPr lang="it-IT" b="1" dirty="0" err="1">
                <a:solidFill>
                  <a:srgbClr val="333333"/>
                </a:solidFill>
                <a:latin typeface="DINPro"/>
              </a:rPr>
              <a:t>sartani</a:t>
            </a:r>
            <a:r>
              <a:rPr lang="it-IT" b="1" dirty="0">
                <a:solidFill>
                  <a:srgbClr val="333333"/>
                </a:solidFill>
                <a:latin typeface="DINPro"/>
              </a:rPr>
              <a:t> sulle sostanze ad azione sul sistema renina-</a:t>
            </a:r>
            <a:r>
              <a:rPr lang="it-IT" b="1" dirty="0" err="1">
                <a:solidFill>
                  <a:srgbClr val="333333"/>
                </a:solidFill>
                <a:latin typeface="DINPro"/>
              </a:rPr>
              <a:t>angiotensina</a:t>
            </a:r>
            <a:r>
              <a:rPr lang="it-IT" b="1" dirty="0">
                <a:solidFill>
                  <a:srgbClr val="333333"/>
                </a:solidFill>
                <a:latin typeface="DINPro"/>
              </a:rPr>
              <a:t> (Anti-ipertensivi)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0613"/>
            <a:ext cx="3048000" cy="368617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698" y="1830613"/>
            <a:ext cx="488632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21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174"/>
            <a:ext cx="9144000" cy="1671211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713471" y="144424"/>
            <a:ext cx="64831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C9.3 Incidenza dei </a:t>
            </a:r>
            <a:r>
              <a:rPr lang="it-IT" b="1" dirty="0" err="1">
                <a:solidFill>
                  <a:srgbClr val="333333"/>
                </a:solidFill>
                <a:latin typeface="DINPro"/>
              </a:rPr>
              <a:t>sartani</a:t>
            </a:r>
            <a:r>
              <a:rPr lang="it-IT" b="1" dirty="0">
                <a:solidFill>
                  <a:srgbClr val="333333"/>
                </a:solidFill>
                <a:latin typeface="DINPro"/>
              </a:rPr>
              <a:t> sulle sostanze ad azione sul sistema renina-</a:t>
            </a:r>
            <a:r>
              <a:rPr lang="it-IT" b="1" dirty="0" err="1">
                <a:solidFill>
                  <a:srgbClr val="333333"/>
                </a:solidFill>
                <a:latin typeface="DINPro"/>
              </a:rPr>
              <a:t>angiotensina</a:t>
            </a:r>
            <a:r>
              <a:rPr lang="it-IT" b="1" dirty="0">
                <a:solidFill>
                  <a:srgbClr val="333333"/>
                </a:solidFill>
                <a:latin typeface="DINPro"/>
              </a:rPr>
              <a:t> (Anti-ipertensivi)</a:t>
            </a:r>
          </a:p>
        </p:txBody>
      </p:sp>
      <p:cxnSp>
        <p:nvCxnSpPr>
          <p:cNvPr id="5" name="Connettore 2 4"/>
          <p:cNvCxnSpPr/>
          <p:nvPr/>
        </p:nvCxnSpPr>
        <p:spPr>
          <a:xfrm flipV="1">
            <a:off x="5873477" y="4172125"/>
            <a:ext cx="5610" cy="332516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88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650" y="1835979"/>
            <a:ext cx="2552700" cy="4448175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713471" y="144424"/>
            <a:ext cx="64831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C9.3 Incidenza dei </a:t>
            </a:r>
            <a:r>
              <a:rPr lang="it-IT" b="1" dirty="0" err="1">
                <a:solidFill>
                  <a:srgbClr val="333333"/>
                </a:solidFill>
                <a:latin typeface="DINPro"/>
              </a:rPr>
              <a:t>sartani</a:t>
            </a:r>
            <a:r>
              <a:rPr lang="it-IT" b="1" dirty="0">
                <a:solidFill>
                  <a:srgbClr val="333333"/>
                </a:solidFill>
                <a:latin typeface="DINPro"/>
              </a:rPr>
              <a:t> sulle sostanze ad azione sul sistema renina-</a:t>
            </a:r>
            <a:r>
              <a:rPr lang="it-IT" b="1" dirty="0" err="1">
                <a:solidFill>
                  <a:srgbClr val="333333"/>
                </a:solidFill>
                <a:latin typeface="DINPro"/>
              </a:rPr>
              <a:t>angiotensina</a:t>
            </a:r>
            <a:r>
              <a:rPr lang="it-IT" b="1" dirty="0">
                <a:solidFill>
                  <a:srgbClr val="333333"/>
                </a:solidFill>
                <a:latin typeface="DINPro"/>
              </a:rPr>
              <a:t> (Anti-ipertensivi)</a:t>
            </a:r>
          </a:p>
        </p:txBody>
      </p:sp>
    </p:spTree>
    <p:extLst>
      <p:ext uri="{BB962C8B-B14F-4D97-AF65-F5344CB8AC3E}">
        <p14:creationId xmlns:p14="http://schemas.microsoft.com/office/powerpoint/2010/main" val="327718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672281" y="168092"/>
            <a:ext cx="6507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C9.4 Consumo di inibitori selettivi della </a:t>
            </a:r>
            <a:r>
              <a:rPr lang="it-IT" b="1" dirty="0" err="1">
                <a:solidFill>
                  <a:srgbClr val="333333"/>
                </a:solidFill>
                <a:latin typeface="DINPro"/>
              </a:rPr>
              <a:t>ricaptazione</a:t>
            </a:r>
            <a:r>
              <a:rPr lang="it-IT" b="1" dirty="0">
                <a:solidFill>
                  <a:srgbClr val="333333"/>
                </a:solidFill>
                <a:latin typeface="DINPro"/>
              </a:rPr>
              <a:t> della serotonina (Antidepressivi)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8380"/>
            <a:ext cx="3009900" cy="40767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0689" y="1854760"/>
            <a:ext cx="490537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85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592" y="2628537"/>
            <a:ext cx="9178592" cy="1789857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672281" y="168092"/>
            <a:ext cx="6507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C9.4 Consumo di inibitori selettivi della </a:t>
            </a:r>
            <a:r>
              <a:rPr lang="it-IT" b="1" dirty="0" err="1">
                <a:solidFill>
                  <a:srgbClr val="333333"/>
                </a:solidFill>
                <a:latin typeface="DINPro"/>
              </a:rPr>
              <a:t>ricaptazione</a:t>
            </a:r>
            <a:r>
              <a:rPr lang="it-IT" b="1" dirty="0">
                <a:solidFill>
                  <a:srgbClr val="333333"/>
                </a:solidFill>
                <a:latin typeface="DINPro"/>
              </a:rPr>
              <a:t> della serotonina (Antidepressivi)</a:t>
            </a:r>
          </a:p>
        </p:txBody>
      </p:sp>
      <p:cxnSp>
        <p:nvCxnSpPr>
          <p:cNvPr id="5" name="Connettore 2 4"/>
          <p:cNvCxnSpPr/>
          <p:nvPr/>
        </p:nvCxnSpPr>
        <p:spPr>
          <a:xfrm flipV="1">
            <a:off x="5935186" y="4085876"/>
            <a:ext cx="5610" cy="332516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65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450" y="1438312"/>
            <a:ext cx="2705100" cy="43815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672281" y="168092"/>
            <a:ext cx="6507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C9.4 Consumo di inibitori selettivi della </a:t>
            </a:r>
            <a:r>
              <a:rPr lang="it-IT" b="1" dirty="0" err="1">
                <a:solidFill>
                  <a:srgbClr val="333333"/>
                </a:solidFill>
                <a:latin typeface="DINPro"/>
              </a:rPr>
              <a:t>ricaptazione</a:t>
            </a:r>
            <a:r>
              <a:rPr lang="it-IT" b="1" dirty="0">
                <a:solidFill>
                  <a:srgbClr val="333333"/>
                </a:solidFill>
                <a:latin typeface="DINPro"/>
              </a:rPr>
              <a:t> della serotonina (Antidepressivi)</a:t>
            </a:r>
          </a:p>
        </p:txBody>
      </p:sp>
    </p:spTree>
    <p:extLst>
      <p:ext uri="{BB962C8B-B14F-4D97-AF65-F5344CB8AC3E}">
        <p14:creationId xmlns:p14="http://schemas.microsoft.com/office/powerpoint/2010/main" val="422025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09349" y="190254"/>
            <a:ext cx="64543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C9.8.1.1 Consumo di antibiotici (regime convenzionale, distribuzione diretta e per conto)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841544"/>
            <a:ext cx="3095625" cy="363855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460" y="1841544"/>
            <a:ext cx="48768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9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37037"/>
            <a:ext cx="9144000" cy="18415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709349" y="190254"/>
            <a:ext cx="64543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C9.8.1.1 Consumo di antibiotici (regime convenzionale, distribuzione diretta e per conto)</a:t>
            </a:r>
          </a:p>
        </p:txBody>
      </p:sp>
      <p:cxnSp>
        <p:nvCxnSpPr>
          <p:cNvPr id="5" name="Connettore 2 4"/>
          <p:cNvCxnSpPr/>
          <p:nvPr/>
        </p:nvCxnSpPr>
        <p:spPr>
          <a:xfrm flipV="1">
            <a:off x="5946405" y="4146021"/>
            <a:ext cx="5610" cy="332516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47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311" y="1460491"/>
            <a:ext cx="2619375" cy="4600575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709349" y="190254"/>
            <a:ext cx="64543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C9.8.1.1 Consumo di antibiotici (regime convenzionale, distribuzione diretta e per conto)</a:t>
            </a:r>
          </a:p>
        </p:txBody>
      </p:sp>
    </p:spTree>
    <p:extLst>
      <p:ext uri="{BB962C8B-B14F-4D97-AF65-F5344CB8AC3E}">
        <p14:creationId xmlns:p14="http://schemas.microsoft.com/office/powerpoint/2010/main" val="220783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771173"/>
            <a:ext cx="9144000" cy="1580052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587295" y="98856"/>
            <a:ext cx="65928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C11a.1.1 Tasso di ospedalizzazione per scompenso per 100.000 residenti (50-74 anni)</a:t>
            </a:r>
          </a:p>
        </p:txBody>
      </p:sp>
      <p:cxnSp>
        <p:nvCxnSpPr>
          <p:cNvPr id="5" name="Connettore 2 4"/>
          <p:cNvCxnSpPr/>
          <p:nvPr/>
        </p:nvCxnSpPr>
        <p:spPr>
          <a:xfrm flipV="1">
            <a:off x="5734999" y="4253331"/>
            <a:ext cx="5610" cy="332516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41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614618" y="137663"/>
            <a:ext cx="65655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C9.9.1.1 % di abbandono di pazienti in terapia con antidepressivi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6661"/>
            <a:ext cx="3028950" cy="353377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2353" y="1816661"/>
            <a:ext cx="455295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5948"/>
            <a:ext cx="9172664" cy="1816685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614618" y="137663"/>
            <a:ext cx="65655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C9.9.1.1 % di abbandono di pazienti in terapia con antidepressivi</a:t>
            </a:r>
          </a:p>
        </p:txBody>
      </p:sp>
      <p:cxnSp>
        <p:nvCxnSpPr>
          <p:cNvPr id="5" name="Connettore 2 4"/>
          <p:cNvCxnSpPr/>
          <p:nvPr/>
        </p:nvCxnSpPr>
        <p:spPr>
          <a:xfrm flipV="1">
            <a:off x="5794940" y="4090115"/>
            <a:ext cx="5610" cy="332516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58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852" y="1823970"/>
            <a:ext cx="2514600" cy="43434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614618" y="137663"/>
            <a:ext cx="65655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C9.9.1.1 % di abbandono di pazienti in terapia con antidepressivi</a:t>
            </a:r>
          </a:p>
        </p:txBody>
      </p:sp>
    </p:spTree>
    <p:extLst>
      <p:ext uri="{BB962C8B-B14F-4D97-AF65-F5344CB8AC3E}">
        <p14:creationId xmlns:p14="http://schemas.microsoft.com/office/powerpoint/2010/main" val="24110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9" y="1815543"/>
            <a:ext cx="3086000" cy="328368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378" y="1815543"/>
            <a:ext cx="3800475" cy="28575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684637" y="156689"/>
            <a:ext cx="6402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F12a.2 % di Statine (Ipolipemizzanti) a brevetto scaduto o presenti nelle liste di trasparenza</a:t>
            </a:r>
          </a:p>
        </p:txBody>
      </p:sp>
    </p:spTree>
    <p:extLst>
      <p:ext uri="{BB962C8B-B14F-4D97-AF65-F5344CB8AC3E}">
        <p14:creationId xmlns:p14="http://schemas.microsoft.com/office/powerpoint/2010/main" val="91929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57" y="2270847"/>
            <a:ext cx="9060111" cy="1551285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837038" y="123738"/>
            <a:ext cx="61536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F12a.2 % di Statine (Ipolipemizzanti) a brevetto scaduto o presenti nelle liste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di trasparenza</a:t>
            </a: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nettore 2 3"/>
          <p:cNvCxnSpPr/>
          <p:nvPr/>
        </p:nvCxnSpPr>
        <p:spPr>
          <a:xfrm flipV="1">
            <a:off x="5264479" y="3579056"/>
            <a:ext cx="5610" cy="332516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86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7764"/>
            <a:ext cx="2621692" cy="4235041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837038" y="123738"/>
            <a:ext cx="61536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F12a.2 % di Statine (Ipolipemizzanti) a brevetto scaduto o presenti nelle liste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di trasparenza</a:t>
            </a: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t="8930"/>
          <a:stretch/>
        </p:blipFill>
        <p:spPr>
          <a:xfrm>
            <a:off x="3855893" y="1683327"/>
            <a:ext cx="5048250" cy="411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06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8175"/>
            <a:ext cx="2819400" cy="330517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7495" y="1768175"/>
            <a:ext cx="4210050" cy="319087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635211" y="84092"/>
            <a:ext cx="65614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F12a.6 % di derivati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diidropiridinici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(Antiipertensivi) a brevetto scaduto o presenti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nelle liste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di trasparenza</a:t>
            </a:r>
          </a:p>
        </p:txBody>
      </p:sp>
    </p:spTree>
    <p:extLst>
      <p:ext uri="{BB962C8B-B14F-4D97-AF65-F5344CB8AC3E}">
        <p14:creationId xmlns:p14="http://schemas.microsoft.com/office/powerpoint/2010/main" val="32006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66480"/>
            <a:ext cx="9174597" cy="1572352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635211" y="84092"/>
            <a:ext cx="65614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F12a.6 % di derivati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diidropiridinici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(Antiipertensivi) a brevetto scaduto o presenti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nelle liste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di trasparenza</a:t>
            </a:r>
          </a:p>
        </p:txBody>
      </p:sp>
      <p:cxnSp>
        <p:nvCxnSpPr>
          <p:cNvPr id="5" name="Connettore 2 4"/>
          <p:cNvCxnSpPr/>
          <p:nvPr/>
        </p:nvCxnSpPr>
        <p:spPr>
          <a:xfrm flipV="1">
            <a:off x="5274870" y="3672574"/>
            <a:ext cx="5610" cy="332516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8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520"/>
            <a:ext cx="2349586" cy="3743846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635211" y="84092"/>
            <a:ext cx="65614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F12a.6 % di derivati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diidropiridinici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(Antiipertensivi) a brevetto scaduto o presenti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nelle liste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di trasparenza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t="8944"/>
          <a:stretch/>
        </p:blipFill>
        <p:spPr>
          <a:xfrm>
            <a:off x="3626553" y="1496291"/>
            <a:ext cx="5164155" cy="40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66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0" y="1802028"/>
            <a:ext cx="2724150" cy="33528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8778" y="1802028"/>
            <a:ext cx="4286250" cy="3267075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722996" y="143162"/>
            <a:ext cx="6582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F12a.7 % di ACE inibitori (Antiipertensivi) associati a brevetto scaduto o presenti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nelle liste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di trasparenza</a:t>
            </a:r>
          </a:p>
        </p:txBody>
      </p:sp>
    </p:spTree>
    <p:extLst>
      <p:ext uri="{BB962C8B-B14F-4D97-AF65-F5344CB8AC3E}">
        <p14:creationId xmlns:p14="http://schemas.microsoft.com/office/powerpoint/2010/main" val="39870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6661"/>
            <a:ext cx="2752725" cy="4543425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587295" y="98856"/>
            <a:ext cx="65928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C11a.1.1 Tasso di ospedalizzazione per scompenso per 100.000 residenti (50-74 anni)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t="8642"/>
          <a:stretch/>
        </p:blipFill>
        <p:spPr>
          <a:xfrm>
            <a:off x="3816541" y="1685926"/>
            <a:ext cx="5327459" cy="430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82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16" y="2346222"/>
            <a:ext cx="9055222" cy="1591463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664043" y="215898"/>
            <a:ext cx="6582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F12a.7 % di ACE inibitori (Antiipertensivi) associati a brevetto scaduto o presenti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nelle liste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di trasparenza</a:t>
            </a:r>
          </a:p>
        </p:txBody>
      </p:sp>
      <p:cxnSp>
        <p:nvCxnSpPr>
          <p:cNvPr id="4" name="Connettore 2 3"/>
          <p:cNvCxnSpPr/>
          <p:nvPr/>
        </p:nvCxnSpPr>
        <p:spPr>
          <a:xfrm flipV="1">
            <a:off x="5399561" y="3605169"/>
            <a:ext cx="5610" cy="332516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44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9584"/>
            <a:ext cx="2784764" cy="419571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664043" y="215898"/>
            <a:ext cx="6582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F12a.7 % di ACE inibitori (Antiipertensivi) associati a brevetto scaduto o presenti </a:t>
            </a:r>
            <a:r>
              <a:rPr lang="it-IT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nelle liste </a:t>
            </a:r>
            <a:r>
              <a:rPr lang="it-IT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di trasparenza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t="8856"/>
          <a:stretch/>
        </p:blipFill>
        <p:spPr>
          <a:xfrm>
            <a:off x="3954629" y="1562351"/>
            <a:ext cx="5029200" cy="408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18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7977"/>
            <a:ext cx="2781300" cy="334327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323" y="1847977"/>
            <a:ext cx="4629150" cy="3209925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762897" y="174708"/>
            <a:ext cx="64090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Arial" panose="020B0604020202020204" pitchFamily="34" charset="0"/>
              </a:rPr>
              <a:t>F12a.9 % di </a:t>
            </a:r>
            <a:r>
              <a:rPr lang="it-IT" b="1" dirty="0" err="1">
                <a:solidFill>
                  <a:srgbClr val="333333"/>
                </a:solidFill>
                <a:latin typeface="Arial" panose="020B0604020202020204" pitchFamily="34" charset="0"/>
              </a:rPr>
              <a:t>fluorochinoloni</a:t>
            </a:r>
            <a:r>
              <a:rPr lang="it-IT" b="1" dirty="0">
                <a:solidFill>
                  <a:srgbClr val="333333"/>
                </a:solidFill>
                <a:latin typeface="Arial" panose="020B0604020202020204" pitchFamily="34" charset="0"/>
              </a:rPr>
              <a:t> (Antibiotici) a brevetto scaduto o presenti nelle liste di trasparenza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1540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778494"/>
            <a:ext cx="9144000" cy="162922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762897" y="174708"/>
            <a:ext cx="64090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Arial" panose="020B0604020202020204" pitchFamily="34" charset="0"/>
              </a:rPr>
              <a:t>F12a.9 % di </a:t>
            </a:r>
            <a:r>
              <a:rPr lang="it-IT" b="1" dirty="0" err="1">
                <a:solidFill>
                  <a:srgbClr val="333333"/>
                </a:solidFill>
                <a:latin typeface="Arial" panose="020B0604020202020204" pitchFamily="34" charset="0"/>
              </a:rPr>
              <a:t>fluorochinoloni</a:t>
            </a:r>
            <a:r>
              <a:rPr lang="it-IT" b="1" dirty="0">
                <a:solidFill>
                  <a:srgbClr val="333333"/>
                </a:solidFill>
                <a:latin typeface="Arial" panose="020B0604020202020204" pitchFamily="34" charset="0"/>
              </a:rPr>
              <a:t> (Antibiotici) a brevetto scaduto o presenti nelle liste di trasparenza</a:t>
            </a:r>
            <a:endParaRPr lang="it-IT" dirty="0"/>
          </a:p>
        </p:txBody>
      </p:sp>
      <p:cxnSp>
        <p:nvCxnSpPr>
          <p:cNvPr id="4" name="Connettore 2 3"/>
          <p:cNvCxnSpPr/>
          <p:nvPr/>
        </p:nvCxnSpPr>
        <p:spPr>
          <a:xfrm flipV="1">
            <a:off x="5804806" y="3963519"/>
            <a:ext cx="5610" cy="332516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04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53" y="1479864"/>
            <a:ext cx="2696991" cy="3898271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762897" y="174708"/>
            <a:ext cx="64090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Arial" panose="020B0604020202020204" pitchFamily="34" charset="0"/>
              </a:rPr>
              <a:t>F12a.9 % di </a:t>
            </a:r>
            <a:r>
              <a:rPr lang="it-IT" b="1" dirty="0" err="1">
                <a:solidFill>
                  <a:srgbClr val="333333"/>
                </a:solidFill>
                <a:latin typeface="Arial" panose="020B0604020202020204" pitchFamily="34" charset="0"/>
              </a:rPr>
              <a:t>fluorochinoloni</a:t>
            </a:r>
            <a:r>
              <a:rPr lang="it-IT" b="1" dirty="0">
                <a:solidFill>
                  <a:srgbClr val="333333"/>
                </a:solidFill>
                <a:latin typeface="Arial" panose="020B0604020202020204" pitchFamily="34" charset="0"/>
              </a:rPr>
              <a:t> (Antibiotici) a brevetto scaduto o presenti nelle liste di trasparenza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t="9091"/>
          <a:stretch/>
        </p:blipFill>
        <p:spPr>
          <a:xfrm>
            <a:off x="3839008" y="1479864"/>
            <a:ext cx="5019675" cy="408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7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13471" y="198924"/>
            <a:ext cx="64502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F12.11a Incidenza dei farmaci a brevetto scaduto sui </a:t>
            </a:r>
            <a:r>
              <a:rPr lang="it-IT" b="1" dirty="0" err="1">
                <a:solidFill>
                  <a:srgbClr val="333333"/>
                </a:solidFill>
                <a:latin typeface="DINPro"/>
              </a:rPr>
              <a:t>sartani</a:t>
            </a:r>
            <a:r>
              <a:rPr lang="it-IT" b="1" dirty="0">
                <a:solidFill>
                  <a:srgbClr val="333333"/>
                </a:solidFill>
                <a:latin typeface="DINPro"/>
              </a:rPr>
              <a:t> (associati e non)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3909" y="1823568"/>
            <a:ext cx="3124200" cy="382905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253" y="1823570"/>
            <a:ext cx="421957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4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264" y="2627292"/>
            <a:ext cx="9161265" cy="1651823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713471" y="198924"/>
            <a:ext cx="64502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F12.11a Incidenza dei farmaci a brevetto scaduto sui </a:t>
            </a:r>
            <a:r>
              <a:rPr lang="it-IT" b="1" dirty="0" err="1">
                <a:solidFill>
                  <a:srgbClr val="333333"/>
                </a:solidFill>
                <a:latin typeface="DINPro"/>
              </a:rPr>
              <a:t>sartani</a:t>
            </a:r>
            <a:r>
              <a:rPr lang="it-IT" b="1" dirty="0">
                <a:solidFill>
                  <a:srgbClr val="333333"/>
                </a:solidFill>
                <a:latin typeface="DINPro"/>
              </a:rPr>
              <a:t> (associati e non)</a:t>
            </a:r>
          </a:p>
        </p:txBody>
      </p:sp>
      <p:cxnSp>
        <p:nvCxnSpPr>
          <p:cNvPr id="5" name="Connettore 2 4"/>
          <p:cNvCxnSpPr/>
          <p:nvPr/>
        </p:nvCxnSpPr>
        <p:spPr>
          <a:xfrm flipV="1">
            <a:off x="5228349" y="4155336"/>
            <a:ext cx="5610" cy="332516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81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650" y="1530739"/>
            <a:ext cx="2552700" cy="4600575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713471" y="198924"/>
            <a:ext cx="64502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F12.11a Incidenza dei farmaci a brevetto scaduto sui </a:t>
            </a:r>
            <a:r>
              <a:rPr lang="it-IT" b="1" dirty="0" err="1">
                <a:solidFill>
                  <a:srgbClr val="333333"/>
                </a:solidFill>
                <a:latin typeface="DINPro"/>
              </a:rPr>
              <a:t>sartani</a:t>
            </a:r>
            <a:r>
              <a:rPr lang="it-IT" b="1" dirty="0">
                <a:solidFill>
                  <a:srgbClr val="333333"/>
                </a:solidFill>
                <a:latin typeface="DINPro"/>
              </a:rPr>
              <a:t> (associati e non)</a:t>
            </a:r>
          </a:p>
        </p:txBody>
      </p:sp>
    </p:spTree>
    <p:extLst>
      <p:ext uri="{BB962C8B-B14F-4D97-AF65-F5344CB8AC3E}">
        <p14:creationId xmlns:p14="http://schemas.microsoft.com/office/powerpoint/2010/main" val="3508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655806" y="156258"/>
            <a:ext cx="65490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F12a.14 % di molecole a brevetto scaduto o presenti nelle liste di trasparenza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8" y="1902922"/>
            <a:ext cx="2981325" cy="343852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403" y="1793184"/>
            <a:ext cx="451485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1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45591"/>
            <a:ext cx="9144000" cy="1772881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655806" y="156258"/>
            <a:ext cx="65490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F12a.14 % di molecole a brevetto scaduto o presenti nelle liste di trasparenza</a:t>
            </a:r>
          </a:p>
        </p:txBody>
      </p:sp>
      <p:cxnSp>
        <p:nvCxnSpPr>
          <p:cNvPr id="6" name="Connettore 2 5"/>
          <p:cNvCxnSpPr/>
          <p:nvPr/>
        </p:nvCxnSpPr>
        <p:spPr>
          <a:xfrm flipV="1">
            <a:off x="5811770" y="4160946"/>
            <a:ext cx="5610" cy="332516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67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" y="1711704"/>
            <a:ext cx="3076575" cy="38481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718" y="1769376"/>
            <a:ext cx="4276725" cy="3419475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1610499" y="108807"/>
            <a:ext cx="6553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C11a.2.1 Tasso di ospedalizzazione per diabete per 100.000 residenti (35-74 anni)</a:t>
            </a:r>
          </a:p>
        </p:txBody>
      </p:sp>
    </p:spTree>
    <p:extLst>
      <p:ext uri="{BB962C8B-B14F-4D97-AF65-F5344CB8AC3E}">
        <p14:creationId xmlns:p14="http://schemas.microsoft.com/office/powerpoint/2010/main" val="181214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175" y="1499791"/>
            <a:ext cx="2533650" cy="436245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655806" y="156258"/>
            <a:ext cx="65490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F12a.14 % di molecole a brevetto scaduto o presenti nelle liste di trasparenza</a:t>
            </a:r>
          </a:p>
        </p:txBody>
      </p:sp>
    </p:spTree>
    <p:extLst>
      <p:ext uri="{BB962C8B-B14F-4D97-AF65-F5344CB8AC3E}">
        <p14:creationId xmlns:p14="http://schemas.microsoft.com/office/powerpoint/2010/main" val="346667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41624" y="108769"/>
            <a:ext cx="66561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C8a.13a Percentuale di ricoveri ripetuti fra 8 e 30 giorni per patologie psichiatriche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769572"/>
            <a:ext cx="3076575" cy="370522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846" y="1769572"/>
            <a:ext cx="465772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9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42" y="2595497"/>
            <a:ext cx="9144000" cy="1861728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441624" y="108769"/>
            <a:ext cx="66561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C8a.13a Percentuale di ricoveri ripetuti fra 8 e 30 giorni per patologie psichiatriche</a:t>
            </a:r>
          </a:p>
        </p:txBody>
      </p:sp>
      <p:cxnSp>
        <p:nvCxnSpPr>
          <p:cNvPr id="5" name="Connettore 2 4"/>
          <p:cNvCxnSpPr/>
          <p:nvPr/>
        </p:nvCxnSpPr>
        <p:spPr>
          <a:xfrm flipV="1">
            <a:off x="5744452" y="4054360"/>
            <a:ext cx="5610" cy="332516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30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24" y="1823843"/>
            <a:ext cx="2514600" cy="4657725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441624" y="108769"/>
            <a:ext cx="66561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C8a.13a Percentuale di ricoveri ripetuti fra 8 e 30 giorni per patologie psichiatriche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t="11080"/>
          <a:stretch/>
        </p:blipFill>
        <p:spPr>
          <a:xfrm>
            <a:off x="3324859" y="2015836"/>
            <a:ext cx="5819141" cy="399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2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855848" y="1723328"/>
            <a:ext cx="76023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 smtClean="0">
                <a:solidFill>
                  <a:srgbClr val="333333"/>
                </a:solidFill>
                <a:latin typeface="DINPro"/>
              </a:rPr>
              <a:t>Quali sono le priorità di intervento e di miglioramento per la Regione Puglia?</a:t>
            </a:r>
            <a:endParaRPr lang="it-IT" sz="3200" dirty="0">
              <a:solidFill>
                <a:srgbClr val="333333"/>
              </a:solidFill>
              <a:latin typeface="DINPro"/>
            </a:endParaRPr>
          </a:p>
        </p:txBody>
      </p:sp>
      <p:pic>
        <p:nvPicPr>
          <p:cNvPr id="2050" name="Picture 2" descr="http://www.fitway.it/wp-content/uploads/2013/04/analisi-aziend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80" y="3429000"/>
            <a:ext cx="5164639" cy="341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64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50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61125"/>
              </p:ext>
            </p:extLst>
          </p:nvPr>
        </p:nvGraphicFramePr>
        <p:xfrm>
          <a:off x="1" y="799265"/>
          <a:ext cx="9143998" cy="5040426"/>
        </p:xfrm>
        <a:graphic>
          <a:graphicData uri="http://schemas.openxmlformats.org/drawingml/2006/table">
            <a:tbl>
              <a:tblPr/>
              <a:tblGrid>
                <a:gridCol w="687088"/>
                <a:gridCol w="6057829"/>
                <a:gridCol w="801602"/>
                <a:gridCol w="781563"/>
                <a:gridCol w="815916"/>
              </a:tblGrid>
              <a:tr h="38920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effectLst/>
                          <a:latin typeface="Garamond" panose="02020404030301010803" pitchFamily="18" charset="0"/>
                        </a:rPr>
                        <a:t>Codice</a:t>
                      </a:r>
                    </a:p>
                  </a:txBody>
                  <a:tcPr marL="7412" marR="7412" marT="7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effectLst/>
                          <a:latin typeface="Garamond" panose="02020404030301010803" pitchFamily="18" charset="0"/>
                        </a:rPr>
                        <a:t>Indicatore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effectLst/>
                          <a:latin typeface="Garamond" panose="02020404030301010803" pitchFamily="18" charset="0"/>
                        </a:rPr>
                        <a:t>Valutazione 2014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effectLst/>
                          <a:latin typeface="Garamond" panose="02020404030301010803" pitchFamily="18" charset="0"/>
                        </a:rPr>
                        <a:t>Trend             2013-2014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effectLst/>
                          <a:latin typeface="Garamond" panose="02020404030301010803" pitchFamily="18" charset="0"/>
                        </a:rPr>
                        <a:t>Variabilità 2014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19881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C9.8.1.1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Consumo di antibiotici (regime convenzionale, distribuzione diretta e per conto)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9214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F12A.7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% di ACE inibitori (Antiipertensivi) associati a brevetto scaduto o presenti nelle liste di trasparenza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F12A.6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% di derivati diidropiridinici (Antiipertensivi) a brevetto scaduto o presenti nelle liste di trasparenza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9881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F12A.9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% di fluorochinoloni (Antibiotici) a brevetto scaduto o presenti nelle liste di trasparenza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9881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F12A.2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% di Statine (Ipolipemizzanti) a brevetto scaduto o presenti nelle liste di trasparenza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9881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C9.9.1.1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% di abbandono di pazienti in terapia con antidepressivi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9881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C7.7.1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Tasso di ospedalizzazione nel primo anno di vita per 100 residenti (&lt; 1 anno)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881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C9.3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Incidenza dei sartani sulle sostanze ad azione sul sistema renina-angiotensina (Anti-ipertensivi)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881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C9.2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% di abbandono di pazienti in terapia con statine (Ipolipemizzanti)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9881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C11A.2.1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Tasso di ospedalizzazione per diabete per 100.000 residenti (35-74 anni)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9881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C11A.3.1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Tasso di ospedalizzazione per BPCO per 100.000 residenti (50-74 anni)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881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C8A.13A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Percentuale di ricoveri ripetuti fra 8 e 30 giorni per patologie psichiatriche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881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F12A.14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% di molecole a brevetto scaduto o presenti nelle liste di trasparenza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9881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C11A.1.1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Tasso di ospedalizzazione per scompenso per 100.000 residenti (50-74 anni)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881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F10.1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Spesa farmaceutica territoriale pro-capite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9881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F12.11A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Incidenza dei farmaci a brevetto scaduto sui sartani (associati e non)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9881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C11A.2.4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Tasso di amputazioni maggiori per diabete per milione di residenti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2565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C13A.2.2.2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dirty="0">
                          <a:effectLst/>
                          <a:latin typeface="Garamond" panose="02020404030301010803" pitchFamily="18" charset="0"/>
                        </a:rPr>
                        <a:t>% Pazienti che ripetono le RM lombari entro 12 mesi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881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C8B.2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Tasso di ospedalizzazione std per ricoveri con degenza superiore a 30 giorni per 1.000 residenti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881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C9.1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Consumo pro-capite di farmaci Inibitori di Pompa Protonica (IPP)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9881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B4.1.1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Consumo territoriale di farmaci oppiodi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9881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C9.4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Consumo di inibitori selettivi della ricaptazione della serotonina (Antidepressivi)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2744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C13A.2.2.1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Tasso di prestazioni RM muscolo scheletriche per 1.000 residenti (&gt;= 65 anni)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013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855848" y="774426"/>
            <a:ext cx="76023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 smtClean="0">
                <a:solidFill>
                  <a:srgbClr val="333333"/>
                </a:solidFill>
                <a:latin typeface="DINPro"/>
              </a:rPr>
              <a:t>Quali sono i miglioramenti attesi per il 2016?</a:t>
            </a:r>
            <a:endParaRPr lang="it-IT" sz="3200" dirty="0">
              <a:solidFill>
                <a:srgbClr val="333333"/>
              </a:solidFill>
              <a:latin typeface="DINPro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7825" y="3156373"/>
            <a:ext cx="3686175" cy="2752725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6457950" y="5407449"/>
            <a:ext cx="2057400" cy="365125"/>
          </a:xfrm>
        </p:spPr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66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51804" y="2256235"/>
            <a:ext cx="44157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Gli obiettivi delle aziende per il 2016 saranno definiti proporzionalmente al punto di partenza di ciascuna azienda. </a:t>
            </a:r>
            <a:r>
              <a:rPr lang="it-IT" dirty="0"/>
              <a:t>A</a:t>
            </a:r>
            <a:r>
              <a:rPr lang="it-IT" dirty="0" smtClean="0"/>
              <a:t>lle aziende con i risultati più critici sarà chiesto uno sforzo maggiore in modo che la Regione possa conseguire maggiore equità per i propri cittadini.</a:t>
            </a:r>
          </a:p>
          <a:p>
            <a:r>
              <a:rPr lang="it-IT" dirty="0" smtClean="0"/>
              <a:t>Gli obiettivi saranno fissati per ciascun indicatore tenendo in considerazione al minimo il </a:t>
            </a:r>
            <a:r>
              <a:rPr lang="it-IT" i="1" dirty="0" err="1" smtClean="0"/>
              <a:t>benchmarking</a:t>
            </a:r>
            <a:r>
              <a:rPr lang="it-IT" dirty="0" smtClean="0"/>
              <a:t> interno alla Regione e al massimo il posizionamento della Puglia rispetto al network delle regioni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7347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67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33111" y="1493420"/>
            <a:ext cx="23240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Obiettivi definiti proporzionalmente sul </a:t>
            </a:r>
            <a:r>
              <a:rPr lang="it-IT" b="1" i="1" dirty="0" err="1" smtClean="0">
                <a:solidFill>
                  <a:srgbClr val="333333"/>
                </a:solidFill>
                <a:latin typeface="Garamond" panose="02020404030301010803" pitchFamily="18" charset="0"/>
              </a:rPr>
              <a:t>benchmarking</a:t>
            </a:r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 della Regione Puglia</a:t>
            </a:r>
            <a:endParaRPr lang="it-IT" b="1" dirty="0">
              <a:solidFill>
                <a:srgbClr val="333333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r="17273"/>
          <a:stretch/>
        </p:blipFill>
        <p:spPr>
          <a:xfrm>
            <a:off x="4457699" y="820062"/>
            <a:ext cx="4686301" cy="3003793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587295" y="98856"/>
            <a:ext cx="65928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C11a.1.1 Tasso di ospedalizzazione per scompenso per 100.000 residenti (50-74 anni)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3" r="17614"/>
          <a:stretch/>
        </p:blipFill>
        <p:spPr>
          <a:xfrm>
            <a:off x="4457699" y="3570145"/>
            <a:ext cx="4686301" cy="3156642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263096" y="4409802"/>
            <a:ext cx="23240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Obiettivi definiti proporzionalmente, sulla base del </a:t>
            </a:r>
            <a:r>
              <a:rPr lang="it-IT" b="1" i="1" dirty="0" err="1" smtClean="0">
                <a:solidFill>
                  <a:srgbClr val="333333"/>
                </a:solidFill>
                <a:latin typeface="Garamond" panose="02020404030301010803" pitchFamily="18" charset="0"/>
              </a:rPr>
              <a:t>benchmarking</a:t>
            </a:r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 del Network delle Regioni</a:t>
            </a:r>
            <a:endParaRPr lang="it-IT" b="1" dirty="0">
              <a:solidFill>
                <a:srgbClr val="333333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4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68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33111" y="1493420"/>
            <a:ext cx="23240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Obiettivi definiti proporzionalmente sul </a:t>
            </a:r>
            <a:r>
              <a:rPr lang="it-IT" b="1" i="1" dirty="0" err="1" smtClean="0">
                <a:solidFill>
                  <a:srgbClr val="333333"/>
                </a:solidFill>
                <a:latin typeface="Garamond" panose="02020404030301010803" pitchFamily="18" charset="0"/>
              </a:rPr>
              <a:t>benchmarking</a:t>
            </a:r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 della Regione Puglia</a:t>
            </a:r>
            <a:endParaRPr lang="it-IT" b="1" dirty="0">
              <a:solidFill>
                <a:srgbClr val="333333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r="17272"/>
          <a:stretch/>
        </p:blipFill>
        <p:spPr>
          <a:xfrm>
            <a:off x="4463338" y="831273"/>
            <a:ext cx="4680662" cy="2849187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610499" y="108807"/>
            <a:ext cx="6553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C11a.2.1 Tasso di ospedalizzazione per diabete per 100.000 residenti (35-74 anni)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2" r="17500"/>
          <a:stretch/>
        </p:blipFill>
        <p:spPr>
          <a:xfrm>
            <a:off x="4463338" y="3756595"/>
            <a:ext cx="4680662" cy="3101405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263096" y="4409802"/>
            <a:ext cx="23240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Obiettivi definiti proporzionalmente, sulla base del </a:t>
            </a:r>
            <a:r>
              <a:rPr lang="it-IT" b="1" i="1" dirty="0" err="1" smtClean="0">
                <a:solidFill>
                  <a:srgbClr val="333333"/>
                </a:solidFill>
                <a:latin typeface="Garamond" panose="02020404030301010803" pitchFamily="18" charset="0"/>
              </a:rPr>
              <a:t>benchmarking</a:t>
            </a:r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 del Network delle Regioni</a:t>
            </a:r>
            <a:endParaRPr lang="it-IT" b="1" dirty="0">
              <a:solidFill>
                <a:srgbClr val="333333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39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69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33111" y="1493420"/>
            <a:ext cx="23240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Obiettivi definiti proporzionalmente sul </a:t>
            </a:r>
            <a:r>
              <a:rPr lang="it-IT" b="1" i="1" dirty="0" err="1" smtClean="0">
                <a:solidFill>
                  <a:srgbClr val="333333"/>
                </a:solidFill>
                <a:latin typeface="Garamond" panose="02020404030301010803" pitchFamily="18" charset="0"/>
              </a:rPr>
              <a:t>benchmarking</a:t>
            </a:r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 della Regione Puglia</a:t>
            </a:r>
            <a:endParaRPr lang="it-IT" b="1" dirty="0">
              <a:solidFill>
                <a:srgbClr val="333333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4" r="17272"/>
          <a:stretch/>
        </p:blipFill>
        <p:spPr>
          <a:xfrm>
            <a:off x="4457698" y="872836"/>
            <a:ext cx="4686301" cy="2940628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585783" y="74319"/>
            <a:ext cx="65696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C11a.3.1 Tasso di ospedalizzazione per BPCO per 100.000 residenti (50-74 anni)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7" r="17500"/>
          <a:stretch/>
        </p:blipFill>
        <p:spPr>
          <a:xfrm>
            <a:off x="4457699" y="3813464"/>
            <a:ext cx="4686301" cy="3044536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263096" y="4409802"/>
            <a:ext cx="23240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Obiettivi definiti proporzionalmente, sulla base del </a:t>
            </a:r>
            <a:r>
              <a:rPr lang="it-IT" b="1" i="1" dirty="0" err="1" smtClean="0">
                <a:solidFill>
                  <a:srgbClr val="333333"/>
                </a:solidFill>
                <a:latin typeface="Garamond" panose="02020404030301010803" pitchFamily="18" charset="0"/>
              </a:rPr>
              <a:t>benchmarking</a:t>
            </a:r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 del Network delle Regioni</a:t>
            </a:r>
            <a:endParaRPr lang="it-IT" b="1" dirty="0">
              <a:solidFill>
                <a:srgbClr val="333333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1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" y="2610124"/>
            <a:ext cx="9122535" cy="1717183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610499" y="108807"/>
            <a:ext cx="6553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C11a.2.1 Tasso di ospedalizzazione per diabete per 100.000 residenti (35-74 anni)</a:t>
            </a:r>
          </a:p>
        </p:txBody>
      </p:sp>
      <p:cxnSp>
        <p:nvCxnSpPr>
          <p:cNvPr id="5" name="Connettore 2 4"/>
          <p:cNvCxnSpPr/>
          <p:nvPr/>
        </p:nvCxnSpPr>
        <p:spPr>
          <a:xfrm flipV="1">
            <a:off x="5778464" y="4062951"/>
            <a:ext cx="5610" cy="332516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09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70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33111" y="1493420"/>
            <a:ext cx="23240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Obiettivi definiti proporzionalmente sul </a:t>
            </a:r>
            <a:r>
              <a:rPr lang="it-IT" b="1" i="1" dirty="0" err="1" smtClean="0">
                <a:solidFill>
                  <a:srgbClr val="333333"/>
                </a:solidFill>
                <a:latin typeface="Garamond" panose="02020404030301010803" pitchFamily="18" charset="0"/>
              </a:rPr>
              <a:t>benchmarking</a:t>
            </a:r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 della Regione Puglia</a:t>
            </a:r>
            <a:endParaRPr lang="it-IT" b="1" dirty="0">
              <a:solidFill>
                <a:srgbClr val="333333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r="17614"/>
          <a:stretch/>
        </p:blipFill>
        <p:spPr>
          <a:xfrm>
            <a:off x="4644736" y="901930"/>
            <a:ext cx="4364182" cy="2805655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729948" y="137656"/>
            <a:ext cx="6441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F10.1 Spesa farmaceutica territoriale pro-capite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r="17727"/>
          <a:stretch/>
        </p:blipFill>
        <p:spPr>
          <a:xfrm>
            <a:off x="4478480" y="3793316"/>
            <a:ext cx="4665519" cy="3064684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263096" y="4409802"/>
            <a:ext cx="23240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Obiettivi definiti proporzionalmente, sulla base del </a:t>
            </a:r>
            <a:r>
              <a:rPr lang="it-IT" b="1" i="1" dirty="0" err="1" smtClean="0">
                <a:solidFill>
                  <a:srgbClr val="333333"/>
                </a:solidFill>
                <a:latin typeface="Garamond" panose="02020404030301010803" pitchFamily="18" charset="0"/>
              </a:rPr>
              <a:t>benchmarking</a:t>
            </a:r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 del Network delle Regioni</a:t>
            </a:r>
            <a:endParaRPr lang="it-IT" b="1" dirty="0">
              <a:solidFill>
                <a:srgbClr val="333333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54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71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33111" y="1493420"/>
            <a:ext cx="23240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Obiettivi definiti proporzionalmente sul </a:t>
            </a:r>
            <a:r>
              <a:rPr lang="it-IT" b="1" i="1" dirty="0" err="1" smtClean="0">
                <a:solidFill>
                  <a:srgbClr val="333333"/>
                </a:solidFill>
                <a:latin typeface="Garamond" panose="02020404030301010803" pitchFamily="18" charset="0"/>
              </a:rPr>
              <a:t>benchmarking</a:t>
            </a:r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 della Regione Puglia</a:t>
            </a:r>
            <a:endParaRPr lang="it-IT" b="1" dirty="0">
              <a:solidFill>
                <a:srgbClr val="333333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9" r="17159"/>
          <a:stretch/>
        </p:blipFill>
        <p:spPr>
          <a:xfrm>
            <a:off x="4476867" y="862444"/>
            <a:ext cx="4667133" cy="3013365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754659" y="144854"/>
            <a:ext cx="6433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C9.2 % di abbandono di pazienti in terapia con statine (Ipolipemizzanti)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6" r="17614"/>
          <a:stretch/>
        </p:blipFill>
        <p:spPr>
          <a:xfrm>
            <a:off x="4572000" y="3947068"/>
            <a:ext cx="4572000" cy="2888673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263096" y="4409802"/>
            <a:ext cx="23240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Obiettivi definiti proporzionalmente, sulla base del </a:t>
            </a:r>
            <a:r>
              <a:rPr lang="it-IT" b="1" i="1" dirty="0" err="1" smtClean="0">
                <a:solidFill>
                  <a:srgbClr val="333333"/>
                </a:solidFill>
                <a:latin typeface="Garamond" panose="02020404030301010803" pitchFamily="18" charset="0"/>
              </a:rPr>
              <a:t>benchmarking</a:t>
            </a:r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 del Network delle Regioni</a:t>
            </a:r>
            <a:endParaRPr lang="it-IT" b="1" dirty="0">
              <a:solidFill>
                <a:srgbClr val="333333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70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72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33111" y="1493420"/>
            <a:ext cx="23240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Obiettivi definiti proporzionalmente sul </a:t>
            </a:r>
            <a:r>
              <a:rPr lang="it-IT" b="1" i="1" dirty="0" err="1" smtClean="0">
                <a:solidFill>
                  <a:srgbClr val="333333"/>
                </a:solidFill>
                <a:latin typeface="Garamond" panose="02020404030301010803" pitchFamily="18" charset="0"/>
              </a:rPr>
              <a:t>benchmarking</a:t>
            </a:r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 della Regione Puglia</a:t>
            </a:r>
            <a:endParaRPr lang="it-IT" b="1" dirty="0">
              <a:solidFill>
                <a:srgbClr val="333333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9" r="15909"/>
          <a:stretch/>
        </p:blipFill>
        <p:spPr>
          <a:xfrm>
            <a:off x="4343400" y="810491"/>
            <a:ext cx="4800599" cy="3046613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713471" y="144424"/>
            <a:ext cx="64831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C9.3 Incidenza dei </a:t>
            </a:r>
            <a:r>
              <a:rPr lang="it-IT" b="1" dirty="0" err="1">
                <a:solidFill>
                  <a:srgbClr val="333333"/>
                </a:solidFill>
                <a:latin typeface="DINPro"/>
              </a:rPr>
              <a:t>sartani</a:t>
            </a:r>
            <a:r>
              <a:rPr lang="it-IT" b="1" dirty="0">
                <a:solidFill>
                  <a:srgbClr val="333333"/>
                </a:solidFill>
                <a:latin typeface="DINPro"/>
              </a:rPr>
              <a:t> sulle sostanze ad azione sul sistema renina-</a:t>
            </a:r>
            <a:r>
              <a:rPr lang="it-IT" b="1" dirty="0" err="1">
                <a:solidFill>
                  <a:srgbClr val="333333"/>
                </a:solidFill>
                <a:latin typeface="DINPro"/>
              </a:rPr>
              <a:t>angiotensina</a:t>
            </a:r>
            <a:r>
              <a:rPr lang="it-IT" b="1" dirty="0">
                <a:solidFill>
                  <a:srgbClr val="333333"/>
                </a:solidFill>
                <a:latin typeface="DINPro"/>
              </a:rPr>
              <a:t> (Anti-ipertensivi)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5" r="17614"/>
          <a:stretch/>
        </p:blipFill>
        <p:spPr>
          <a:xfrm>
            <a:off x="4343400" y="3972591"/>
            <a:ext cx="4800599" cy="2885409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263096" y="4409802"/>
            <a:ext cx="23240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Obiettivi definiti proporzionalmente, sulla base del </a:t>
            </a:r>
            <a:r>
              <a:rPr lang="it-IT" b="1" i="1" dirty="0" err="1" smtClean="0">
                <a:solidFill>
                  <a:srgbClr val="333333"/>
                </a:solidFill>
                <a:latin typeface="Garamond" panose="02020404030301010803" pitchFamily="18" charset="0"/>
              </a:rPr>
              <a:t>benchmarking</a:t>
            </a:r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 del Network delle Regioni</a:t>
            </a:r>
            <a:endParaRPr lang="it-IT" b="1" dirty="0">
              <a:solidFill>
                <a:srgbClr val="333333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73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73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33111" y="1493420"/>
            <a:ext cx="23240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Obiettivi definiti proporzionalmente sul </a:t>
            </a:r>
            <a:r>
              <a:rPr lang="it-IT" b="1" i="1" dirty="0" err="1" smtClean="0">
                <a:solidFill>
                  <a:srgbClr val="333333"/>
                </a:solidFill>
                <a:latin typeface="Garamond" panose="02020404030301010803" pitchFamily="18" charset="0"/>
              </a:rPr>
              <a:t>benchmarking</a:t>
            </a:r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 della Regione Puglia</a:t>
            </a:r>
            <a:endParaRPr lang="it-IT" b="1" dirty="0">
              <a:solidFill>
                <a:srgbClr val="333333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2" r="17045"/>
          <a:stretch/>
        </p:blipFill>
        <p:spPr>
          <a:xfrm>
            <a:off x="4468681" y="914401"/>
            <a:ext cx="4675319" cy="294998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709349" y="190254"/>
            <a:ext cx="64543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C9.8.1.1 Consumo di antibiotici (regime convenzionale, distribuzione diretta e per conto)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4" r="17614"/>
          <a:stretch/>
        </p:blipFill>
        <p:spPr>
          <a:xfrm>
            <a:off x="4468680" y="3942197"/>
            <a:ext cx="4675319" cy="2915803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263096" y="4409802"/>
            <a:ext cx="23240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Obiettivi definiti proporzionalmente, sulla base del </a:t>
            </a:r>
            <a:r>
              <a:rPr lang="it-IT" b="1" i="1" dirty="0" err="1" smtClean="0">
                <a:solidFill>
                  <a:srgbClr val="333333"/>
                </a:solidFill>
                <a:latin typeface="Garamond" panose="02020404030301010803" pitchFamily="18" charset="0"/>
              </a:rPr>
              <a:t>benchmarking</a:t>
            </a:r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 del Network delle Regioni</a:t>
            </a:r>
            <a:endParaRPr lang="it-IT" b="1" dirty="0">
              <a:solidFill>
                <a:srgbClr val="333333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6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74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33111" y="1493420"/>
            <a:ext cx="23240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Obiettivi definiti proporzionalmente sul </a:t>
            </a:r>
            <a:r>
              <a:rPr lang="it-IT" b="1" i="1" dirty="0" err="1" smtClean="0">
                <a:solidFill>
                  <a:srgbClr val="333333"/>
                </a:solidFill>
                <a:latin typeface="Garamond" panose="02020404030301010803" pitchFamily="18" charset="0"/>
              </a:rPr>
              <a:t>benchmarking</a:t>
            </a:r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 della Regione Puglia</a:t>
            </a:r>
            <a:endParaRPr lang="it-IT" b="1" dirty="0">
              <a:solidFill>
                <a:srgbClr val="333333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7" r="17727"/>
          <a:stretch/>
        </p:blipFill>
        <p:spPr>
          <a:xfrm>
            <a:off x="4488872" y="852447"/>
            <a:ext cx="4655128" cy="3067004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614618" y="137663"/>
            <a:ext cx="65655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C9.9.1.1 % di abbandono di pazienti in terapia con antidepressivi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7" r="17500"/>
          <a:stretch/>
        </p:blipFill>
        <p:spPr>
          <a:xfrm>
            <a:off x="4518857" y="3919450"/>
            <a:ext cx="4625143" cy="2938549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263096" y="4409802"/>
            <a:ext cx="23240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Obiettivi definiti proporzionalmente, sulla base del </a:t>
            </a:r>
            <a:r>
              <a:rPr lang="it-IT" b="1" i="1" dirty="0" err="1" smtClean="0">
                <a:solidFill>
                  <a:srgbClr val="333333"/>
                </a:solidFill>
                <a:latin typeface="Garamond" panose="02020404030301010803" pitchFamily="18" charset="0"/>
              </a:rPr>
              <a:t>benchmarking</a:t>
            </a:r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 del Network delle Regioni</a:t>
            </a:r>
            <a:endParaRPr lang="it-IT" b="1" dirty="0">
              <a:solidFill>
                <a:srgbClr val="333333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25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75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33111" y="1493420"/>
            <a:ext cx="23240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Obiettivi definiti proporzionalmente sul </a:t>
            </a:r>
            <a:r>
              <a:rPr lang="it-IT" b="1" i="1" dirty="0" err="1" smtClean="0">
                <a:solidFill>
                  <a:srgbClr val="333333"/>
                </a:solidFill>
                <a:latin typeface="Garamond" panose="02020404030301010803" pitchFamily="18" charset="0"/>
              </a:rPr>
              <a:t>benchmarking</a:t>
            </a:r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 della Regione Puglia</a:t>
            </a:r>
            <a:endParaRPr lang="it-IT" b="1" dirty="0">
              <a:solidFill>
                <a:srgbClr val="333333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7" r="17273"/>
          <a:stretch/>
        </p:blipFill>
        <p:spPr>
          <a:xfrm>
            <a:off x="4436918" y="800099"/>
            <a:ext cx="4707082" cy="2951019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684637" y="156689"/>
            <a:ext cx="6402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F12a.2 % di Statine (Ipolipemizzanti) a brevetto scaduto o presenti nelle liste di trasparenza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4" r="17229"/>
          <a:stretch/>
        </p:blipFill>
        <p:spPr>
          <a:xfrm>
            <a:off x="4466903" y="3751119"/>
            <a:ext cx="4677097" cy="3119766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263096" y="4409802"/>
            <a:ext cx="23240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Obiettivi definiti proporzionalmente, sulla base del </a:t>
            </a:r>
            <a:r>
              <a:rPr lang="it-IT" b="1" i="1" dirty="0" err="1" smtClean="0">
                <a:solidFill>
                  <a:srgbClr val="333333"/>
                </a:solidFill>
                <a:latin typeface="Garamond" panose="02020404030301010803" pitchFamily="18" charset="0"/>
              </a:rPr>
              <a:t>benchmarking</a:t>
            </a:r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 del Network delle Regioni</a:t>
            </a:r>
            <a:endParaRPr lang="it-IT" b="1" dirty="0">
              <a:solidFill>
                <a:srgbClr val="333333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63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76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33111" y="1493420"/>
            <a:ext cx="23240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Obiettivi definiti proporzionalmente sul </a:t>
            </a:r>
            <a:r>
              <a:rPr lang="it-IT" b="1" i="1" dirty="0" err="1" smtClean="0">
                <a:solidFill>
                  <a:srgbClr val="333333"/>
                </a:solidFill>
                <a:latin typeface="Garamond" panose="02020404030301010803" pitchFamily="18" charset="0"/>
              </a:rPr>
              <a:t>benchmarking</a:t>
            </a:r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 della Regione Puglia</a:t>
            </a:r>
            <a:endParaRPr lang="it-IT" b="1" dirty="0">
              <a:solidFill>
                <a:srgbClr val="333333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4" r="14091"/>
          <a:stretch/>
        </p:blipFill>
        <p:spPr>
          <a:xfrm>
            <a:off x="4229101" y="880272"/>
            <a:ext cx="4914900" cy="2839673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635211" y="84092"/>
            <a:ext cx="65614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>F12a.6 % di derivati </a:t>
            </a:r>
            <a:r>
              <a:rPr lang="it-IT" b="1" dirty="0" err="1"/>
              <a:t>diidropiridinici</a:t>
            </a:r>
            <a:r>
              <a:rPr lang="it-IT" b="1" dirty="0"/>
              <a:t> (Antiipertensivi) a brevetto scaduto o presenti </a:t>
            </a:r>
            <a:r>
              <a:rPr lang="it-IT" b="1" dirty="0" smtClean="0"/>
              <a:t>nelle liste </a:t>
            </a:r>
            <a:r>
              <a:rPr lang="it-IT" b="1" dirty="0"/>
              <a:t>di trasparenza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6" r="14207"/>
          <a:stretch/>
        </p:blipFill>
        <p:spPr>
          <a:xfrm>
            <a:off x="4403968" y="3869794"/>
            <a:ext cx="4740031" cy="2988206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263096" y="4409802"/>
            <a:ext cx="23240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Obiettivi definiti proporzionalmente, sulla base del </a:t>
            </a:r>
            <a:r>
              <a:rPr lang="it-IT" b="1" i="1" dirty="0" err="1" smtClean="0">
                <a:solidFill>
                  <a:srgbClr val="333333"/>
                </a:solidFill>
                <a:latin typeface="Garamond" panose="02020404030301010803" pitchFamily="18" charset="0"/>
              </a:rPr>
              <a:t>benchmarking</a:t>
            </a:r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 del Network delle Regioni</a:t>
            </a:r>
            <a:endParaRPr lang="it-IT" b="1" dirty="0">
              <a:solidFill>
                <a:srgbClr val="333333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68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77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33111" y="1493420"/>
            <a:ext cx="23240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Obiettivi definiti proporzionalmente sul </a:t>
            </a:r>
            <a:r>
              <a:rPr lang="it-IT" b="1" i="1" dirty="0" err="1" smtClean="0">
                <a:solidFill>
                  <a:srgbClr val="333333"/>
                </a:solidFill>
                <a:latin typeface="Garamond" panose="02020404030301010803" pitchFamily="18" charset="0"/>
              </a:rPr>
              <a:t>benchmarking</a:t>
            </a:r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 della Regione Puglia</a:t>
            </a:r>
            <a:endParaRPr lang="it-IT" b="1" dirty="0">
              <a:solidFill>
                <a:srgbClr val="333333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2" r="14205"/>
          <a:stretch/>
        </p:blipFill>
        <p:spPr>
          <a:xfrm>
            <a:off x="4291445" y="852053"/>
            <a:ext cx="4852555" cy="2867892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722996" y="143162"/>
            <a:ext cx="6582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F12a.7 % di ACE inibitori (Antiipertensivi) associati a brevetto scaduto o presenti </a:t>
            </a:r>
            <a:r>
              <a:rPr lang="it-IT" b="1" dirty="0" smtClean="0"/>
              <a:t>nelle liste </a:t>
            </a:r>
            <a:r>
              <a:rPr lang="it-IT" b="1" dirty="0"/>
              <a:t>di trasparenza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1" r="14432"/>
          <a:stretch/>
        </p:blipFill>
        <p:spPr>
          <a:xfrm>
            <a:off x="4416136" y="3782505"/>
            <a:ext cx="4727864" cy="3075495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263096" y="4409802"/>
            <a:ext cx="23240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Obiettivi definiti proporzionalmente, sulla base del </a:t>
            </a:r>
            <a:r>
              <a:rPr lang="it-IT" b="1" i="1" dirty="0" err="1" smtClean="0">
                <a:solidFill>
                  <a:srgbClr val="333333"/>
                </a:solidFill>
                <a:latin typeface="Garamond" panose="02020404030301010803" pitchFamily="18" charset="0"/>
              </a:rPr>
              <a:t>benchmarking</a:t>
            </a:r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 del Network delle Regioni</a:t>
            </a:r>
            <a:endParaRPr lang="it-IT" b="1" dirty="0">
              <a:solidFill>
                <a:srgbClr val="333333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77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78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33111" y="1493420"/>
            <a:ext cx="23240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Obiettivi definiti proporzionalmente sul </a:t>
            </a:r>
            <a:r>
              <a:rPr lang="it-IT" b="1" i="1" dirty="0" err="1" smtClean="0">
                <a:solidFill>
                  <a:srgbClr val="333333"/>
                </a:solidFill>
                <a:latin typeface="Garamond" panose="02020404030301010803" pitchFamily="18" charset="0"/>
              </a:rPr>
              <a:t>benchmarking</a:t>
            </a:r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 della Regione Puglia</a:t>
            </a:r>
            <a:endParaRPr lang="it-IT" b="1" dirty="0">
              <a:solidFill>
                <a:srgbClr val="333333"/>
              </a:solidFill>
              <a:latin typeface="Garamond" panose="02020404030301010803" pitchFamily="18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4" t="237" r="17159" b="-237"/>
          <a:stretch/>
        </p:blipFill>
        <p:spPr>
          <a:xfrm>
            <a:off x="4436918" y="872836"/>
            <a:ext cx="4707083" cy="2826328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762897" y="174708"/>
            <a:ext cx="64090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Arial" panose="020B0604020202020204" pitchFamily="34" charset="0"/>
              </a:rPr>
              <a:t>F12a.9 % di </a:t>
            </a:r>
            <a:r>
              <a:rPr lang="it-IT" b="1" dirty="0" err="1">
                <a:solidFill>
                  <a:srgbClr val="333333"/>
                </a:solidFill>
                <a:latin typeface="Arial" panose="020B0604020202020204" pitchFamily="34" charset="0"/>
              </a:rPr>
              <a:t>fluorochinoloni</a:t>
            </a:r>
            <a:r>
              <a:rPr lang="it-IT" b="1" dirty="0">
                <a:solidFill>
                  <a:srgbClr val="333333"/>
                </a:solidFill>
                <a:latin typeface="Arial" panose="020B0604020202020204" pitchFamily="34" charset="0"/>
              </a:rPr>
              <a:t> (Antibiotici) a brevetto scaduto o presenti nelle liste di trasparenza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3" r="17387"/>
          <a:stretch/>
        </p:blipFill>
        <p:spPr>
          <a:xfrm>
            <a:off x="4504459" y="3750960"/>
            <a:ext cx="4639541" cy="3107039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263096" y="4409802"/>
            <a:ext cx="23240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Obiettivi definiti proporzionalmente, sulla base del </a:t>
            </a:r>
            <a:r>
              <a:rPr lang="it-IT" b="1" i="1" dirty="0" err="1" smtClean="0">
                <a:solidFill>
                  <a:srgbClr val="333333"/>
                </a:solidFill>
                <a:latin typeface="Garamond" panose="02020404030301010803" pitchFamily="18" charset="0"/>
              </a:rPr>
              <a:t>benchmarking</a:t>
            </a:r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 del Network delle Regioni</a:t>
            </a:r>
            <a:endParaRPr lang="it-IT" b="1" dirty="0">
              <a:solidFill>
                <a:srgbClr val="333333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54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79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33111" y="1493420"/>
            <a:ext cx="23240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Obiettivi definiti proporzionalmente sul </a:t>
            </a:r>
            <a:r>
              <a:rPr lang="it-IT" b="1" i="1" dirty="0" err="1" smtClean="0">
                <a:solidFill>
                  <a:srgbClr val="333333"/>
                </a:solidFill>
                <a:latin typeface="Garamond" panose="02020404030301010803" pitchFamily="18" charset="0"/>
              </a:rPr>
              <a:t>benchmarking</a:t>
            </a:r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 della Regione Puglia</a:t>
            </a:r>
            <a:endParaRPr lang="it-IT" b="1" dirty="0">
              <a:solidFill>
                <a:srgbClr val="333333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r="17272"/>
          <a:stretch/>
        </p:blipFill>
        <p:spPr>
          <a:xfrm>
            <a:off x="4468091" y="838792"/>
            <a:ext cx="4675909" cy="2961203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655806" y="156258"/>
            <a:ext cx="65490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F12a.14 % di molecole a brevetto scaduto o presenti nelle liste di trasparenza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7" r="17500"/>
          <a:stretch/>
        </p:blipFill>
        <p:spPr>
          <a:xfrm>
            <a:off x="4468090" y="4000674"/>
            <a:ext cx="4675909" cy="2857326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263096" y="4409802"/>
            <a:ext cx="23240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Obiettivi definiti proporzionalmente, sulla base del </a:t>
            </a:r>
            <a:r>
              <a:rPr lang="it-IT" b="1" i="1" dirty="0" err="1" smtClean="0">
                <a:solidFill>
                  <a:srgbClr val="333333"/>
                </a:solidFill>
                <a:latin typeface="Garamond" panose="02020404030301010803" pitchFamily="18" charset="0"/>
              </a:rPr>
              <a:t>benchmarking</a:t>
            </a:r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 del Network delle Regioni</a:t>
            </a:r>
            <a:endParaRPr lang="it-IT" b="1" dirty="0">
              <a:solidFill>
                <a:srgbClr val="333333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86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8" y="1688022"/>
            <a:ext cx="2619375" cy="4572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610499" y="108807"/>
            <a:ext cx="6553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C11a.2.1 Tasso di ospedalizzazione per diabete per 100.000 residenti (35-74 anni)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t="9519"/>
          <a:stretch/>
        </p:blipFill>
        <p:spPr>
          <a:xfrm>
            <a:off x="3210157" y="1849582"/>
            <a:ext cx="5933843" cy="416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55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80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33111" y="1493420"/>
            <a:ext cx="23240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Obiettivi definiti proporzionalmente sul </a:t>
            </a:r>
            <a:r>
              <a:rPr lang="it-IT" b="1" i="1" dirty="0" err="1" smtClean="0">
                <a:solidFill>
                  <a:srgbClr val="333333"/>
                </a:solidFill>
                <a:latin typeface="Garamond" panose="02020404030301010803" pitchFamily="18" charset="0"/>
              </a:rPr>
              <a:t>benchmarking</a:t>
            </a:r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 della Regione Puglia</a:t>
            </a:r>
            <a:endParaRPr lang="it-IT" b="1" dirty="0">
              <a:solidFill>
                <a:srgbClr val="333333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7" r="16932"/>
          <a:stretch/>
        </p:blipFill>
        <p:spPr>
          <a:xfrm>
            <a:off x="4478482" y="831274"/>
            <a:ext cx="4665518" cy="2847108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441624" y="108769"/>
            <a:ext cx="66561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prstClr val="black"/>
                </a:solidFill>
              </a:rPr>
              <a:t>C8a.13a Percentuale di ricoveri ripetuti fra 8 e 30 giorni per patologie psichiatriche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r="17500"/>
          <a:stretch/>
        </p:blipFill>
        <p:spPr>
          <a:xfrm>
            <a:off x="4478482" y="3748222"/>
            <a:ext cx="4665518" cy="3109778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263096" y="4409802"/>
            <a:ext cx="23240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Obiettivi definiti proporzionalmente, sulla base del </a:t>
            </a:r>
            <a:r>
              <a:rPr lang="it-IT" b="1" i="1" dirty="0" err="1" smtClean="0">
                <a:solidFill>
                  <a:srgbClr val="333333"/>
                </a:solidFill>
                <a:latin typeface="Garamond" panose="02020404030301010803" pitchFamily="18" charset="0"/>
              </a:rPr>
              <a:t>benchmarking</a:t>
            </a:r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 del Network delle Regioni</a:t>
            </a:r>
            <a:endParaRPr lang="it-IT" b="1" dirty="0">
              <a:solidFill>
                <a:srgbClr val="333333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1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476" y="1596326"/>
            <a:ext cx="3105150" cy="37338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814" y="1785795"/>
            <a:ext cx="4276725" cy="352425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1585783" y="74319"/>
            <a:ext cx="65696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C11a.3.1 Tasso di ospedalizzazione per BPCO per 100.000 residenti (50-74 anni)</a:t>
            </a:r>
          </a:p>
        </p:txBody>
      </p:sp>
    </p:spTree>
    <p:extLst>
      <p:ext uri="{BB962C8B-B14F-4D97-AF65-F5344CB8AC3E}">
        <p14:creationId xmlns:p14="http://schemas.microsoft.com/office/powerpoint/2010/main" val="349387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</TotalTime>
  <Words>2025</Words>
  <Application>Microsoft Office PowerPoint</Application>
  <PresentationFormat>Presentazione su schermo (4:3)</PresentationFormat>
  <Paragraphs>287</Paragraphs>
  <Slides>80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80</vt:i4>
      </vt:variant>
    </vt:vector>
  </HeadingPairs>
  <TitlesOfParts>
    <vt:vector size="88" baseType="lpstr">
      <vt:lpstr>Arial</vt:lpstr>
      <vt:lpstr>Calibri</vt:lpstr>
      <vt:lpstr>Calibri Light</vt:lpstr>
      <vt:lpstr>DINPro</vt:lpstr>
      <vt:lpstr>Garamond</vt:lpstr>
      <vt:lpstr>Tahoma</vt:lpstr>
      <vt:lpstr>1_Tema di Office</vt:lpstr>
      <vt:lpstr>2_Tema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MeS</dc:creator>
  <cp:lastModifiedBy>Federico Vola</cp:lastModifiedBy>
  <cp:revision>44</cp:revision>
  <dcterms:created xsi:type="dcterms:W3CDTF">2015-12-18T09:37:18Z</dcterms:created>
  <dcterms:modified xsi:type="dcterms:W3CDTF">2015-12-21T06:44:13Z</dcterms:modified>
</cp:coreProperties>
</file>