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60"/>
  </p:notesMasterIdLst>
  <p:sldIdLst>
    <p:sldId id="432" r:id="rId3"/>
    <p:sldId id="416" r:id="rId4"/>
    <p:sldId id="353" r:id="rId5"/>
    <p:sldId id="417" r:id="rId6"/>
    <p:sldId id="259" r:id="rId7"/>
    <p:sldId id="261" r:id="rId8"/>
    <p:sldId id="262" r:id="rId9"/>
    <p:sldId id="354" r:id="rId10"/>
    <p:sldId id="356" r:id="rId11"/>
    <p:sldId id="357" r:id="rId12"/>
    <p:sldId id="361" r:id="rId13"/>
    <p:sldId id="363" r:id="rId14"/>
    <p:sldId id="364" r:id="rId15"/>
    <p:sldId id="264" r:id="rId16"/>
    <p:sldId id="418" r:id="rId17"/>
    <p:sldId id="266" r:id="rId18"/>
    <p:sldId id="368" r:id="rId19"/>
    <p:sldId id="370" r:id="rId20"/>
    <p:sldId id="371" r:id="rId21"/>
    <p:sldId id="375" r:id="rId22"/>
    <p:sldId id="376" r:id="rId23"/>
    <p:sldId id="377" r:id="rId24"/>
    <p:sldId id="326" r:id="rId25"/>
    <p:sldId id="328" r:id="rId26"/>
    <p:sldId id="329" r:id="rId27"/>
    <p:sldId id="331" r:id="rId28"/>
    <p:sldId id="333" r:id="rId29"/>
    <p:sldId id="334" r:id="rId30"/>
    <p:sldId id="378" r:id="rId31"/>
    <p:sldId id="380" r:id="rId32"/>
    <p:sldId id="381" r:id="rId33"/>
    <p:sldId id="385" r:id="rId34"/>
    <p:sldId id="387" r:id="rId35"/>
    <p:sldId id="388" r:id="rId36"/>
    <p:sldId id="392" r:id="rId37"/>
    <p:sldId id="394" r:id="rId38"/>
    <p:sldId id="395" r:id="rId39"/>
    <p:sldId id="399" r:id="rId40"/>
    <p:sldId id="401" r:id="rId41"/>
    <p:sldId id="402" r:id="rId42"/>
    <p:sldId id="405" r:id="rId43"/>
    <p:sldId id="406" r:id="rId44"/>
    <p:sldId id="407" r:id="rId45"/>
    <p:sldId id="410" r:id="rId46"/>
    <p:sldId id="411" r:id="rId47"/>
    <p:sldId id="412" r:id="rId48"/>
    <p:sldId id="414" r:id="rId49"/>
    <p:sldId id="433" r:id="rId50"/>
    <p:sldId id="413" r:id="rId51"/>
    <p:sldId id="419" r:id="rId52"/>
    <p:sldId id="420" r:id="rId53"/>
    <p:sldId id="425" r:id="rId54"/>
    <p:sldId id="426" r:id="rId55"/>
    <p:sldId id="427" r:id="rId56"/>
    <p:sldId id="428" r:id="rId57"/>
    <p:sldId id="430" r:id="rId58"/>
    <p:sldId id="431" r:id="rId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310" y="82"/>
      </p:cViewPr>
      <p:guideLst>
        <p:guide orient="horz" pos="2183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3E660-996A-453B-A495-6D513FE3422E}" type="datetimeFigureOut">
              <a:rPr lang="it-IT" smtClean="0"/>
              <a:t>21/12/2015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58A08-E3A9-4960-953E-8652F780D1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11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A48B-C13D-4EA8-AE7E-3F6145B485C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4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8587-5383-4E63-9674-D0F0A755E47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6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78AD-254B-4668-AE46-8FEFC79227D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1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3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8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9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0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8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4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EE5-B2E4-4AF1-8EB5-B00ECDBA626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48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56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17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9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91EF-03DF-47FF-AECE-D1479DA6559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9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72A5-4C63-4690-B2BA-CE8BD0299FC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2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0A2A-4FC5-4201-A0A2-1B0634B4DE9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4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5FD-D254-4DA0-93B6-929C7F90BF7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755E-FAF5-4132-8BE8-7F2EDA3AED5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7806-3651-406D-B2D3-F4FC3F842CC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8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7847-300E-4F75-BBC4-F90BC2FAE53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4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B3F7-3206-4FD6-9BFF-6D4FCADD13F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M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67689" y="-6347"/>
            <a:ext cx="976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aetano\Desktop\Varie\Loghi\idm_it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" y="-10318"/>
            <a:ext cx="1331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.bp.blogspot.com/-yE-NES-ddLM/U9dniqEw3MI/AAAAAAAAcuQ/-ZYhhaxbZ-Y/s1600/logo-regionepuglia-01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r="25610"/>
          <a:stretch/>
        </p:blipFill>
        <p:spPr bwMode="auto">
          <a:xfrm>
            <a:off x="12700" y="5909733"/>
            <a:ext cx="753868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8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F7A8-1650-4160-8277-95BCE1AE40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M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67689" y="-6347"/>
            <a:ext cx="9763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Gaetano\Desktop\Varie\Loghi\idm_it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" y="-10318"/>
            <a:ext cx="1331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82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iff"/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image" Target="../media/image80.tif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iff"/><Relationship Id="rId2" Type="http://schemas.openxmlformats.org/officeDocument/2006/relationships/image" Target="../media/image82.tif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iff"/><Relationship Id="rId2" Type="http://schemas.openxmlformats.org/officeDocument/2006/relationships/image" Target="../media/image84.tif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iff"/><Relationship Id="rId2" Type="http://schemas.openxmlformats.org/officeDocument/2006/relationships/image" Target="../media/image86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7308" y="1786861"/>
            <a:ext cx="7529383" cy="212365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6600" b="1" dirty="0">
                <a:solidFill>
                  <a:prstClr val="white"/>
                </a:solidFill>
                <a:latin typeface="Garamond" panose="02020404030301010803" pitchFamily="18" charset="0"/>
              </a:rPr>
              <a:t>SETTING ASSISTENZIALI</a:t>
            </a:r>
          </a:p>
        </p:txBody>
      </p:sp>
      <p:pic>
        <p:nvPicPr>
          <p:cNvPr id="3" name="Picture 2" descr="http://3.bp.blogspot.com/-yE-NES-ddLM/U9dniqEw3MI/AAAAAAAAcuQ/-ZYhhaxbZ-Y/s1600/logo-regionepuglia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05" y="4377637"/>
            <a:ext cx="3810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6" y="1616309"/>
            <a:ext cx="2600325" cy="43815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43449" y="108807"/>
            <a:ext cx="653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C1.1.1 Tasso ospedalizzazione ricoveri ordinari acuti per 1.000 residenti standardizzato per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9218"/>
          <a:stretch/>
        </p:blipFill>
        <p:spPr>
          <a:xfrm>
            <a:off x="3775708" y="1527463"/>
            <a:ext cx="5190680" cy="415629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5" y="1702307"/>
            <a:ext cx="3086100" cy="36385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320" y="1768213"/>
            <a:ext cx="5362575" cy="34671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785655" y="117046"/>
            <a:ext cx="625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C1.1.2.1 Tasso di ospedalizzazione standardizzato DH medico acuti per 1.000 residenti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std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per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747"/>
            <a:ext cx="9087696" cy="178385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85655" y="117046"/>
            <a:ext cx="625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C1.1.2.1 Tasso di ospedalizzazione standardizzato DH medico acuti per 1.000 residenti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std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per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396643" y="4175089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6" y="1083325"/>
            <a:ext cx="2581275" cy="47643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85655" y="117046"/>
            <a:ext cx="625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C1.1.2.1 Tasso di ospedalizzazione standardizzato DH medico acuti per 1.000 residenti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std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per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8525"/>
          <a:stretch/>
        </p:blipFill>
        <p:spPr>
          <a:xfrm>
            <a:off x="3789288" y="1194954"/>
            <a:ext cx="5337323" cy="4228887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6583" t="19778" r="16500" b="19778"/>
          <a:stretch/>
        </p:blipFill>
        <p:spPr>
          <a:xfrm>
            <a:off x="432753" y="844555"/>
            <a:ext cx="8351520" cy="4988902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0469" t="15482" r="49750" b="14296"/>
          <a:stretch/>
        </p:blipFill>
        <p:spPr>
          <a:xfrm>
            <a:off x="3550920" y="1672590"/>
            <a:ext cx="2541414" cy="50749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34792" t="28518" r="24375" b="66112"/>
          <a:stretch/>
        </p:blipFill>
        <p:spPr>
          <a:xfrm>
            <a:off x="838200" y="895350"/>
            <a:ext cx="7467600" cy="5524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419600" y="895350"/>
            <a:ext cx="101600" cy="13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429760" y="1189990"/>
            <a:ext cx="142240" cy="37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32981" y="1785668"/>
            <a:ext cx="612476" cy="2078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28417" t="35185" r="67333" b="31333"/>
          <a:stretch/>
        </p:blipFill>
        <p:spPr>
          <a:xfrm>
            <a:off x="2849452" y="1846628"/>
            <a:ext cx="608139" cy="2694892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5833" t="29259" r="27833" b="33260"/>
          <a:stretch/>
        </p:blipFill>
        <p:spPr>
          <a:xfrm>
            <a:off x="335280" y="1501140"/>
            <a:ext cx="8473440" cy="385572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" y="1799545"/>
            <a:ext cx="2990850" cy="34385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70" y="1799540"/>
            <a:ext cx="5191125" cy="33337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10497" y="133521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C4.8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LEA Medici: tasso di ospedalizzazione standardizzato per 10.000 residenti (Patto per la Salute)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" y="3006016"/>
            <a:ext cx="9143928" cy="170973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10497" y="133521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C4.8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LEA Medici: tasso di ospedalizzazione standardizzato per 10.000 residenti (Patto per la Salute)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839819" y="4592902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8" y="1358866"/>
            <a:ext cx="2600325" cy="44862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10497" y="133521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C4.8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LEA Medici: tasso di ospedalizzazione standardizzato per 10.000 residenti (Patto per la Salute)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9312"/>
          <a:stretch/>
        </p:blipFill>
        <p:spPr>
          <a:xfrm>
            <a:off x="3322926" y="1465263"/>
            <a:ext cx="5397464" cy="4000499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95095"/>
              </p:ext>
            </p:extLst>
          </p:nvPr>
        </p:nvGraphicFramePr>
        <p:xfrm>
          <a:off x="0" y="1880999"/>
          <a:ext cx="9144000" cy="3366409"/>
        </p:xfrm>
        <a:graphic>
          <a:graphicData uri="http://schemas.openxmlformats.org/drawingml/2006/table">
            <a:tbl>
              <a:tblPr/>
              <a:tblGrid>
                <a:gridCol w="743103"/>
                <a:gridCol w="8400897"/>
              </a:tblGrid>
              <a:tr h="2226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Codice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Descrizione indicatore</a:t>
                      </a:r>
                    </a:p>
                  </a:txBody>
                  <a:tcPr marL="9031" marR="9031" marT="90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ospedalizzazione per 1.000 residenti standardizzato per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eta'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 sesso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C1.1.1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ospedalizzazione ricoveri ordinari acuti per 1.000 residenti standardizzato per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eta'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 sesso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C1.1.2.1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ospedalizzazione standardizzato DH medico acuti per 1.000 residenti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eta'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 sesso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C13.1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prestazioni ambulatoriali per 1.000 residenti standardizzato per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eta'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 sesso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C1.5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Indice di case mix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C4.8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Drg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LEA Medici: tasso di ospedalizzazione standardizzato per 10.000 residenti (Patto per la Salute)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C14.4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ricoveri medici oltre soglia per pazienti &gt;= 65 anni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C14.2A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ricovero diurno di tipo diagnostico per 1.000 residenti (Griglia LEA)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C14.3A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ricoveri ordinari medici brevi per 1.000 residenti (Griglia LEA)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C4.1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DRG medici dimessi da reparti chirurgici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C4.4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colecistectomie laparoscopiche in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Surgery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 RO 0-1 gg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C4.7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Drg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LEA Chirurgici: % ricoveri in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Surgery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(Patto per la salute)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C18.6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Tasso di ospedalizzazione per interventi di stripping vene per 100.000 residenti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B28.1.2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Percentuale di anziani in Cure Domiciliari con valutazione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8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F17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Costo sanitario pro-capite</a:t>
                      </a:r>
                    </a:p>
                  </a:txBody>
                  <a:tcPr marL="9031" marR="9031" marT="9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20799" y="328912"/>
            <a:ext cx="7692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Selezione set di indicatori per l’ Area </a:t>
            </a:r>
            <a:r>
              <a:rPr lang="it-IT" sz="2400" b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Setting</a:t>
            </a:r>
            <a:r>
              <a:rPr lang="it-IT" sz="2400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Assistenziale</a:t>
            </a:r>
            <a:endParaRPr lang="it-IT" sz="2400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" y="1839191"/>
            <a:ext cx="3124200" cy="34861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167" y="1789772"/>
            <a:ext cx="5210175" cy="33813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70451" y="99024"/>
            <a:ext cx="6601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C14.4 % ricoveri medici oltre soglia per pazienti &gt;= 65 anni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2660226"/>
            <a:ext cx="9165767" cy="17443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70451" y="99024"/>
            <a:ext cx="6601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C14.4 % ricoveri medici oltre soglia per pazienti &gt;= 65 anni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260555" y="4238318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699" y="1819602"/>
            <a:ext cx="2514600" cy="44767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70451" y="99024"/>
            <a:ext cx="6601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C14.4 % ricoveri medici oltre soglia per pazienti &gt;= 65 anni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951"/>
            <a:ext cx="3048000" cy="3619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612" y="1818335"/>
            <a:ext cx="5048250" cy="3429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717589" y="149997"/>
            <a:ext cx="6437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C14.2a Tasso di ricovero diurno di tipo diagnostico per 1.000 residenti (Griglia LEA)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" y="2524931"/>
            <a:ext cx="9076993" cy="186676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17589" y="149997"/>
            <a:ext cx="6437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C14.2a Tasso di ricovero diurno di tipo diagnostico per 1.000 residenti (Griglia LEA)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72501" y="4059181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3" y="1030807"/>
            <a:ext cx="2600325" cy="46863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17589" y="149997"/>
            <a:ext cx="6437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C14.2a Tasso di ricovero diurno di tipo diagnostico per 1.000 residenti (Griglia LEA)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9507"/>
          <a:stretch/>
        </p:blipFill>
        <p:spPr>
          <a:xfrm>
            <a:off x="3463558" y="1215735"/>
            <a:ext cx="5441452" cy="414597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" y="1668734"/>
            <a:ext cx="3143250" cy="37242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633" y="1792297"/>
            <a:ext cx="4810125" cy="337185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36631" y="115502"/>
            <a:ext cx="6651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C14.3a Tasso di ricoveri ordinari medici brevi per 1.000 residenti (Griglia LEA)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1606"/>
            <a:ext cx="9137436" cy="17872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36631" y="115502"/>
            <a:ext cx="6651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C14.3a Tasso di ricoveri ordinari medici brevi per 1.000 residenti (Griglia LEA)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867867" y="414972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89" y="1619829"/>
            <a:ext cx="2619375" cy="481965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36631" y="115502"/>
            <a:ext cx="6651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C14.3a Tasso di ricoveri ordinari medici brevi per 1.000 residenti (Griglia LEA)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9866"/>
          <a:stretch/>
        </p:blipFill>
        <p:spPr>
          <a:xfrm>
            <a:off x="3444588" y="1911927"/>
            <a:ext cx="5699412" cy="4073237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" y="1691582"/>
            <a:ext cx="2857500" cy="37433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900" y="1806907"/>
            <a:ext cx="5191125" cy="34861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99505" y="99023"/>
            <a:ext cx="5972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C4.1 % DRG medici dimessi da reparti chirurgici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08445" y="826001"/>
            <a:ext cx="6115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800" u="none" dirty="0">
                <a:solidFill>
                  <a:schemeClr val="tx1"/>
                </a:solidFill>
                <a:latin typeface="DINPro"/>
              </a:rPr>
              <a:t>L</a:t>
            </a:r>
            <a:r>
              <a:rPr lang="it-IT" altLang="it-IT" sz="1800" u="none" dirty="0" smtClean="0">
                <a:solidFill>
                  <a:schemeClr val="tx1"/>
                </a:solidFill>
                <a:latin typeface="DINPro"/>
              </a:rPr>
              <a:t>’offerta </a:t>
            </a:r>
            <a:r>
              <a:rPr lang="it-IT" altLang="it-IT" sz="1800" u="none" dirty="0">
                <a:solidFill>
                  <a:schemeClr val="tx1"/>
                </a:solidFill>
                <a:latin typeface="DINPro"/>
              </a:rPr>
              <a:t>ospedaliera:                                                        come leggerla rispetto agli altri </a:t>
            </a:r>
            <a:r>
              <a:rPr lang="it-IT" altLang="it-IT" sz="1800" i="1" u="none" dirty="0" err="1">
                <a:solidFill>
                  <a:schemeClr val="tx1"/>
                </a:solidFill>
                <a:latin typeface="DINPro"/>
              </a:rPr>
              <a:t>setting</a:t>
            </a:r>
            <a:r>
              <a:rPr lang="it-IT" altLang="it-IT" sz="1800" u="none" dirty="0">
                <a:solidFill>
                  <a:schemeClr val="tx1"/>
                </a:solidFill>
                <a:latin typeface="DINPro"/>
              </a:rPr>
              <a:t> assistenziali?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198442" y="1927319"/>
            <a:ext cx="2340000" cy="154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300" b="1" u="none">
                <a:latin typeface="DINPro"/>
              </a:rPr>
              <a:t>Peso medio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287579" y="1927319"/>
            <a:ext cx="2340000" cy="154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300" b="1" u="none" dirty="0">
                <a:latin typeface="DINPro"/>
              </a:rPr>
              <a:t>Appropriatezza </a:t>
            </a:r>
            <a:r>
              <a:rPr lang="it-IT" altLang="it-IT" sz="1300" b="1" u="none" dirty="0" smtClean="0">
                <a:latin typeface="DINPro"/>
              </a:rPr>
              <a:t>medica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1300" b="1" u="none" dirty="0" smtClean="0">
                <a:latin typeface="DINPro"/>
              </a:rPr>
              <a:t>Appropriatezza chirurgica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1300" b="1" u="none" dirty="0" err="1">
                <a:latin typeface="DINPro"/>
              </a:rPr>
              <a:t>Day</a:t>
            </a:r>
            <a:r>
              <a:rPr lang="it-IT" altLang="it-IT" sz="1300" b="1" u="none" dirty="0">
                <a:latin typeface="DINPro"/>
              </a:rPr>
              <a:t> </a:t>
            </a:r>
            <a:r>
              <a:rPr lang="it-IT" altLang="it-IT" sz="1300" b="1" u="none" dirty="0" smtClean="0">
                <a:latin typeface="DINPro"/>
              </a:rPr>
              <a:t>hospital</a:t>
            </a:r>
            <a:endParaRPr lang="it-IT" altLang="it-IT" sz="1300" b="1" u="none" dirty="0">
              <a:latin typeface="DINPro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25314" y="4300835"/>
            <a:ext cx="2340000" cy="154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300" b="1" u="none" dirty="0">
                <a:latin typeface="DINPro"/>
              </a:rPr>
              <a:t>Tasso di prestazioni specialistiche:</a:t>
            </a:r>
          </a:p>
          <a:p>
            <a:pPr algn="just" eaLnBrk="1" hangingPunct="1">
              <a:spcBef>
                <a:spcPct val="20000"/>
              </a:spcBef>
              <a:buFontTx/>
              <a:buChar char="-"/>
            </a:pPr>
            <a:r>
              <a:rPr lang="it-IT" altLang="it-IT" sz="1300" b="1" u="none" dirty="0">
                <a:latin typeface="DINPro"/>
              </a:rPr>
              <a:t> </a:t>
            </a:r>
            <a:r>
              <a:rPr lang="it-IT" altLang="it-IT" sz="1300" u="none" dirty="0">
                <a:latin typeface="DINPro"/>
              </a:rPr>
              <a:t>visite ambulatoriali</a:t>
            </a:r>
          </a:p>
          <a:p>
            <a:pPr algn="just" eaLnBrk="1" hangingPunct="1">
              <a:buFontTx/>
              <a:buChar char="-"/>
            </a:pPr>
            <a:r>
              <a:rPr lang="it-IT" altLang="it-IT" sz="1300" u="none" dirty="0">
                <a:latin typeface="DINPro"/>
              </a:rPr>
              <a:t> diagnostica </a:t>
            </a:r>
            <a:r>
              <a:rPr lang="it-IT" altLang="it-IT" sz="1300" u="none" dirty="0" smtClean="0">
                <a:latin typeface="DINPro"/>
              </a:rPr>
              <a:t>strumentale (in una logica di appropriatezza)</a:t>
            </a:r>
            <a:endParaRPr lang="it-IT" altLang="it-IT" sz="1300" u="none" dirty="0">
              <a:latin typeface="DINPro"/>
            </a:endParaRPr>
          </a:p>
          <a:p>
            <a:pPr algn="just" eaLnBrk="1" hangingPunct="1">
              <a:buFontTx/>
              <a:buChar char="-"/>
            </a:pPr>
            <a:r>
              <a:rPr lang="it-IT" altLang="it-IT" sz="1300" u="none" dirty="0">
                <a:latin typeface="DINPro"/>
              </a:rPr>
              <a:t> </a:t>
            </a:r>
            <a:r>
              <a:rPr lang="it-IT" altLang="it-IT" sz="1300" u="none" dirty="0" smtClean="0">
                <a:latin typeface="DINPro"/>
              </a:rPr>
              <a:t>laboratorio</a:t>
            </a:r>
          </a:p>
          <a:p>
            <a:pPr algn="just" eaLnBrk="1" hangingPunct="1">
              <a:buFontTx/>
              <a:buChar char="-"/>
            </a:pPr>
            <a:r>
              <a:rPr lang="it-IT" altLang="it-IT" sz="1300" u="none" dirty="0">
                <a:latin typeface="DINPro"/>
              </a:rPr>
              <a:t> </a:t>
            </a:r>
            <a:r>
              <a:rPr lang="it-IT" altLang="it-IT" sz="1300" u="none" dirty="0" smtClean="0">
                <a:latin typeface="DINPro"/>
              </a:rPr>
              <a:t>chirurgia ambulatoriale</a:t>
            </a:r>
            <a:endParaRPr lang="it-IT" altLang="it-IT" sz="1300" u="none" dirty="0">
              <a:latin typeface="DINPro"/>
            </a:endParaRPr>
          </a:p>
        </p:txBody>
      </p:sp>
      <p:sp>
        <p:nvSpPr>
          <p:cNvPr id="1212422" name="AutoShape 6"/>
          <p:cNvSpPr>
            <a:spLocks noChangeArrowheads="1"/>
          </p:cNvSpPr>
          <p:nvPr/>
        </p:nvSpPr>
        <p:spPr bwMode="auto">
          <a:xfrm>
            <a:off x="5560273" y="2425518"/>
            <a:ext cx="244303" cy="540000"/>
          </a:xfrm>
          <a:prstGeom prst="upArrow">
            <a:avLst>
              <a:gd name="adj1" fmla="val 50000"/>
              <a:gd name="adj2" fmla="val 70055"/>
            </a:avLst>
          </a:prstGeom>
          <a:solidFill>
            <a:srgbClr val="FFCC66"/>
          </a:solidFill>
          <a:ln w="9525" algn="ctr">
            <a:solidFill>
              <a:srgbClr val="B05D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/>
            <a:endParaRPr lang="it-IT" altLang="it-IT" sz="1300">
              <a:latin typeface="DINPro"/>
            </a:endParaRPr>
          </a:p>
        </p:txBody>
      </p:sp>
      <p:sp>
        <p:nvSpPr>
          <p:cNvPr id="1212423" name="AutoShape 7"/>
          <p:cNvSpPr>
            <a:spLocks noChangeArrowheads="1"/>
          </p:cNvSpPr>
          <p:nvPr/>
        </p:nvSpPr>
        <p:spPr bwMode="auto">
          <a:xfrm>
            <a:off x="8650537" y="2425518"/>
            <a:ext cx="244303" cy="540000"/>
          </a:xfrm>
          <a:prstGeom prst="upArrow">
            <a:avLst>
              <a:gd name="adj1" fmla="val 50000"/>
              <a:gd name="adj2" fmla="val 70055"/>
            </a:avLst>
          </a:prstGeom>
          <a:solidFill>
            <a:srgbClr val="FFCC66"/>
          </a:solidFill>
          <a:ln w="9525" algn="ctr">
            <a:solidFill>
              <a:srgbClr val="B05D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/>
            <a:endParaRPr lang="it-IT" altLang="it-IT" sz="1300">
              <a:latin typeface="DINPro"/>
            </a:endParaRPr>
          </a:p>
        </p:txBody>
      </p:sp>
      <p:sp>
        <p:nvSpPr>
          <p:cNvPr id="1212424" name="AutoShape 8"/>
          <p:cNvSpPr>
            <a:spLocks noChangeArrowheads="1"/>
          </p:cNvSpPr>
          <p:nvPr/>
        </p:nvSpPr>
        <p:spPr bwMode="auto">
          <a:xfrm>
            <a:off x="2588000" y="4802006"/>
            <a:ext cx="244303" cy="540000"/>
          </a:xfrm>
          <a:prstGeom prst="upArrow">
            <a:avLst>
              <a:gd name="adj1" fmla="val 50000"/>
              <a:gd name="adj2" fmla="val 70055"/>
            </a:avLst>
          </a:prstGeom>
          <a:solidFill>
            <a:srgbClr val="FFCC66"/>
          </a:solidFill>
          <a:ln w="9525" algn="ctr">
            <a:solidFill>
              <a:srgbClr val="B05D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/>
            <a:endParaRPr lang="it-IT" altLang="it-IT" sz="1300">
              <a:latin typeface="DINPro"/>
            </a:endParaRPr>
          </a:p>
        </p:txBody>
      </p:sp>
      <p:sp>
        <p:nvSpPr>
          <p:cNvPr id="1212425" name="AutoShape 9"/>
          <p:cNvSpPr>
            <a:spLocks noChangeArrowheads="1"/>
          </p:cNvSpPr>
          <p:nvPr/>
        </p:nvSpPr>
        <p:spPr bwMode="auto">
          <a:xfrm>
            <a:off x="2594188" y="2450146"/>
            <a:ext cx="242960" cy="540000"/>
          </a:xfrm>
          <a:prstGeom prst="downArrow">
            <a:avLst>
              <a:gd name="adj1" fmla="val 50000"/>
              <a:gd name="adj2" fmla="val 84669"/>
            </a:avLst>
          </a:prstGeom>
          <a:solidFill>
            <a:srgbClr val="FFCC66"/>
          </a:solidFill>
          <a:ln w="9525" algn="ctr">
            <a:solidFill>
              <a:srgbClr val="B05D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/>
            <a:endParaRPr lang="it-IT" altLang="it-IT" sz="1300">
              <a:latin typeface="DINPro"/>
            </a:endParaRP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231014" y="1927319"/>
            <a:ext cx="2340000" cy="154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300" b="1" u="none" dirty="0" smtClean="0">
                <a:latin typeface="DINPro"/>
              </a:rPr>
              <a:t>Tasso di ricovero ordinario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1300" i="1" u="none" dirty="0" err="1" smtClean="0">
                <a:latin typeface="DINPro"/>
              </a:rPr>
              <a:t>Setting</a:t>
            </a:r>
            <a:r>
              <a:rPr lang="it-IT" altLang="it-IT" sz="1300" u="none" dirty="0" smtClean="0">
                <a:latin typeface="DINPro"/>
              </a:rPr>
              <a:t> da utilizzare in modo efficiente per le patologie acute</a:t>
            </a:r>
            <a:endParaRPr lang="it-IT" altLang="it-IT" sz="1300" u="none" dirty="0">
              <a:latin typeface="DINPro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750541" y="133518"/>
            <a:ext cx="634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33"/>
                </a:solidFill>
                <a:latin typeface="DINPro"/>
              </a:rPr>
              <a:t>La capacità di governo della domanda</a:t>
            </a:r>
            <a:endParaRPr lang="it-IT" sz="1600" b="1" i="0" dirty="0">
              <a:solidFill>
                <a:srgbClr val="333333"/>
              </a:solidFill>
              <a:effectLst/>
              <a:latin typeface="DINPro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198442" y="4301719"/>
            <a:ext cx="2340000" cy="154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300" b="1" u="none" dirty="0" smtClean="0">
                <a:latin typeface="DINPro"/>
              </a:rPr>
              <a:t>Assistenza domiciliare</a:t>
            </a:r>
            <a:endParaRPr lang="it-IT" altLang="it-IT" sz="1300" b="1" u="none" dirty="0">
              <a:latin typeface="DINPro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560273" y="4802006"/>
            <a:ext cx="244303" cy="540000"/>
          </a:xfrm>
          <a:prstGeom prst="upArrow">
            <a:avLst>
              <a:gd name="adj1" fmla="val 50000"/>
              <a:gd name="adj2" fmla="val 70055"/>
            </a:avLst>
          </a:prstGeom>
          <a:solidFill>
            <a:srgbClr val="FFCC66"/>
          </a:solidFill>
          <a:ln w="9525" algn="ctr">
            <a:solidFill>
              <a:srgbClr val="B05D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/>
            <a:endParaRPr lang="it-IT" altLang="it-IT" sz="1300">
              <a:latin typeface="DINPro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87579" y="4300835"/>
            <a:ext cx="2340000" cy="154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300" b="1" u="none" dirty="0" smtClean="0">
                <a:latin typeface="DINPro"/>
              </a:rPr>
              <a:t>Assistenza territoriale delle patologie croniche</a:t>
            </a:r>
            <a:endParaRPr lang="it-IT" altLang="it-IT" sz="1300" b="1" u="none" dirty="0">
              <a:latin typeface="DINPro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8650536" y="4802006"/>
            <a:ext cx="244303" cy="540000"/>
          </a:xfrm>
          <a:prstGeom prst="upArrow">
            <a:avLst>
              <a:gd name="adj1" fmla="val 50000"/>
              <a:gd name="adj2" fmla="val 70055"/>
            </a:avLst>
          </a:prstGeom>
          <a:solidFill>
            <a:srgbClr val="FFCC66"/>
          </a:solidFill>
          <a:ln w="9525" algn="ctr">
            <a:solidFill>
              <a:srgbClr val="B05D3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1pPr>
            <a:lvl2pPr marL="742950" indent="-28575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2pPr>
            <a:lvl3pPr marL="11430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3pPr>
            <a:lvl4pPr marL="16002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4pPr>
            <a:lvl5pPr marL="2057400" indent="-228600" eaLnBrk="0" hangingPunct="0">
              <a:defRPr sz="2400" u="sng">
                <a:solidFill>
                  <a:srgbClr val="B05D34"/>
                </a:solidFill>
                <a:latin typeface="95 Helvetica Black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rgbClr val="B05D34"/>
                </a:solidFill>
                <a:latin typeface="95 Helvetica Black" charset="0"/>
              </a:defRPr>
            </a:lvl9pPr>
          </a:lstStyle>
          <a:p>
            <a:pPr algn="just" eaLnBrk="1" hangingPunct="1"/>
            <a:endParaRPr lang="it-IT" altLang="it-IT" sz="1300">
              <a:latin typeface="DINPro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57950" y="6339099"/>
            <a:ext cx="2057400" cy="365125"/>
          </a:xfrm>
        </p:spPr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2" grpId="0" animBg="1"/>
      <p:bldP spid="1212423" grpId="0" animBg="1"/>
      <p:bldP spid="1212424" grpId="0" animBg="1"/>
      <p:bldP spid="1212425" grpId="0" animBg="1"/>
      <p:bldP spid="15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2887288"/>
            <a:ext cx="9102641" cy="173623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199505" y="99023"/>
            <a:ext cx="5972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C4.1 % DRG medici dimessi da reparti chirurgici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142748" y="4519974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99505" y="99023"/>
            <a:ext cx="5972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C4.1 % DRG medici dimessi da reparti chirurgici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604" t="27408" r="45729" b="21667"/>
          <a:stretch/>
        </p:blipFill>
        <p:spPr>
          <a:xfrm>
            <a:off x="0" y="1724891"/>
            <a:ext cx="3782463" cy="41979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5729" t="37408" r="20833" b="12593"/>
          <a:stretch/>
        </p:blipFill>
        <p:spPr>
          <a:xfrm>
            <a:off x="3699165" y="1990725"/>
            <a:ext cx="5444836" cy="350606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" y="1776550"/>
            <a:ext cx="2981325" cy="34766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323" y="1809502"/>
            <a:ext cx="4895850" cy="34766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06249" y="131977"/>
            <a:ext cx="6557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C4.4 % colecistectomie laparoscopiche in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Day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Surgery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RO 0-1 gg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2" y="3060012"/>
            <a:ext cx="8912692" cy="173831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06249" y="131977"/>
            <a:ext cx="6557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C4.4 % colecistectomie laparoscopiche in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Day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Surgery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RO 0-1 gg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907137" y="4632065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06249" y="131977"/>
            <a:ext cx="6557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C4.4 % colecistectomie laparoscopiche in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Day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Surgery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RO 0-1 gg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396" t="24444" r="47187" b="25926"/>
          <a:stretch/>
        </p:blipFill>
        <p:spPr>
          <a:xfrm>
            <a:off x="0" y="1779491"/>
            <a:ext cx="3626478" cy="39831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6927"/>
          <a:stretch/>
        </p:blipFill>
        <p:spPr>
          <a:xfrm>
            <a:off x="3602020" y="2223652"/>
            <a:ext cx="5541980" cy="3094857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56" y="1757308"/>
            <a:ext cx="3009900" cy="36480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624" y="1814969"/>
            <a:ext cx="4857750" cy="33909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45625" y="90789"/>
            <a:ext cx="6618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C4.7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LEA Chirurgici: % ricoveri in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Day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Surgery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(Patto per la salute)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9493"/>
            <a:ext cx="9144000" cy="179219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45625" y="90789"/>
            <a:ext cx="6618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C4.7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LEA Chirurgici: % ricoveri in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Day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Surgery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(Patto per la salute)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6052991" y="4655432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45625" y="90789"/>
            <a:ext cx="6618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C4.7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LEA Chirurgici: % ricoveri in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Day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Surgery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(Patto per la salute)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396" t="23333" r="45938" b="27037"/>
          <a:stretch/>
        </p:blipFill>
        <p:spPr>
          <a:xfrm>
            <a:off x="0" y="2171700"/>
            <a:ext cx="3417729" cy="357793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6550"/>
          <a:stretch/>
        </p:blipFill>
        <p:spPr>
          <a:xfrm>
            <a:off x="3417729" y="2389909"/>
            <a:ext cx="5726271" cy="2961407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" y="1779259"/>
            <a:ext cx="2867025" cy="36099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40" y="1729830"/>
            <a:ext cx="4686300" cy="34575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94023" y="84094"/>
            <a:ext cx="6577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C18.6 Tasso di ospedalizzazione per interventi di stripping vene per 100.000 residenti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6" y="2910761"/>
            <a:ext cx="8972024" cy="17907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94023" y="84094"/>
            <a:ext cx="6577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C18.6 Tasso di ospedalizzazione per interventi di stripping vene per 100.000 residenti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750062" y="4452656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75117" y="2967335"/>
            <a:ext cx="4793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Capacità di governo della domanda</a:t>
            </a:r>
            <a:endParaRPr lang="it-IT" sz="2400" b="1" i="0" dirty="0">
              <a:solidFill>
                <a:srgbClr val="333333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566"/>
            <a:ext cx="2619375" cy="43815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94023" y="84094"/>
            <a:ext cx="6577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C18.6 Tasso di ospedalizzazione per interventi di stripping vene per 100.000 residenti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8497"/>
          <a:stretch/>
        </p:blipFill>
        <p:spPr>
          <a:xfrm>
            <a:off x="3574472" y="1535566"/>
            <a:ext cx="5299363" cy="4234491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" y="1865090"/>
            <a:ext cx="2962275" cy="34575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62" y="1790948"/>
            <a:ext cx="3238500" cy="33813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24002" y="140213"/>
            <a:ext cx="667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333333"/>
                </a:solidFill>
                <a:latin typeface="DINPro"/>
              </a:rPr>
              <a:t>B28.1.2 Percentuale di anziani in Cure Domiciliari con valutazione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7" y="2850927"/>
            <a:ext cx="9072270" cy="16438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24002" y="140213"/>
            <a:ext cx="667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333333"/>
                </a:solidFill>
                <a:latin typeface="DINPro"/>
              </a:rPr>
              <a:t>B28.1.2 Percentuale di anziani in Cure Domiciliari con valutazione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4370047" y="4494727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49" y="1788399"/>
            <a:ext cx="2400300" cy="44672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24002" y="140213"/>
            <a:ext cx="667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333333"/>
                </a:solidFill>
                <a:latin typeface="DINPro"/>
              </a:rPr>
              <a:t>B28.1.2 Percentuale di anziani in Cure Domiciliari con valutazione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818956" y="10572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F17 Costo sanitario pro-capite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8" y="1769105"/>
            <a:ext cx="2914650" cy="33623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5500" t="36370" r="42917" b="34297"/>
          <a:stretch/>
        </p:blipFill>
        <p:spPr>
          <a:xfrm>
            <a:off x="3368040" y="1920240"/>
            <a:ext cx="5775960" cy="301752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18956" y="10572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F17 Costo sanitario pro-capite</a:t>
            </a:r>
          </a:p>
        </p:txBody>
      </p:sp>
      <p:cxnSp>
        <p:nvCxnSpPr>
          <p:cNvPr id="4" name="Connettore 2 3"/>
          <p:cNvCxnSpPr/>
          <p:nvPr/>
        </p:nvCxnSpPr>
        <p:spPr>
          <a:xfrm flipV="1">
            <a:off x="4914200" y="4212272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8620"/>
            <a:ext cx="9144000" cy="149454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18956" y="105722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F17 Costo sanitario pro-capite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096" y="1767551"/>
            <a:ext cx="2345808" cy="431368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5848" y="1723328"/>
            <a:ext cx="760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333333"/>
                </a:solidFill>
                <a:latin typeface="DINPro"/>
              </a:rPr>
              <a:t>Quali sono le priorità di intervento e di miglioramento per la Regione Puglia?</a:t>
            </a:r>
            <a:endParaRPr lang="it-IT" sz="3200" dirty="0">
              <a:solidFill>
                <a:srgbClr val="333333"/>
              </a:solidFill>
              <a:latin typeface="DINPro"/>
            </a:endParaRPr>
          </a:p>
        </p:txBody>
      </p:sp>
      <p:pic>
        <p:nvPicPr>
          <p:cNvPr id="2050" name="Picture 2" descr="http://www.fitway.it/wp-content/uploads/2013/04/analisi-aziend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0" y="3429000"/>
            <a:ext cx="5164639" cy="34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http://95.110.213.190/PNEed13/getchart.php?img=chart1&amp;id=01fav3vmgu1dl15i6brlmn74u1533ab4bb1738d&amp;"/>
          <p:cNvSpPr>
            <a:spLocks noChangeAspect="1" noChangeArrowheads="1"/>
          </p:cNvSpPr>
          <p:nvPr/>
        </p:nvSpPr>
        <p:spPr bwMode="auto">
          <a:xfrm>
            <a:off x="4686940" y="-3267744"/>
            <a:ext cx="291702" cy="29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3019161" y="816608"/>
            <a:ext cx="3119179" cy="2979271"/>
          </a:xfrm>
          <a:prstGeom prst="ellipse">
            <a:avLst/>
          </a:prstGeom>
          <a:solidFill>
            <a:srgbClr val="000000">
              <a:alpha val="25098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2116266" y="2746045"/>
            <a:ext cx="3119179" cy="2979271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98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00157" y="4068100"/>
            <a:ext cx="321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 charset="0"/>
              </a:rPr>
              <a:t>Trend</a:t>
            </a:r>
            <a:endParaRPr lang="it-IT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64101" y="1924664"/>
            <a:ext cx="321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 charset="0"/>
              </a:rPr>
              <a:t>Performance</a:t>
            </a:r>
            <a:endParaRPr lang="it-IT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3922056" y="2746046"/>
            <a:ext cx="3119179" cy="2979271"/>
          </a:xfrm>
          <a:prstGeom prst="ellipse">
            <a:avLst/>
          </a:prstGeom>
          <a:solidFill>
            <a:schemeClr val="accent1">
              <a:lumMod val="60000"/>
              <a:lumOff val="40000"/>
              <a:alpha val="25098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200" smtClean="0">
              <a:solidFill>
                <a:schemeClr val="accent1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427773" y="4081197"/>
            <a:ext cx="321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 charset="0"/>
              </a:rPr>
              <a:t>Variabilità</a:t>
            </a:r>
            <a:endParaRPr lang="it-IT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1" y="1527463"/>
          <a:ext cx="9143998" cy="3796932"/>
        </p:xfrm>
        <a:graphic>
          <a:graphicData uri="http://schemas.openxmlformats.org/drawingml/2006/table">
            <a:tbl>
              <a:tblPr/>
              <a:tblGrid>
                <a:gridCol w="687088"/>
                <a:gridCol w="6057829"/>
                <a:gridCol w="801602"/>
                <a:gridCol w="781563"/>
                <a:gridCol w="815916"/>
              </a:tblGrid>
              <a:tr h="44669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Codice</a:t>
                      </a:r>
                    </a:p>
                  </a:txBody>
                  <a:tcPr marL="7412" marR="7412" marT="7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Indicatore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Valutazione 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Trend             2013-2014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Garamond" panose="02020404030301010803" pitchFamily="18" charset="0"/>
                        </a:rPr>
                        <a:t>Variabilità 2014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C4.4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colecistectomie laparoscopiche in Day Surgery e RO 0-1 gg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C14.2A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di ricovero diurno di tipo diagnostico per 1.000 residenti (Griglia LEA)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C4.1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DRG medici dimessi da reparti chirurgici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C4.1.1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DRG medici dimessi da reparti chirurgici: ricoveri ordinari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C1.1.2.1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standardizzato DH medico acuti per 1.000 residenti std per eta' e sesso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C4.8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Drg LEA Medici: tasso di ospedalizzazione standardizzato per 10.000 residenti (Patto per la Salute)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C1.1.1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ospedalizzazione ricoveri ordinari acuti per 1.000 residenti standardizzato per eta' e sesso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B28.1.2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Percentuale di anziani in Cure Domiciliari con valutazione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C4.1.2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DRG medici dimessi da reparti chirurgici: day hospital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C14.3A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di ricoveri ordinari medici brevi per 1.000 residenti (Griglia LEA)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C4.7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Drg LEA Chirurgici: % ricoveri in Day Surgery (Patto per la salute)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C1.1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per 1.000 residenti standardizzato per eta' e sesso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C14.4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% ricoveri medici oltre soglia per pazienti &gt;= 65 anni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F17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Costo sanitario pro-capite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7412" marR="7412" marT="7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233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C18.6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Tasso di ospedalizzazione per interventi di stripping vene per 100.000 residenti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7412" marR="7412" marT="7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1721149"/>
            <a:ext cx="3076575" cy="35623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672" y="1737623"/>
            <a:ext cx="5305425" cy="34671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750541" y="133520"/>
            <a:ext cx="6347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C1.1 Tasso di ospedalizzazione per 1.000 residenti standardizzato per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5848" y="774426"/>
            <a:ext cx="760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rgbClr val="333333"/>
                </a:solidFill>
                <a:latin typeface="DINPro"/>
              </a:rPr>
              <a:t>Quali sono i miglioramenti attesi per il 2016?</a:t>
            </a:r>
            <a:endParaRPr lang="it-IT" sz="3200" dirty="0">
              <a:solidFill>
                <a:srgbClr val="333333"/>
              </a:solidFill>
              <a:latin typeface="DINPro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3156373"/>
            <a:ext cx="3686175" cy="275272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457950" y="5407449"/>
            <a:ext cx="2057400" cy="365125"/>
          </a:xfrm>
        </p:spPr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1804" y="2256235"/>
            <a:ext cx="4415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obiettivi delle aziende per il 2016 saranno definiti proporzionalmente al punto di partenza di ciascuna azienda. </a:t>
            </a:r>
            <a:r>
              <a:rPr lang="it-IT" dirty="0"/>
              <a:t>A</a:t>
            </a:r>
            <a:r>
              <a:rPr lang="it-IT" dirty="0" smtClean="0"/>
              <a:t>lle aziende con i risultati più critici sarà chiesto uno sforzo maggiore in modo che la Regione possa conseguire maggiore equità per i propri cittadini.</a:t>
            </a:r>
          </a:p>
          <a:p>
            <a:r>
              <a:rPr lang="it-IT" dirty="0" smtClean="0"/>
              <a:t>Gli obiettivi saranno fissati per ciascun indicatore tenendo in considerazione al minimo il </a:t>
            </a:r>
            <a:r>
              <a:rPr lang="it-IT" i="1" dirty="0" err="1" smtClean="0"/>
              <a:t>benchmarking</a:t>
            </a:r>
            <a:r>
              <a:rPr lang="it-IT" dirty="0" smtClean="0"/>
              <a:t> interno alla Regione e al massimo il posizionamento della Puglia rispetto al network delle regioni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61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15340"/>
          <a:stretch/>
        </p:blipFill>
        <p:spPr>
          <a:xfrm>
            <a:off x="4499264" y="943495"/>
            <a:ext cx="4644736" cy="29427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14773"/>
          <a:stretch/>
        </p:blipFill>
        <p:spPr>
          <a:xfrm>
            <a:off x="4608512" y="3958936"/>
            <a:ext cx="4535487" cy="289906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33111" y="1493420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in base al 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interno alla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643449" y="108807"/>
            <a:ext cx="653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C1.1.1 Tasso ospedalizzazione ricoveri ordinari acuti per 1.000 residenti standardizzato per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</p:spTree>
    <p:extLst>
      <p:ext uri="{BB962C8B-B14F-4D97-AF65-F5344CB8AC3E}">
        <p14:creationId xmlns:p14="http://schemas.microsoft.com/office/powerpoint/2010/main" val="21952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r="14318"/>
          <a:stretch/>
        </p:blipFill>
        <p:spPr>
          <a:xfrm>
            <a:off x="3886200" y="786756"/>
            <a:ext cx="5257800" cy="30445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4091"/>
          <a:stretch/>
        </p:blipFill>
        <p:spPr>
          <a:xfrm>
            <a:off x="4039144" y="3831273"/>
            <a:ext cx="5104856" cy="302672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33111" y="1493420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in base al 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interno alla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85655" y="117046"/>
            <a:ext cx="625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C1.1.2.1 Tasso di ospedalizzazione standardizzato DH medico acuti per 1.000 residenti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std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per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r="15227"/>
          <a:stretch/>
        </p:blipFill>
        <p:spPr>
          <a:xfrm>
            <a:off x="4343400" y="926335"/>
            <a:ext cx="4800600" cy="286842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r="15341"/>
          <a:stretch/>
        </p:blipFill>
        <p:spPr>
          <a:xfrm>
            <a:off x="4343400" y="4035392"/>
            <a:ext cx="4800600" cy="28226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111" y="1493420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in base al 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interno alla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10497" y="133521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C4.8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LEA Medici: tasso di ospedalizzazione standardizzato per 10.000 residenti (Patto per la Salute)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273"/>
          <a:stretch/>
        </p:blipFill>
        <p:spPr>
          <a:xfrm>
            <a:off x="4166755" y="839511"/>
            <a:ext cx="4894408" cy="30647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614"/>
          <a:stretch/>
        </p:blipFill>
        <p:spPr>
          <a:xfrm>
            <a:off x="4166755" y="3904292"/>
            <a:ext cx="4894408" cy="29537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111" y="1493420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in base al  </a:t>
            </a:r>
            <a:r>
              <a:rPr lang="it-IT" b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interno alla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17589" y="149997"/>
            <a:ext cx="6437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C14.2a Tasso di ricovero diurno di tipo diagnostico per 1.000 residenti (Griglia LEA)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42" y="887383"/>
            <a:ext cx="5764358" cy="27390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42" y="3979718"/>
            <a:ext cx="5764358" cy="287828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111" y="1493420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in base al  </a:t>
            </a:r>
            <a:r>
              <a:rPr lang="it-IT" b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interno alla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99505" y="99023"/>
            <a:ext cx="5972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333333"/>
                </a:solidFill>
                <a:latin typeface="DINPro"/>
              </a:rPr>
              <a:t>C4.1 % DRG medici dimessi da reparti chirurgici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1" y="907750"/>
            <a:ext cx="5361709" cy="28225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59" y="3855027"/>
            <a:ext cx="5325341" cy="300297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111" y="1493420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in base al  </a:t>
            </a:r>
            <a:r>
              <a:rPr lang="it-IT" b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interno alla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5625" y="90789"/>
            <a:ext cx="6618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C4.7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Drg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LEA Chirurgici: % ricoveri in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Day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Surgery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(Patto per la salute)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045"/>
          <a:stretch/>
        </p:blipFill>
        <p:spPr>
          <a:xfrm>
            <a:off x="4239491" y="838200"/>
            <a:ext cx="4904509" cy="304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4239491" y="3886201"/>
            <a:ext cx="4904509" cy="29718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111" y="1493420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 in base al  </a:t>
            </a:r>
            <a:r>
              <a:rPr lang="it-IT" b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interno alla Regione Puglia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24002" y="140213"/>
            <a:ext cx="667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333333"/>
                </a:solidFill>
                <a:latin typeface="DINPro"/>
              </a:rPr>
              <a:t>B28.1.2 Percentuale di anziani in Cure Domiciliari con valutazione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63096" y="4409802"/>
            <a:ext cx="2324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Obiettivi definiti proporzionalmente, sulla base del </a:t>
            </a:r>
            <a:r>
              <a:rPr lang="it-IT" b="1" i="1" dirty="0" err="1" smtClean="0">
                <a:solidFill>
                  <a:srgbClr val="333333"/>
                </a:solidFill>
                <a:latin typeface="Garamond" panose="02020404030301010803" pitchFamily="18" charset="0"/>
              </a:rPr>
              <a:t>benchmarking</a:t>
            </a:r>
            <a:r>
              <a:rPr lang="it-IT" b="1" dirty="0" smtClean="0">
                <a:solidFill>
                  <a:srgbClr val="333333"/>
                </a:solidFill>
                <a:latin typeface="Garamond" panose="02020404030301010803" pitchFamily="18" charset="0"/>
              </a:rPr>
              <a:t> del Network delle Regioni</a:t>
            </a:r>
            <a:endParaRPr lang="it-IT" b="1" dirty="0">
              <a:solidFill>
                <a:srgbClr val="33333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8" y="2829401"/>
            <a:ext cx="9126632" cy="158805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50541" y="133520"/>
            <a:ext cx="6347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C1.1 Tasso di ospedalizzazione per 1.000 residenti standardizzato per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559327" y="4251200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0" y="1451822"/>
            <a:ext cx="2638425" cy="44672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50541" y="133520"/>
            <a:ext cx="6347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333333"/>
                </a:solidFill>
                <a:latin typeface="DINPro"/>
              </a:rPr>
              <a:t>C1.1 Tasso di ospedalizzazione per 1.000 residenti standardizzato per </a:t>
            </a:r>
            <a:r>
              <a:rPr lang="it-IT" sz="1600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sz="1600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8661"/>
          <a:stretch/>
        </p:blipFill>
        <p:spPr>
          <a:xfrm>
            <a:off x="3741394" y="1506682"/>
            <a:ext cx="5086350" cy="40803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" y="1815715"/>
            <a:ext cx="3048000" cy="36385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176" y="1774531"/>
            <a:ext cx="4972050" cy="36099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643449" y="108807"/>
            <a:ext cx="653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C1.1.1 Tasso ospedalizzazione ricoveri ordinari acuti per 1.000 residenti standardizzato per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" y="2642388"/>
            <a:ext cx="9117895" cy="156900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43449" y="108807"/>
            <a:ext cx="653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DINPro"/>
              </a:rPr>
              <a:t>C1.1.1 Tasso ospedalizzazione ricoveri ordinari acuti per 1.000 residenti standardizzato per </a:t>
            </a:r>
            <a:r>
              <a:rPr lang="it-IT" b="1" dirty="0" err="1">
                <a:solidFill>
                  <a:srgbClr val="333333"/>
                </a:solidFill>
                <a:latin typeface="DINPro"/>
              </a:rPr>
              <a:t>eta'</a:t>
            </a:r>
            <a:r>
              <a:rPr lang="it-IT" b="1" dirty="0">
                <a:solidFill>
                  <a:srgbClr val="333333"/>
                </a:solidFill>
                <a:latin typeface="DINPro"/>
              </a:rPr>
              <a:t> e sesso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671524" y="4110458"/>
            <a:ext cx="5610" cy="332516"/>
          </a:xfrm>
          <a:prstGeom prst="straightConnector1">
            <a:avLst/>
          </a:prstGeom>
          <a:ln w="222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CCB92-42B9-46F2-9ACD-1773F6F3249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1404</Words>
  <Application>Microsoft Office PowerPoint</Application>
  <PresentationFormat>Presentazione su schermo (4:3)</PresentationFormat>
  <Paragraphs>252</Paragraphs>
  <Slides>57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57</vt:i4>
      </vt:variant>
    </vt:vector>
  </HeadingPairs>
  <TitlesOfParts>
    <vt:vector size="67" baseType="lpstr">
      <vt:lpstr>Arial</vt:lpstr>
      <vt:lpstr>Calibri</vt:lpstr>
      <vt:lpstr>Calibri Light</vt:lpstr>
      <vt:lpstr>DINPro</vt:lpstr>
      <vt:lpstr>Garamond</vt:lpstr>
      <vt:lpstr>Gill Sans</vt:lpstr>
      <vt:lpstr>MS Sans Serif</vt:lpstr>
      <vt:lpstr>Tahoma</vt:lpstr>
      <vt:lpstr>2_Tema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MeS</dc:creator>
  <cp:lastModifiedBy>Federico Vola</cp:lastModifiedBy>
  <cp:revision>35</cp:revision>
  <dcterms:created xsi:type="dcterms:W3CDTF">2015-12-18T09:34:44Z</dcterms:created>
  <dcterms:modified xsi:type="dcterms:W3CDTF">2015-12-21T13:39:31Z</dcterms:modified>
</cp:coreProperties>
</file>