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64"/>
  </p:notesMasterIdLst>
  <p:sldIdLst>
    <p:sldId id="328" r:id="rId2"/>
    <p:sldId id="321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24" r:id="rId59"/>
    <p:sldId id="330" r:id="rId60"/>
    <p:sldId id="329" r:id="rId61"/>
    <p:sldId id="326" r:id="rId62"/>
    <p:sldId id="327" r:id="rId6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89" d="100"/>
          <a:sy n="89" d="100"/>
        </p:scale>
        <p:origin x="1267" y="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5C69F7-2E3D-48F5-B17A-7553DACB3FA9}" type="datetimeFigureOut">
              <a:rPr lang="it-IT" smtClean="0"/>
              <a:t>21/12/2015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23CBA-B606-4BAD-A2BF-270062A86D0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89272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C198B-E899-4DD6-AF6C-4FA7CFDC7890}" type="slidenum">
              <a:rPr lang="it-IT" smtClean="0">
                <a:solidFill>
                  <a:prstClr val="black"/>
                </a:solidFill>
              </a:rPr>
              <a:pPr/>
              <a:t>1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860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0A48B-C13D-4EA8-AE7E-3F6145B485CC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21/12/2015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CCB92-42B9-46F2-9ACD-1773F6F3249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519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08587-5383-4E63-9674-D0F0A755E479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21/12/2015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CCB92-42B9-46F2-9ACD-1773F6F3249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374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078AD-254B-4668-AE46-8FEFC79227DE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21/12/2015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CCB92-42B9-46F2-9ACD-1773F6F3249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187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ACEE5-B2E4-4AF1-8EB5-B00ECDBA626C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21/12/2015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CCB92-42B9-46F2-9ACD-1773F6F3249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804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D91EF-03DF-47FF-AECE-D1479DA6559E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21/12/2015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CCB92-42B9-46F2-9ACD-1773F6F3249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347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572A5-4C63-4690-B2BA-CE8BD0299FC6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21/12/2015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CCB92-42B9-46F2-9ACD-1773F6F3249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829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20A2A-4FC5-4201-A0A2-1B0634B4DE9F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21/12/2015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CCB92-42B9-46F2-9ACD-1773F6F3249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041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CE5FD-D254-4DA0-93B6-929C7F90BF76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21/12/2015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CCB92-42B9-46F2-9ACD-1773F6F3249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385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1755E-FAF5-4132-8BE8-7F2EDA3AED5D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21/12/2015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CCB92-42B9-46F2-9ACD-1773F6F3249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299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47806-3651-406D-B2D3-F4FC3F842CC0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21/12/2015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CCB92-42B9-46F2-9ACD-1773F6F3249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671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57847-300E-4F75-BBC4-F90BC2FAE53B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21/12/2015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CCB92-42B9-46F2-9ACD-1773F6F3249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37B3F7-3206-4FD6-9BFF-6D4FCADD13FF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21/12/2015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CCB92-42B9-46F2-9ACD-1773F6F3249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7" descr="MeS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167689" y="-6347"/>
            <a:ext cx="976312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C:\Users\Gaetano\Desktop\Varie\Loghi\idm_ita.png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" y="-10318"/>
            <a:ext cx="1331913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http://3.bp.blogspot.com/-yE-NES-ddLM/U9dniqEw3MI/AAAAAAAAcuQ/-ZYhhaxbZ-Y/s1600/logo-regionepuglia-01.png"/>
          <p:cNvPicPr>
            <a:picLocks noChangeAspect="1" noChangeArrowheads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89" r="25610"/>
          <a:stretch/>
        </p:blipFill>
        <p:spPr bwMode="auto">
          <a:xfrm>
            <a:off x="12700" y="5909733"/>
            <a:ext cx="753868" cy="948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3424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tiff"/><Relationship Id="rId2" Type="http://schemas.openxmlformats.org/officeDocument/2006/relationships/image" Target="../media/image79.tiff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tiff"/><Relationship Id="rId2" Type="http://schemas.openxmlformats.org/officeDocument/2006/relationships/image" Target="../media/image81.tif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760114" y="1592719"/>
            <a:ext cx="7529383" cy="1107996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/>
            <a:r>
              <a:rPr lang="it-IT" sz="6600" b="1" dirty="0" smtClean="0">
                <a:solidFill>
                  <a:prstClr val="white"/>
                </a:solidFill>
                <a:latin typeface="Garamond" panose="02020404030301010803" pitchFamily="18" charset="0"/>
              </a:rPr>
              <a:t>PREVENZIONE</a:t>
            </a:r>
            <a:endParaRPr lang="it-IT" sz="6600" b="1" dirty="0">
              <a:solidFill>
                <a:prstClr val="white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CCB92-42B9-46F2-9ACD-1773F6F3249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 descr="http://3.bp.blogspot.com/-yE-NES-ddLM/U9dniqEw3MI/AAAAAAAAcuQ/-ZYhhaxbZ-Y/s1600/logo-regionepuglia-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805" y="4377637"/>
            <a:ext cx="38100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tangolo 3"/>
          <p:cNvSpPr/>
          <p:nvPr/>
        </p:nvSpPr>
        <p:spPr>
          <a:xfrm>
            <a:off x="0" y="5477774"/>
            <a:ext cx="871268" cy="16907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292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154" y="2510247"/>
            <a:ext cx="9123291" cy="1559483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2005917" y="66071"/>
            <a:ext cx="57706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rgbClr val="333333"/>
                </a:solidFill>
                <a:latin typeface="DINPro"/>
              </a:rPr>
              <a:t>B7.3 Copertura vaccinale Papilloma virus (HPV)</a:t>
            </a:r>
          </a:p>
        </p:txBody>
      </p:sp>
      <p:cxnSp>
        <p:nvCxnSpPr>
          <p:cNvPr id="5" name="Connettore 2 4"/>
          <p:cNvCxnSpPr/>
          <p:nvPr/>
        </p:nvCxnSpPr>
        <p:spPr>
          <a:xfrm flipV="1">
            <a:off x="5447131" y="4069728"/>
            <a:ext cx="5610" cy="332516"/>
          </a:xfrm>
          <a:prstGeom prst="straightConnector1">
            <a:avLst/>
          </a:prstGeom>
          <a:ln w="2222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7969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5174" y="1776790"/>
            <a:ext cx="2533650" cy="4476750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2005917" y="66071"/>
            <a:ext cx="57706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rgbClr val="333333"/>
                </a:solidFill>
                <a:latin typeface="DINPro"/>
              </a:rPr>
              <a:t>B7.3 Copertura vaccinale Papilloma virus (HPV)</a:t>
            </a:r>
          </a:p>
        </p:txBody>
      </p:sp>
    </p:spTree>
    <p:extLst>
      <p:ext uri="{BB962C8B-B14F-4D97-AF65-F5344CB8AC3E}">
        <p14:creationId xmlns:p14="http://schemas.microsoft.com/office/powerpoint/2010/main" val="1601150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" y="1666909"/>
            <a:ext cx="3076575" cy="3781425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3015" y="1757516"/>
            <a:ext cx="4619625" cy="3524250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2244811" y="99024"/>
            <a:ext cx="53175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rgbClr val="333333"/>
                </a:solidFill>
                <a:latin typeface="DINPro"/>
              </a:rPr>
              <a:t>B7.5 Copertura vaccinale antimeningococcico</a:t>
            </a:r>
          </a:p>
        </p:txBody>
      </p:sp>
    </p:spTree>
    <p:extLst>
      <p:ext uri="{BB962C8B-B14F-4D97-AF65-F5344CB8AC3E}">
        <p14:creationId xmlns:p14="http://schemas.microsoft.com/office/powerpoint/2010/main" val="3994671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" y="2493343"/>
            <a:ext cx="9091717" cy="1769571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2244811" y="99024"/>
            <a:ext cx="53175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rgbClr val="333333"/>
                </a:solidFill>
                <a:latin typeface="DINPro"/>
              </a:rPr>
              <a:t>B7.5 Copertura vaccinale antimeningococcico</a:t>
            </a:r>
          </a:p>
        </p:txBody>
      </p:sp>
      <p:cxnSp>
        <p:nvCxnSpPr>
          <p:cNvPr id="5" name="Connettore 2 4"/>
          <p:cNvCxnSpPr/>
          <p:nvPr/>
        </p:nvCxnSpPr>
        <p:spPr>
          <a:xfrm flipV="1">
            <a:off x="5250788" y="4037530"/>
            <a:ext cx="5610" cy="332516"/>
          </a:xfrm>
          <a:prstGeom prst="straightConnector1">
            <a:avLst/>
          </a:prstGeom>
          <a:ln w="2222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5584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1842" y="1772389"/>
            <a:ext cx="2600325" cy="4467225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2244811" y="99024"/>
            <a:ext cx="53175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rgbClr val="333333"/>
                </a:solidFill>
                <a:latin typeface="DINPro"/>
              </a:rPr>
              <a:t>B7.5 Copertura vaccinale antimeningococcico</a:t>
            </a:r>
          </a:p>
        </p:txBody>
      </p:sp>
    </p:spTree>
    <p:extLst>
      <p:ext uri="{BB962C8B-B14F-4D97-AF65-F5344CB8AC3E}">
        <p14:creationId xmlns:p14="http://schemas.microsoft.com/office/powerpoint/2010/main" val="2326861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19597"/>
            <a:ext cx="3048000" cy="3638550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1848" y="1810214"/>
            <a:ext cx="4572000" cy="3486150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2187149" y="82548"/>
            <a:ext cx="58859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rgbClr val="333333"/>
                </a:solidFill>
                <a:latin typeface="DINPro"/>
              </a:rPr>
              <a:t>B7.6 Copertura vaccinale </a:t>
            </a:r>
            <a:r>
              <a:rPr lang="it-IT" b="1" dirty="0" err="1">
                <a:solidFill>
                  <a:srgbClr val="333333"/>
                </a:solidFill>
                <a:latin typeface="DINPro"/>
              </a:rPr>
              <a:t>antipneumococcico</a:t>
            </a:r>
            <a:endParaRPr lang="it-IT" b="1" dirty="0">
              <a:solidFill>
                <a:srgbClr val="333333"/>
              </a:solidFill>
              <a:latin typeface="DINPro"/>
            </a:endParaRPr>
          </a:p>
        </p:txBody>
      </p:sp>
    </p:spTree>
    <p:extLst>
      <p:ext uri="{BB962C8B-B14F-4D97-AF65-F5344CB8AC3E}">
        <p14:creationId xmlns:p14="http://schemas.microsoft.com/office/powerpoint/2010/main" val="1023639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" y="2645402"/>
            <a:ext cx="9139131" cy="1707658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2187149" y="82548"/>
            <a:ext cx="58859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rgbClr val="333333"/>
                </a:solidFill>
                <a:latin typeface="DINPro"/>
              </a:rPr>
              <a:t>B7.6 Copertura vaccinale </a:t>
            </a:r>
            <a:r>
              <a:rPr lang="it-IT" b="1" dirty="0" err="1">
                <a:solidFill>
                  <a:srgbClr val="333333"/>
                </a:solidFill>
                <a:latin typeface="DINPro"/>
              </a:rPr>
              <a:t>antipneumococcico</a:t>
            </a:r>
            <a:endParaRPr lang="it-IT" b="1" dirty="0">
              <a:solidFill>
                <a:srgbClr val="333333"/>
              </a:solidFill>
              <a:latin typeface="DINPro"/>
            </a:endParaRPr>
          </a:p>
        </p:txBody>
      </p:sp>
      <p:cxnSp>
        <p:nvCxnSpPr>
          <p:cNvPr id="5" name="Connettore 2 4"/>
          <p:cNvCxnSpPr/>
          <p:nvPr/>
        </p:nvCxnSpPr>
        <p:spPr>
          <a:xfrm flipV="1">
            <a:off x="5419082" y="4020544"/>
            <a:ext cx="5610" cy="332516"/>
          </a:xfrm>
          <a:prstGeom prst="straightConnector1">
            <a:avLst/>
          </a:prstGeom>
          <a:ln w="2222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7697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5649" y="1773005"/>
            <a:ext cx="2552700" cy="4410075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2187149" y="82548"/>
            <a:ext cx="58859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rgbClr val="333333"/>
                </a:solidFill>
                <a:latin typeface="DINPro"/>
              </a:rPr>
              <a:t>B7.6 Copertura vaccinale </a:t>
            </a:r>
            <a:r>
              <a:rPr lang="it-IT" b="1" dirty="0" err="1">
                <a:solidFill>
                  <a:srgbClr val="333333"/>
                </a:solidFill>
                <a:latin typeface="DINPro"/>
              </a:rPr>
              <a:t>antipneumococcico</a:t>
            </a:r>
            <a:endParaRPr lang="it-IT" b="1" dirty="0">
              <a:solidFill>
                <a:srgbClr val="333333"/>
              </a:solidFill>
              <a:latin typeface="DINPro"/>
            </a:endParaRPr>
          </a:p>
        </p:txBody>
      </p:sp>
    </p:spTree>
    <p:extLst>
      <p:ext uri="{BB962C8B-B14F-4D97-AF65-F5344CB8AC3E}">
        <p14:creationId xmlns:p14="http://schemas.microsoft.com/office/powerpoint/2010/main" val="2081197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" y="1746999"/>
            <a:ext cx="3095625" cy="3819525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7561" y="1771713"/>
            <a:ext cx="4600575" cy="3476625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2170671" y="66073"/>
            <a:ext cx="58529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rgbClr val="333333"/>
                </a:solidFill>
                <a:latin typeface="DINPro"/>
              </a:rPr>
              <a:t>B7.7 Copertura vaccinale esavalente a 24 mesi</a:t>
            </a:r>
          </a:p>
        </p:txBody>
      </p:sp>
    </p:spTree>
    <p:extLst>
      <p:ext uri="{BB962C8B-B14F-4D97-AF65-F5344CB8AC3E}">
        <p14:creationId xmlns:p14="http://schemas.microsoft.com/office/powerpoint/2010/main" val="3164023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85006"/>
            <a:ext cx="9144000" cy="1733340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2170671" y="66073"/>
            <a:ext cx="58529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rgbClr val="333333"/>
                </a:solidFill>
                <a:latin typeface="DINPro"/>
              </a:rPr>
              <a:t>B7.7 Copertura vaccinale esavalente a 24 mesi</a:t>
            </a:r>
          </a:p>
        </p:txBody>
      </p:sp>
      <p:cxnSp>
        <p:nvCxnSpPr>
          <p:cNvPr id="5" name="Connettore 2 4"/>
          <p:cNvCxnSpPr/>
          <p:nvPr/>
        </p:nvCxnSpPr>
        <p:spPr>
          <a:xfrm flipV="1">
            <a:off x="5312496" y="4031921"/>
            <a:ext cx="5610" cy="332516"/>
          </a:xfrm>
          <a:prstGeom prst="straightConnector1">
            <a:avLst/>
          </a:prstGeom>
          <a:ln w="2222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0460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8955692"/>
              </p:ext>
            </p:extLst>
          </p:nvPr>
        </p:nvGraphicFramePr>
        <p:xfrm>
          <a:off x="0" y="1485895"/>
          <a:ext cx="9144000" cy="4124430"/>
        </p:xfrm>
        <a:graphic>
          <a:graphicData uri="http://schemas.openxmlformats.org/drawingml/2006/table">
            <a:tbl>
              <a:tblPr/>
              <a:tblGrid>
                <a:gridCol w="752288"/>
                <a:gridCol w="8391712"/>
              </a:tblGrid>
              <a:tr h="21501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</a:rPr>
                        <a:t>Codice</a:t>
                      </a:r>
                    </a:p>
                  </a:txBody>
                  <a:tcPr marL="9142" marR="9142" marT="9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</a:rPr>
                        <a:t>Descrizione</a:t>
                      </a:r>
                    </a:p>
                  </a:txBody>
                  <a:tcPr marL="9142" marR="9142" marT="9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2047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it-IT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B7.1</a:t>
                      </a:r>
                    </a:p>
                  </a:txBody>
                  <a:tcPr marL="9142" marR="9142" marT="9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it-IT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Copertura vaccinale MPR</a:t>
                      </a:r>
                    </a:p>
                  </a:txBody>
                  <a:tcPr marL="9142" marR="9142" marT="9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7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it-IT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B7.2</a:t>
                      </a:r>
                    </a:p>
                  </a:txBody>
                  <a:tcPr marL="9142" marR="9142" marT="9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it-IT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Copertura vaccinale antinfluenzale per gli anziani</a:t>
                      </a:r>
                    </a:p>
                  </a:txBody>
                  <a:tcPr marL="9142" marR="9142" marT="9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7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it-IT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B7.3</a:t>
                      </a:r>
                    </a:p>
                  </a:txBody>
                  <a:tcPr marL="9142" marR="9142" marT="9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it-IT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Copertura vaccinale Papilloma virus (HPV)</a:t>
                      </a:r>
                    </a:p>
                  </a:txBody>
                  <a:tcPr marL="9142" marR="9142" marT="9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7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it-IT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B7.5</a:t>
                      </a:r>
                    </a:p>
                  </a:txBody>
                  <a:tcPr marL="9142" marR="9142" marT="9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it-IT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Copertura vaccinale antimeningococcico</a:t>
                      </a:r>
                    </a:p>
                  </a:txBody>
                  <a:tcPr marL="9142" marR="9142" marT="9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7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it-IT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B7.6</a:t>
                      </a:r>
                    </a:p>
                  </a:txBody>
                  <a:tcPr marL="9142" marR="9142" marT="9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it-IT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Copertura vaccinale </a:t>
                      </a:r>
                      <a:r>
                        <a:rPr lang="it-IT" sz="11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antipneumococcico</a:t>
                      </a:r>
                      <a:endParaRPr lang="it-IT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142" marR="9142" marT="9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7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it-IT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B7.7</a:t>
                      </a:r>
                    </a:p>
                  </a:txBody>
                  <a:tcPr marL="9142" marR="9142" marT="9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it-IT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Copertura vaccinale esavalente a 24 mesi</a:t>
                      </a:r>
                    </a:p>
                  </a:txBody>
                  <a:tcPr marL="9142" marR="9142" marT="9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7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it-IT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A6.1.1</a:t>
                      </a:r>
                    </a:p>
                  </a:txBody>
                  <a:tcPr marL="9142" marR="9142" marT="9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it-IT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Percentuale di sedentari</a:t>
                      </a:r>
                    </a:p>
                  </a:txBody>
                  <a:tcPr marL="9142" marR="9142" marT="9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7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it-IT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A6.2.1</a:t>
                      </a:r>
                    </a:p>
                  </a:txBody>
                  <a:tcPr marL="9142" marR="9142" marT="9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it-IT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Percentuale di persone obese e sovrappeso</a:t>
                      </a:r>
                    </a:p>
                  </a:txBody>
                  <a:tcPr marL="9142" marR="9142" marT="9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7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it-IT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A6.3.1</a:t>
                      </a:r>
                    </a:p>
                  </a:txBody>
                  <a:tcPr marL="9142" marR="9142" marT="9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it-IT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Percentuale di bevitori a rischio</a:t>
                      </a:r>
                    </a:p>
                  </a:txBody>
                  <a:tcPr marL="9142" marR="9142" marT="9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7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it-IT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A6.4.1</a:t>
                      </a:r>
                    </a:p>
                  </a:txBody>
                  <a:tcPr marL="9142" marR="9142" marT="9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it-IT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Percentuale di fumatori</a:t>
                      </a:r>
                    </a:p>
                  </a:txBody>
                  <a:tcPr marL="9142" marR="9142" marT="9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7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it-IT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A6.1.2</a:t>
                      </a:r>
                    </a:p>
                  </a:txBody>
                  <a:tcPr marL="9142" marR="9142" marT="9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it-IT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Percentuale di persone intervistate consigliate dal medico o altro operatore sanitario di fare </a:t>
                      </a:r>
                      <a:r>
                        <a:rPr lang="it-IT" sz="11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attivita'</a:t>
                      </a:r>
                      <a:r>
                        <a:rPr lang="it-IT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 fisica</a:t>
                      </a:r>
                    </a:p>
                  </a:txBody>
                  <a:tcPr marL="9142" marR="9142" marT="9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094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it-IT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A6.2.2</a:t>
                      </a:r>
                    </a:p>
                  </a:txBody>
                  <a:tcPr marL="9142" marR="9142" marT="9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it-IT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Percentuale di persone sovrappeso e obese consigliate dal medico o altro operatore sanitario di perdere o mantenere </a:t>
                      </a:r>
                      <a:r>
                        <a:rPr lang="it-IT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peso</a:t>
                      </a:r>
                      <a:endParaRPr lang="it-IT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142" marR="9142" marT="9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7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it-IT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A6.2.3</a:t>
                      </a:r>
                    </a:p>
                  </a:txBody>
                  <a:tcPr marL="9142" marR="9142" marT="9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it-IT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Percentuale di persone sovrappeso e obese consigliate dal medico o altro operatore sanitario di fare </a:t>
                      </a:r>
                      <a:r>
                        <a:rPr lang="it-IT" sz="11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attivita'</a:t>
                      </a:r>
                      <a:r>
                        <a:rPr lang="it-IT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 fisica</a:t>
                      </a:r>
                    </a:p>
                  </a:txBody>
                  <a:tcPr marL="9142" marR="9142" marT="9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7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it-IT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A6.3.2</a:t>
                      </a:r>
                    </a:p>
                  </a:txBody>
                  <a:tcPr marL="9142" marR="9142" marT="9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it-IT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Percentuale di bevitori a maggior rischio consigliati dal medico o altro operatore sanitario di bere meno</a:t>
                      </a:r>
                    </a:p>
                  </a:txBody>
                  <a:tcPr marL="9142" marR="9142" marT="9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7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it-IT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F15.2.1</a:t>
                      </a:r>
                    </a:p>
                  </a:txBody>
                  <a:tcPr marL="9142" marR="9142" marT="9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it-IT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N.aziende ispezionate/N.aziende con dipendenti</a:t>
                      </a:r>
                    </a:p>
                  </a:txBody>
                  <a:tcPr marL="9142" marR="9142" marT="9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7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it-IT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F15.2.2</a:t>
                      </a:r>
                    </a:p>
                  </a:txBody>
                  <a:tcPr marL="9142" marR="9142" marT="9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it-IT" sz="11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N.aziende</a:t>
                      </a:r>
                      <a:r>
                        <a:rPr lang="it-IT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 delle costruzioni ispezionate/</a:t>
                      </a:r>
                      <a:r>
                        <a:rPr lang="it-IT" sz="11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N.aziende</a:t>
                      </a:r>
                      <a:r>
                        <a:rPr lang="it-IT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 delle costruzioni</a:t>
                      </a:r>
                    </a:p>
                  </a:txBody>
                  <a:tcPr marL="9142" marR="9142" marT="9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7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it-IT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F15.3.2</a:t>
                      </a:r>
                    </a:p>
                  </a:txBody>
                  <a:tcPr marL="9142" marR="9142" marT="9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it-IT" sz="11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N.sopralluoghi</a:t>
                      </a:r>
                      <a:r>
                        <a:rPr lang="it-IT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/</a:t>
                      </a:r>
                      <a:r>
                        <a:rPr lang="it-IT" sz="11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N.personale</a:t>
                      </a:r>
                      <a:r>
                        <a:rPr lang="it-IT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 UPG SPSAL</a:t>
                      </a:r>
                    </a:p>
                  </a:txBody>
                  <a:tcPr marL="9142" marR="9142" marT="9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7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it-IT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F15.3.1</a:t>
                      </a:r>
                    </a:p>
                  </a:txBody>
                  <a:tcPr marL="9142" marR="9142" marT="9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it-IT" sz="11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N.aziende</a:t>
                      </a:r>
                      <a:r>
                        <a:rPr lang="it-IT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 ispezionate/</a:t>
                      </a:r>
                      <a:r>
                        <a:rPr lang="it-IT" sz="11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N.personale</a:t>
                      </a:r>
                      <a:r>
                        <a:rPr lang="it-IT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 UPG SPSAL</a:t>
                      </a:r>
                    </a:p>
                  </a:txBody>
                  <a:tcPr marL="9142" marR="9142" marT="9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7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it-IT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F15.3.2</a:t>
                      </a:r>
                    </a:p>
                  </a:txBody>
                  <a:tcPr marL="9142" marR="9142" marT="9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it-IT" sz="11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N.sopralluoghi</a:t>
                      </a:r>
                      <a:r>
                        <a:rPr lang="it-IT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/</a:t>
                      </a:r>
                      <a:r>
                        <a:rPr lang="it-IT" sz="11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N.personale</a:t>
                      </a:r>
                      <a:r>
                        <a:rPr lang="it-IT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 UPG SPSAL</a:t>
                      </a:r>
                    </a:p>
                  </a:txBody>
                  <a:tcPr marL="9142" marR="9142" marT="9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ttangolo 4"/>
          <p:cNvSpPr/>
          <p:nvPr/>
        </p:nvSpPr>
        <p:spPr>
          <a:xfrm>
            <a:off x="1162133" y="328912"/>
            <a:ext cx="66102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333333"/>
                </a:solidFill>
                <a:latin typeface="Garamond" panose="02020404030301010803" pitchFamily="18" charset="0"/>
              </a:rPr>
              <a:t>Selezione set di indicatori per l’ Area Prevenzione</a:t>
            </a:r>
            <a:endParaRPr lang="it-IT" sz="2400" b="1" dirty="0">
              <a:solidFill>
                <a:srgbClr val="333333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8981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4699" y="1749763"/>
            <a:ext cx="2514600" cy="4467225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2170671" y="66073"/>
            <a:ext cx="58529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rgbClr val="333333"/>
                </a:solidFill>
                <a:latin typeface="DINPro"/>
              </a:rPr>
              <a:t>B7.7 Copertura vaccinale esavalente a 24 mesi</a:t>
            </a:r>
          </a:p>
        </p:txBody>
      </p:sp>
    </p:spTree>
    <p:extLst>
      <p:ext uri="{BB962C8B-B14F-4D97-AF65-F5344CB8AC3E}">
        <p14:creationId xmlns:p14="http://schemas.microsoft.com/office/powerpoint/2010/main" val="2167624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606243" y="2967337"/>
            <a:ext cx="39315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2400" b="1" dirty="0">
                <a:solidFill>
                  <a:srgbClr val="333333"/>
                </a:solidFill>
                <a:latin typeface="Garamond" panose="02020404030301010803" pitchFamily="18" charset="0"/>
              </a:rPr>
              <a:t>Stili di vita (indagine PASSI)</a:t>
            </a:r>
          </a:p>
        </p:txBody>
      </p:sp>
    </p:spTree>
    <p:extLst>
      <p:ext uri="{BB962C8B-B14F-4D97-AF65-F5344CB8AC3E}">
        <p14:creationId xmlns:p14="http://schemas.microsoft.com/office/powerpoint/2010/main" val="1925494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" y="1768203"/>
            <a:ext cx="3057525" cy="365760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3044" y="1776447"/>
            <a:ext cx="3657600" cy="3343275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2774072" y="97480"/>
            <a:ext cx="35958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>
                <a:solidFill>
                  <a:srgbClr val="333333"/>
                </a:solidFill>
                <a:latin typeface="DINPro"/>
              </a:rPr>
              <a:t>A6.1.1 Percentuale di sedentari</a:t>
            </a:r>
          </a:p>
        </p:txBody>
      </p:sp>
    </p:spTree>
    <p:extLst>
      <p:ext uri="{BB962C8B-B14F-4D97-AF65-F5344CB8AC3E}">
        <p14:creationId xmlns:p14="http://schemas.microsoft.com/office/powerpoint/2010/main" val="2847832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19319"/>
            <a:ext cx="9144000" cy="1739005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2774072" y="97480"/>
            <a:ext cx="35958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>
                <a:solidFill>
                  <a:srgbClr val="333333"/>
                </a:solidFill>
                <a:latin typeface="DINPro"/>
              </a:rPr>
              <a:t>A6.1.1 Percentuale di sedentari</a:t>
            </a:r>
          </a:p>
        </p:txBody>
      </p:sp>
      <p:cxnSp>
        <p:nvCxnSpPr>
          <p:cNvPr id="5" name="Connettore 2 4"/>
          <p:cNvCxnSpPr/>
          <p:nvPr/>
        </p:nvCxnSpPr>
        <p:spPr>
          <a:xfrm flipV="1">
            <a:off x="4061507" y="3628014"/>
            <a:ext cx="5610" cy="332516"/>
          </a:xfrm>
          <a:prstGeom prst="straightConnector1">
            <a:avLst/>
          </a:prstGeom>
          <a:ln w="2222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5255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1535538"/>
            <a:ext cx="2438400" cy="4533900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2774072" y="97480"/>
            <a:ext cx="35958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>
                <a:solidFill>
                  <a:srgbClr val="333333"/>
                </a:solidFill>
                <a:latin typeface="DINPro"/>
              </a:rPr>
              <a:t>A6.1.1 Percentuale di sedentari</a:t>
            </a:r>
          </a:p>
        </p:txBody>
      </p:sp>
    </p:spTree>
    <p:extLst>
      <p:ext uri="{BB962C8B-B14F-4D97-AF65-F5344CB8AC3E}">
        <p14:creationId xmlns:p14="http://schemas.microsoft.com/office/powerpoint/2010/main" val="2349318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" y="1690185"/>
            <a:ext cx="3095625" cy="3552825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2737" y="1797279"/>
            <a:ext cx="3695700" cy="3438525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1911181" y="82549"/>
            <a:ext cx="59230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rgbClr val="333333"/>
                </a:solidFill>
                <a:latin typeface="DINPro"/>
              </a:rPr>
              <a:t>A6.2.1 Percentuale di persone obese e sovrappeso</a:t>
            </a:r>
          </a:p>
        </p:txBody>
      </p:sp>
    </p:spTree>
    <p:extLst>
      <p:ext uri="{BB962C8B-B14F-4D97-AF65-F5344CB8AC3E}">
        <p14:creationId xmlns:p14="http://schemas.microsoft.com/office/powerpoint/2010/main" val="185891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80" y="2438266"/>
            <a:ext cx="9125220" cy="1618580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1911181" y="82549"/>
            <a:ext cx="59230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rgbClr val="333333"/>
                </a:solidFill>
                <a:latin typeface="DINPro"/>
              </a:rPr>
              <a:t>A6.2.1 Percentuale di persone obese e sovrappeso</a:t>
            </a:r>
          </a:p>
        </p:txBody>
      </p:sp>
      <p:cxnSp>
        <p:nvCxnSpPr>
          <p:cNvPr id="5" name="Connettore 2 4"/>
          <p:cNvCxnSpPr/>
          <p:nvPr/>
        </p:nvCxnSpPr>
        <p:spPr>
          <a:xfrm flipV="1">
            <a:off x="4044677" y="3947773"/>
            <a:ext cx="5610" cy="332516"/>
          </a:xfrm>
          <a:prstGeom prst="straightConnector1">
            <a:avLst/>
          </a:prstGeom>
          <a:ln w="2222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571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8516" y="1623409"/>
            <a:ext cx="2466975" cy="4667250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1911181" y="82549"/>
            <a:ext cx="59230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rgbClr val="333333"/>
                </a:solidFill>
                <a:latin typeface="DINPro"/>
              </a:rPr>
              <a:t>A6.2.1 Percentuale di persone obese e sovrappeso</a:t>
            </a:r>
          </a:p>
        </p:txBody>
      </p:sp>
    </p:spTree>
    <p:extLst>
      <p:ext uri="{BB962C8B-B14F-4D97-AF65-F5344CB8AC3E}">
        <p14:creationId xmlns:p14="http://schemas.microsoft.com/office/powerpoint/2010/main" val="1495022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63619"/>
            <a:ext cx="3048000" cy="3571875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9163" y="1796571"/>
            <a:ext cx="3857625" cy="3457575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2363703" y="89242"/>
            <a:ext cx="44165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>
                <a:solidFill>
                  <a:srgbClr val="333333"/>
                </a:solidFill>
                <a:latin typeface="DINPro"/>
              </a:rPr>
              <a:t>A6.3.1 Percentuale di bevitori a rischio</a:t>
            </a:r>
          </a:p>
        </p:txBody>
      </p:sp>
    </p:spTree>
    <p:extLst>
      <p:ext uri="{BB962C8B-B14F-4D97-AF65-F5344CB8AC3E}">
        <p14:creationId xmlns:p14="http://schemas.microsoft.com/office/powerpoint/2010/main" val="671005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" y="2385543"/>
            <a:ext cx="9143999" cy="1775048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2363703" y="89242"/>
            <a:ext cx="44165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>
                <a:solidFill>
                  <a:srgbClr val="333333"/>
                </a:solidFill>
                <a:latin typeface="DINPro"/>
              </a:rPr>
              <a:t>A6.3.1 Percentuale di bevitori a rischio</a:t>
            </a:r>
          </a:p>
        </p:txBody>
      </p:sp>
      <p:cxnSp>
        <p:nvCxnSpPr>
          <p:cNvPr id="5" name="Connettore 2 4"/>
          <p:cNvCxnSpPr/>
          <p:nvPr/>
        </p:nvCxnSpPr>
        <p:spPr>
          <a:xfrm flipV="1">
            <a:off x="4252240" y="3897285"/>
            <a:ext cx="5610" cy="332516"/>
          </a:xfrm>
          <a:prstGeom prst="straightConnector1">
            <a:avLst/>
          </a:prstGeom>
          <a:ln w="2222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029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" y="1826083"/>
            <a:ext cx="3133725" cy="3486150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1040" y="1806268"/>
            <a:ext cx="4524375" cy="3571875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1667482" y="113960"/>
            <a:ext cx="65069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>
                <a:solidFill>
                  <a:srgbClr val="333333"/>
                </a:solidFill>
                <a:latin typeface="DINPro"/>
              </a:rPr>
              <a:t>B7.1 Copertura vaccinale MPR (morbillo, parotite, rosolia)</a:t>
            </a:r>
          </a:p>
        </p:txBody>
      </p:sp>
    </p:spTree>
    <p:extLst>
      <p:ext uri="{BB962C8B-B14F-4D97-AF65-F5344CB8AC3E}">
        <p14:creationId xmlns:p14="http://schemas.microsoft.com/office/powerpoint/2010/main" val="4190532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9467" y="1789595"/>
            <a:ext cx="2505075" cy="4410075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2363703" y="89242"/>
            <a:ext cx="44165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>
                <a:solidFill>
                  <a:srgbClr val="333333"/>
                </a:solidFill>
                <a:latin typeface="DINPro"/>
              </a:rPr>
              <a:t>A6.3.1 Percentuale di bevitori a rischio</a:t>
            </a:r>
          </a:p>
        </p:txBody>
      </p:sp>
    </p:spTree>
    <p:extLst>
      <p:ext uri="{BB962C8B-B14F-4D97-AF65-F5344CB8AC3E}">
        <p14:creationId xmlns:p14="http://schemas.microsoft.com/office/powerpoint/2010/main" val="1409580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9" y="1762867"/>
            <a:ext cx="2952750" cy="3590925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9556" y="1800968"/>
            <a:ext cx="3676650" cy="3514725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2825368" y="105716"/>
            <a:ext cx="34932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>
                <a:solidFill>
                  <a:srgbClr val="333333"/>
                </a:solidFill>
                <a:latin typeface="DINPro"/>
              </a:rPr>
              <a:t>A6.4.1 Percentuale di fumatori</a:t>
            </a:r>
          </a:p>
        </p:txBody>
      </p:sp>
    </p:spTree>
    <p:extLst>
      <p:ext uri="{BB962C8B-B14F-4D97-AF65-F5344CB8AC3E}">
        <p14:creationId xmlns:p14="http://schemas.microsoft.com/office/powerpoint/2010/main" val="1042836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66" y="2640980"/>
            <a:ext cx="9127334" cy="1596175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2825368" y="105716"/>
            <a:ext cx="34932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>
                <a:solidFill>
                  <a:srgbClr val="333333"/>
                </a:solidFill>
                <a:latin typeface="DINPro"/>
              </a:rPr>
              <a:t>A6.4.1 Percentuale di fumatori</a:t>
            </a:r>
          </a:p>
        </p:txBody>
      </p:sp>
      <p:cxnSp>
        <p:nvCxnSpPr>
          <p:cNvPr id="5" name="Connettore 2 4"/>
          <p:cNvCxnSpPr/>
          <p:nvPr/>
        </p:nvCxnSpPr>
        <p:spPr>
          <a:xfrm flipV="1">
            <a:off x="4055897" y="4237153"/>
            <a:ext cx="5610" cy="332516"/>
          </a:xfrm>
          <a:prstGeom prst="straightConnector1">
            <a:avLst/>
          </a:prstGeom>
          <a:ln w="2222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9255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9466" y="1594638"/>
            <a:ext cx="2505075" cy="4467225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2825368" y="105716"/>
            <a:ext cx="34932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>
                <a:solidFill>
                  <a:srgbClr val="333333"/>
                </a:solidFill>
                <a:latin typeface="DINPro"/>
              </a:rPr>
              <a:t>A6.4.1 Percentuale di fumatori</a:t>
            </a:r>
          </a:p>
        </p:txBody>
      </p:sp>
    </p:spTree>
    <p:extLst>
      <p:ext uri="{BB962C8B-B14F-4D97-AF65-F5344CB8AC3E}">
        <p14:creationId xmlns:p14="http://schemas.microsoft.com/office/powerpoint/2010/main" val="3276193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503478" y="2967337"/>
            <a:ext cx="61370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2400" b="1" dirty="0">
                <a:solidFill>
                  <a:srgbClr val="333333"/>
                </a:solidFill>
                <a:latin typeface="Garamond" panose="02020404030301010803" pitchFamily="18" charset="0"/>
              </a:rPr>
              <a:t>Promozione stili di vita sani (indagine PASSI)</a:t>
            </a:r>
          </a:p>
        </p:txBody>
      </p:sp>
    </p:spTree>
    <p:extLst>
      <p:ext uri="{BB962C8B-B14F-4D97-AF65-F5344CB8AC3E}">
        <p14:creationId xmlns:p14="http://schemas.microsoft.com/office/powerpoint/2010/main" val="3107364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" y="1739928"/>
            <a:ext cx="3076575" cy="3609975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8615" y="1896450"/>
            <a:ext cx="3667125" cy="3457575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1672283" y="69162"/>
            <a:ext cx="63596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600" b="1" dirty="0">
                <a:solidFill>
                  <a:srgbClr val="333333"/>
                </a:solidFill>
                <a:latin typeface="DINPro"/>
              </a:rPr>
              <a:t>A6.1.2 Percentuale di persone intervistate consigliate dal medico o altro operatore sanitario di fare </a:t>
            </a:r>
            <a:r>
              <a:rPr lang="it-IT" sz="1600" b="1" dirty="0" err="1">
                <a:solidFill>
                  <a:srgbClr val="333333"/>
                </a:solidFill>
                <a:latin typeface="DINPro"/>
              </a:rPr>
              <a:t>attivita'</a:t>
            </a:r>
            <a:r>
              <a:rPr lang="it-IT" sz="1600" b="1" dirty="0">
                <a:solidFill>
                  <a:srgbClr val="333333"/>
                </a:solidFill>
                <a:latin typeface="DINPro"/>
              </a:rPr>
              <a:t> fisica</a:t>
            </a:r>
          </a:p>
        </p:txBody>
      </p:sp>
    </p:spTree>
    <p:extLst>
      <p:ext uri="{BB962C8B-B14F-4D97-AF65-F5344CB8AC3E}">
        <p14:creationId xmlns:p14="http://schemas.microsoft.com/office/powerpoint/2010/main" val="2733431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43" y="2530906"/>
            <a:ext cx="9126263" cy="1680491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1672283" y="69162"/>
            <a:ext cx="63596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600" b="1" dirty="0">
                <a:solidFill>
                  <a:srgbClr val="333333"/>
                </a:solidFill>
                <a:latin typeface="DINPro"/>
              </a:rPr>
              <a:t>A6.1.2 Percentuale di persone intervistate consigliate dal medico o altro operatore sanitario di fare </a:t>
            </a:r>
            <a:r>
              <a:rPr lang="it-IT" sz="1600" b="1" dirty="0" err="1">
                <a:solidFill>
                  <a:srgbClr val="333333"/>
                </a:solidFill>
                <a:latin typeface="DINPro"/>
              </a:rPr>
              <a:t>attivita'</a:t>
            </a:r>
            <a:r>
              <a:rPr lang="it-IT" sz="1600" b="1" dirty="0">
                <a:solidFill>
                  <a:srgbClr val="333333"/>
                </a:solidFill>
                <a:latin typeface="DINPro"/>
              </a:rPr>
              <a:t> fisica</a:t>
            </a:r>
          </a:p>
        </p:txBody>
      </p:sp>
      <p:cxnSp>
        <p:nvCxnSpPr>
          <p:cNvPr id="5" name="Connettore 2 4"/>
          <p:cNvCxnSpPr/>
          <p:nvPr/>
        </p:nvCxnSpPr>
        <p:spPr>
          <a:xfrm flipV="1">
            <a:off x="4083946" y="3829967"/>
            <a:ext cx="5610" cy="332516"/>
          </a:xfrm>
          <a:prstGeom prst="straightConnector1">
            <a:avLst/>
          </a:prstGeom>
          <a:ln w="2222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3171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672283" y="69162"/>
            <a:ext cx="63596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600" b="1" dirty="0">
                <a:solidFill>
                  <a:srgbClr val="333333"/>
                </a:solidFill>
                <a:latin typeface="DINPro"/>
              </a:rPr>
              <a:t>A6.1.2 Percentuale di persone intervistate consigliate dal medico o altro operatore sanitario di fare </a:t>
            </a:r>
            <a:r>
              <a:rPr lang="it-IT" sz="1600" b="1" dirty="0" err="1">
                <a:solidFill>
                  <a:srgbClr val="333333"/>
                </a:solidFill>
                <a:latin typeface="DINPro"/>
              </a:rPr>
              <a:t>attivita'</a:t>
            </a:r>
            <a:r>
              <a:rPr lang="it-IT" sz="1600" b="1" dirty="0">
                <a:solidFill>
                  <a:srgbClr val="333333"/>
                </a:solidFill>
                <a:latin typeface="DINPro"/>
              </a:rPr>
              <a:t> fisica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/>
          <a:srcRect l="26562" t="27593" r="57292" b="23518"/>
          <a:stretch/>
        </p:blipFill>
        <p:spPr>
          <a:xfrm>
            <a:off x="3095625" y="1333500"/>
            <a:ext cx="295275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98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" y="1760902"/>
            <a:ext cx="3076575" cy="3857625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2337" y="1788835"/>
            <a:ext cx="3695700" cy="3533775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1482809" y="93878"/>
            <a:ext cx="664793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600" b="1" dirty="0">
                <a:solidFill>
                  <a:srgbClr val="333333"/>
                </a:solidFill>
                <a:latin typeface="DINPro"/>
              </a:rPr>
              <a:t>A6.2.2 Percentuale di persone sovrappeso e obese consigliate dal medico o altro operatore sanitario di perdere o mantenere peso</a:t>
            </a:r>
          </a:p>
        </p:txBody>
      </p:sp>
    </p:spTree>
    <p:extLst>
      <p:ext uri="{BB962C8B-B14F-4D97-AF65-F5344CB8AC3E}">
        <p14:creationId xmlns:p14="http://schemas.microsoft.com/office/powerpoint/2010/main" val="3827924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33" y="2514137"/>
            <a:ext cx="9083273" cy="1619987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1482809" y="93878"/>
            <a:ext cx="664793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600" b="1" dirty="0">
                <a:solidFill>
                  <a:srgbClr val="333333"/>
                </a:solidFill>
                <a:latin typeface="DINPro"/>
              </a:rPr>
              <a:t>A6.2.2 Percentuale di persone sovrappeso e obese consigliate dal medico o altro operatore sanitario di perdere o mantenere peso</a:t>
            </a:r>
          </a:p>
        </p:txBody>
      </p:sp>
      <p:cxnSp>
        <p:nvCxnSpPr>
          <p:cNvPr id="5" name="Connettore 2 4"/>
          <p:cNvCxnSpPr/>
          <p:nvPr/>
        </p:nvCxnSpPr>
        <p:spPr>
          <a:xfrm flipV="1">
            <a:off x="4095166" y="4043140"/>
            <a:ext cx="5610" cy="332516"/>
          </a:xfrm>
          <a:prstGeom prst="straightConnector1">
            <a:avLst/>
          </a:prstGeom>
          <a:ln w="2222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185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08" y="2205044"/>
            <a:ext cx="9083273" cy="1619987"/>
          </a:xfrm>
          <a:prstGeom prst="rect">
            <a:avLst/>
          </a:prstGeom>
        </p:spPr>
      </p:pic>
      <p:cxnSp>
        <p:nvCxnSpPr>
          <p:cNvPr id="5" name="Connettore 2 4"/>
          <p:cNvCxnSpPr/>
          <p:nvPr/>
        </p:nvCxnSpPr>
        <p:spPr>
          <a:xfrm flipV="1">
            <a:off x="5346155" y="3779478"/>
            <a:ext cx="5610" cy="332516"/>
          </a:xfrm>
          <a:prstGeom prst="straightConnector1">
            <a:avLst/>
          </a:prstGeom>
          <a:ln w="2222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ttangolo 5"/>
          <p:cNvSpPr/>
          <p:nvPr/>
        </p:nvSpPr>
        <p:spPr>
          <a:xfrm>
            <a:off x="1667482" y="113960"/>
            <a:ext cx="65069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>
                <a:solidFill>
                  <a:srgbClr val="333333"/>
                </a:solidFill>
                <a:latin typeface="DINPro"/>
              </a:rPr>
              <a:t>B7.1 Copertura vaccinale MPR (morbillo, parotite, rosolia)</a:t>
            </a:r>
          </a:p>
        </p:txBody>
      </p:sp>
    </p:spTree>
    <p:extLst>
      <p:ext uri="{BB962C8B-B14F-4D97-AF65-F5344CB8AC3E}">
        <p14:creationId xmlns:p14="http://schemas.microsoft.com/office/powerpoint/2010/main" val="3254908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1232" y="1990864"/>
            <a:ext cx="2400300" cy="4467225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1482809" y="93878"/>
            <a:ext cx="664793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600" b="1" dirty="0">
                <a:solidFill>
                  <a:srgbClr val="333333"/>
                </a:solidFill>
                <a:latin typeface="DINPro"/>
              </a:rPr>
              <a:t>A6.2.2 Percentuale di persone sovrappeso e obese consigliate dal medico o altro operatore sanitario di perdere o mantenere peso</a:t>
            </a:r>
          </a:p>
        </p:txBody>
      </p:sp>
    </p:spTree>
    <p:extLst>
      <p:ext uri="{BB962C8B-B14F-4D97-AF65-F5344CB8AC3E}">
        <p14:creationId xmlns:p14="http://schemas.microsoft.com/office/powerpoint/2010/main" val="139411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72526"/>
            <a:ext cx="3143250" cy="3609975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5207" y="1805938"/>
            <a:ext cx="3657600" cy="3467100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1383957" y="110353"/>
            <a:ext cx="67588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600" b="1" dirty="0">
                <a:solidFill>
                  <a:srgbClr val="333333"/>
                </a:solidFill>
                <a:latin typeface="DINPro"/>
              </a:rPr>
              <a:t>A6.2.3 Percentuale di persone sovrappeso e obese consigliate dal medico o altro operatore sanitario di fare </a:t>
            </a:r>
            <a:r>
              <a:rPr lang="it-IT" sz="1600" b="1" dirty="0" err="1">
                <a:solidFill>
                  <a:srgbClr val="333333"/>
                </a:solidFill>
                <a:latin typeface="DINPro"/>
              </a:rPr>
              <a:t>attivita'</a:t>
            </a:r>
            <a:r>
              <a:rPr lang="it-IT" sz="1600" b="1" dirty="0">
                <a:solidFill>
                  <a:srgbClr val="333333"/>
                </a:solidFill>
                <a:latin typeface="DINPro"/>
              </a:rPr>
              <a:t> fisica</a:t>
            </a:r>
          </a:p>
        </p:txBody>
      </p:sp>
    </p:spTree>
    <p:extLst>
      <p:ext uri="{BB962C8B-B14F-4D97-AF65-F5344CB8AC3E}">
        <p14:creationId xmlns:p14="http://schemas.microsoft.com/office/powerpoint/2010/main" val="2320414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" y="2520509"/>
            <a:ext cx="9096129" cy="1755283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1383957" y="110353"/>
            <a:ext cx="67588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600" b="1" dirty="0">
                <a:solidFill>
                  <a:srgbClr val="333333"/>
                </a:solidFill>
                <a:latin typeface="DINPro"/>
              </a:rPr>
              <a:t>A6.2.3 Percentuale di persone sovrappeso e obese consigliate dal medico o altro operatore sanitario di fare </a:t>
            </a:r>
            <a:r>
              <a:rPr lang="it-IT" sz="1600" b="1" dirty="0" err="1">
                <a:solidFill>
                  <a:srgbClr val="333333"/>
                </a:solidFill>
                <a:latin typeface="DINPro"/>
              </a:rPr>
              <a:t>attivita'</a:t>
            </a:r>
            <a:r>
              <a:rPr lang="it-IT" sz="1600" b="1" dirty="0">
                <a:solidFill>
                  <a:srgbClr val="333333"/>
                </a:solidFill>
                <a:latin typeface="DINPro"/>
              </a:rPr>
              <a:t> fisica</a:t>
            </a:r>
          </a:p>
        </p:txBody>
      </p:sp>
      <p:cxnSp>
        <p:nvCxnSpPr>
          <p:cNvPr id="5" name="Connettore 2 4"/>
          <p:cNvCxnSpPr/>
          <p:nvPr/>
        </p:nvCxnSpPr>
        <p:spPr>
          <a:xfrm flipV="1">
            <a:off x="3977360" y="4048750"/>
            <a:ext cx="5610" cy="332516"/>
          </a:xfrm>
          <a:prstGeom prst="straightConnector1">
            <a:avLst/>
          </a:prstGeom>
          <a:ln w="2222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238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2324" y="2148429"/>
            <a:ext cx="2419350" cy="4467225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1383957" y="110353"/>
            <a:ext cx="67588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600" b="1" dirty="0">
                <a:solidFill>
                  <a:srgbClr val="333333"/>
                </a:solidFill>
                <a:latin typeface="DINPro"/>
              </a:rPr>
              <a:t>A6.2.3 Percentuale di persone sovrappeso e obese consigliate dal medico o altro operatore sanitario di fare </a:t>
            </a:r>
            <a:r>
              <a:rPr lang="it-IT" sz="1600" b="1" dirty="0" err="1">
                <a:solidFill>
                  <a:srgbClr val="333333"/>
                </a:solidFill>
                <a:latin typeface="DINPro"/>
              </a:rPr>
              <a:t>attivita'</a:t>
            </a:r>
            <a:r>
              <a:rPr lang="it-IT" sz="1600" b="1" dirty="0">
                <a:solidFill>
                  <a:srgbClr val="333333"/>
                </a:solidFill>
                <a:latin typeface="DINPro"/>
              </a:rPr>
              <a:t> fisica</a:t>
            </a:r>
          </a:p>
        </p:txBody>
      </p:sp>
    </p:spTree>
    <p:extLst>
      <p:ext uri="{BB962C8B-B14F-4D97-AF65-F5344CB8AC3E}">
        <p14:creationId xmlns:p14="http://schemas.microsoft.com/office/powerpoint/2010/main" val="88120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66" y="1727735"/>
            <a:ext cx="3095625" cy="381000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2948" y="1793648"/>
            <a:ext cx="3533775" cy="3381375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1524001" y="92339"/>
            <a:ext cx="65527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600" b="1" dirty="0">
                <a:solidFill>
                  <a:srgbClr val="333333"/>
                </a:solidFill>
                <a:latin typeface="DINPro"/>
              </a:rPr>
              <a:t>A6.3.2 Percentuale di bevitori a maggior rischio consigliati dal medico o altro operatore sanitario di bere meno</a:t>
            </a:r>
          </a:p>
        </p:txBody>
      </p:sp>
    </p:spTree>
    <p:extLst>
      <p:ext uri="{BB962C8B-B14F-4D97-AF65-F5344CB8AC3E}">
        <p14:creationId xmlns:p14="http://schemas.microsoft.com/office/powerpoint/2010/main" val="1367272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9" y="2598985"/>
            <a:ext cx="9132757" cy="1586650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1524001" y="92339"/>
            <a:ext cx="65527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600" b="1" dirty="0">
                <a:solidFill>
                  <a:srgbClr val="333333"/>
                </a:solidFill>
                <a:latin typeface="DINPro"/>
              </a:rPr>
              <a:t>A6.3.2 Percentuale di bevitori a maggior rischio consigliati dal medico o altro operatore sanitario di bere meno</a:t>
            </a:r>
          </a:p>
        </p:txBody>
      </p:sp>
      <p:cxnSp>
        <p:nvCxnSpPr>
          <p:cNvPr id="5" name="Connettore 2 4"/>
          <p:cNvCxnSpPr/>
          <p:nvPr/>
        </p:nvCxnSpPr>
        <p:spPr>
          <a:xfrm flipV="1">
            <a:off x="4067116" y="4110458"/>
            <a:ext cx="5610" cy="332516"/>
          </a:xfrm>
          <a:prstGeom prst="straightConnector1">
            <a:avLst/>
          </a:prstGeom>
          <a:ln w="2222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22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5712" y="1783804"/>
            <a:ext cx="2352675" cy="4381500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1524001" y="92339"/>
            <a:ext cx="65527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600" b="1" dirty="0">
                <a:solidFill>
                  <a:srgbClr val="333333"/>
                </a:solidFill>
                <a:latin typeface="DINPro"/>
              </a:rPr>
              <a:t>A6.3.2 Percentuale di bevitori a maggior rischio consigliati dal medico o altro operatore sanitario di bere meno</a:t>
            </a:r>
          </a:p>
        </p:txBody>
      </p:sp>
    </p:spTree>
    <p:extLst>
      <p:ext uri="{BB962C8B-B14F-4D97-AF65-F5344CB8AC3E}">
        <p14:creationId xmlns:p14="http://schemas.microsoft.com/office/powerpoint/2010/main" val="75771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196829" y="2967337"/>
            <a:ext cx="27504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2400" b="1" dirty="0">
                <a:solidFill>
                  <a:srgbClr val="333333"/>
                </a:solidFill>
                <a:latin typeface="Garamond" panose="02020404030301010803" pitchFamily="18" charset="0"/>
              </a:rPr>
              <a:t>Sicurezza sul lavoro</a:t>
            </a:r>
          </a:p>
        </p:txBody>
      </p:sp>
    </p:spTree>
    <p:extLst>
      <p:ext uri="{BB962C8B-B14F-4D97-AF65-F5344CB8AC3E}">
        <p14:creationId xmlns:p14="http://schemas.microsoft.com/office/powerpoint/2010/main" val="1059472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676401" y="107262"/>
            <a:ext cx="64955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rgbClr val="333333"/>
                </a:solidFill>
                <a:latin typeface="DINPro"/>
              </a:rPr>
              <a:t>F15.2.1 </a:t>
            </a:r>
            <a:r>
              <a:rPr lang="it-IT" b="1" dirty="0" err="1">
                <a:solidFill>
                  <a:srgbClr val="333333"/>
                </a:solidFill>
                <a:latin typeface="DINPro"/>
              </a:rPr>
              <a:t>N.aziende</a:t>
            </a:r>
            <a:r>
              <a:rPr lang="it-IT" b="1" dirty="0">
                <a:solidFill>
                  <a:srgbClr val="333333"/>
                </a:solidFill>
                <a:latin typeface="DINPro"/>
              </a:rPr>
              <a:t> ispezionate/</a:t>
            </a:r>
            <a:r>
              <a:rPr lang="it-IT" b="1" dirty="0" err="1">
                <a:solidFill>
                  <a:srgbClr val="333333"/>
                </a:solidFill>
                <a:latin typeface="DINPro"/>
              </a:rPr>
              <a:t>N.aziende</a:t>
            </a:r>
            <a:r>
              <a:rPr lang="it-IT" b="1" dirty="0">
                <a:solidFill>
                  <a:srgbClr val="333333"/>
                </a:solidFill>
                <a:latin typeface="DINPro"/>
              </a:rPr>
              <a:t> con dipendenti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2" y="1678974"/>
            <a:ext cx="2933700" cy="346710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4003" y="1811551"/>
            <a:ext cx="3714750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89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1676401" y="107262"/>
            <a:ext cx="64955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rgbClr val="333333"/>
                </a:solidFill>
                <a:latin typeface="DINPro"/>
              </a:rPr>
              <a:t>F15.2.1 </a:t>
            </a:r>
            <a:r>
              <a:rPr lang="it-IT" b="1" dirty="0" err="1">
                <a:solidFill>
                  <a:srgbClr val="333333"/>
                </a:solidFill>
                <a:latin typeface="DINPro"/>
              </a:rPr>
              <a:t>N.aziende</a:t>
            </a:r>
            <a:r>
              <a:rPr lang="it-IT" b="1" dirty="0">
                <a:solidFill>
                  <a:srgbClr val="333333"/>
                </a:solidFill>
                <a:latin typeface="DINPro"/>
              </a:rPr>
              <a:t> ispezionate/</a:t>
            </a:r>
            <a:r>
              <a:rPr lang="it-IT" b="1" dirty="0" err="1">
                <a:solidFill>
                  <a:srgbClr val="333333"/>
                </a:solidFill>
                <a:latin typeface="DINPro"/>
              </a:rPr>
              <a:t>N.aziende</a:t>
            </a:r>
            <a:r>
              <a:rPr lang="it-IT" b="1" dirty="0">
                <a:solidFill>
                  <a:srgbClr val="333333"/>
                </a:solidFill>
                <a:latin typeface="DINPro"/>
              </a:rPr>
              <a:t> con dipendenti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32553"/>
            <a:ext cx="9144000" cy="1677276"/>
          </a:xfrm>
          <a:prstGeom prst="rect">
            <a:avLst/>
          </a:prstGeom>
        </p:spPr>
      </p:pic>
      <p:cxnSp>
        <p:nvCxnSpPr>
          <p:cNvPr id="4" name="Connettore 2 3"/>
          <p:cNvCxnSpPr/>
          <p:nvPr/>
        </p:nvCxnSpPr>
        <p:spPr>
          <a:xfrm flipV="1">
            <a:off x="6086651" y="3643571"/>
            <a:ext cx="5610" cy="332516"/>
          </a:xfrm>
          <a:prstGeom prst="straightConnector1">
            <a:avLst/>
          </a:prstGeom>
          <a:ln w="2222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9730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4700" y="1786798"/>
            <a:ext cx="2514600" cy="4429125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1667482" y="113960"/>
            <a:ext cx="65069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>
                <a:solidFill>
                  <a:srgbClr val="333333"/>
                </a:solidFill>
                <a:latin typeface="DINPro"/>
              </a:rPr>
              <a:t>B7.1 Copertura vaccinale MPR (morbillo, parotite, rosolia)</a:t>
            </a:r>
          </a:p>
        </p:txBody>
      </p:sp>
    </p:spTree>
    <p:extLst>
      <p:ext uri="{BB962C8B-B14F-4D97-AF65-F5344CB8AC3E}">
        <p14:creationId xmlns:p14="http://schemas.microsoft.com/office/powerpoint/2010/main" val="2894501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0" y="1858404"/>
            <a:ext cx="2924175" cy="3371850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7476" y="1786838"/>
            <a:ext cx="3724275" cy="3333750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1643448" y="66075"/>
            <a:ext cx="64872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rgbClr val="333333"/>
                </a:solidFill>
                <a:latin typeface="DINPro"/>
              </a:rPr>
              <a:t>F15.2.2 </a:t>
            </a:r>
            <a:r>
              <a:rPr lang="it-IT" b="1" dirty="0" err="1">
                <a:solidFill>
                  <a:srgbClr val="333333"/>
                </a:solidFill>
                <a:latin typeface="DINPro"/>
              </a:rPr>
              <a:t>N.aziende</a:t>
            </a:r>
            <a:r>
              <a:rPr lang="it-IT" b="1" dirty="0">
                <a:solidFill>
                  <a:srgbClr val="333333"/>
                </a:solidFill>
                <a:latin typeface="DINPro"/>
              </a:rPr>
              <a:t> delle costruzioni ispezionate/</a:t>
            </a:r>
            <a:r>
              <a:rPr lang="it-IT" b="1" dirty="0" err="1">
                <a:solidFill>
                  <a:srgbClr val="333333"/>
                </a:solidFill>
                <a:latin typeface="DINPro"/>
              </a:rPr>
              <a:t>N.aziende</a:t>
            </a:r>
            <a:r>
              <a:rPr lang="it-IT" b="1" dirty="0">
                <a:solidFill>
                  <a:srgbClr val="333333"/>
                </a:solidFill>
                <a:latin typeface="DINPro"/>
              </a:rPr>
              <a:t> delle costruzioni</a:t>
            </a:r>
          </a:p>
        </p:txBody>
      </p:sp>
    </p:spTree>
    <p:extLst>
      <p:ext uri="{BB962C8B-B14F-4D97-AF65-F5344CB8AC3E}">
        <p14:creationId xmlns:p14="http://schemas.microsoft.com/office/powerpoint/2010/main" val="1827474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643448" y="66075"/>
            <a:ext cx="64872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rgbClr val="333333"/>
                </a:solidFill>
                <a:latin typeface="DINPro"/>
              </a:rPr>
              <a:t>F15.2.2 </a:t>
            </a:r>
            <a:r>
              <a:rPr lang="it-IT" b="1" dirty="0" err="1">
                <a:solidFill>
                  <a:srgbClr val="333333"/>
                </a:solidFill>
                <a:latin typeface="DINPro"/>
              </a:rPr>
              <a:t>N.aziende</a:t>
            </a:r>
            <a:r>
              <a:rPr lang="it-IT" b="1" dirty="0">
                <a:solidFill>
                  <a:srgbClr val="333333"/>
                </a:solidFill>
                <a:latin typeface="DINPro"/>
              </a:rPr>
              <a:t> delle costruzioni ispezionate/</a:t>
            </a:r>
            <a:r>
              <a:rPr lang="it-IT" b="1" dirty="0" err="1">
                <a:solidFill>
                  <a:srgbClr val="333333"/>
                </a:solidFill>
                <a:latin typeface="DINPro"/>
              </a:rPr>
              <a:t>N.aziende</a:t>
            </a:r>
            <a:r>
              <a:rPr lang="it-IT" b="1" dirty="0">
                <a:solidFill>
                  <a:srgbClr val="333333"/>
                </a:solidFill>
                <a:latin typeface="DINPro"/>
              </a:rPr>
              <a:t> delle costruzioni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" y="2576746"/>
            <a:ext cx="9135701" cy="1558650"/>
          </a:xfrm>
          <a:prstGeom prst="rect">
            <a:avLst/>
          </a:prstGeom>
        </p:spPr>
      </p:pic>
      <p:cxnSp>
        <p:nvCxnSpPr>
          <p:cNvPr id="4" name="Connettore 2 3"/>
          <p:cNvCxnSpPr/>
          <p:nvPr/>
        </p:nvCxnSpPr>
        <p:spPr>
          <a:xfrm flipV="1">
            <a:off x="8083745" y="4135396"/>
            <a:ext cx="5610" cy="332516"/>
          </a:xfrm>
          <a:prstGeom prst="straightConnector1">
            <a:avLst/>
          </a:prstGeom>
          <a:ln w="2222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3896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0" y="1739601"/>
            <a:ext cx="2847975" cy="3362325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8841" y="1728789"/>
            <a:ext cx="3895725" cy="3400425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2162434" y="99023"/>
            <a:ext cx="56964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rgbClr val="333333"/>
                </a:solidFill>
                <a:latin typeface="DINPro"/>
              </a:rPr>
              <a:t>F15.2.3 </a:t>
            </a:r>
            <a:r>
              <a:rPr lang="it-IT" b="1" dirty="0" err="1">
                <a:solidFill>
                  <a:srgbClr val="333333"/>
                </a:solidFill>
                <a:latin typeface="DINPro"/>
              </a:rPr>
              <a:t>N.cantieri</a:t>
            </a:r>
            <a:r>
              <a:rPr lang="it-IT" b="1" dirty="0">
                <a:solidFill>
                  <a:srgbClr val="333333"/>
                </a:solidFill>
                <a:latin typeface="DINPro"/>
              </a:rPr>
              <a:t> ispezionati/</a:t>
            </a:r>
            <a:r>
              <a:rPr lang="it-IT" b="1" dirty="0" err="1">
                <a:solidFill>
                  <a:srgbClr val="333333"/>
                </a:solidFill>
                <a:latin typeface="DINPro"/>
              </a:rPr>
              <a:t>N.cantieri</a:t>
            </a:r>
            <a:r>
              <a:rPr lang="it-IT" b="1" dirty="0">
                <a:solidFill>
                  <a:srgbClr val="333333"/>
                </a:solidFill>
                <a:latin typeface="DINPro"/>
              </a:rPr>
              <a:t> notificati</a:t>
            </a:r>
          </a:p>
        </p:txBody>
      </p:sp>
    </p:spTree>
    <p:extLst>
      <p:ext uri="{BB962C8B-B14F-4D97-AF65-F5344CB8AC3E}">
        <p14:creationId xmlns:p14="http://schemas.microsoft.com/office/powerpoint/2010/main" val="2707661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162434" y="99023"/>
            <a:ext cx="56964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rgbClr val="333333"/>
                </a:solidFill>
                <a:latin typeface="DINPro"/>
              </a:rPr>
              <a:t>F15.2.3 </a:t>
            </a:r>
            <a:r>
              <a:rPr lang="it-IT" b="1" dirty="0" err="1">
                <a:solidFill>
                  <a:srgbClr val="333333"/>
                </a:solidFill>
                <a:latin typeface="DINPro"/>
              </a:rPr>
              <a:t>N.cantieri</a:t>
            </a:r>
            <a:r>
              <a:rPr lang="it-IT" b="1" dirty="0">
                <a:solidFill>
                  <a:srgbClr val="333333"/>
                </a:solidFill>
                <a:latin typeface="DINPro"/>
              </a:rPr>
              <a:t> ispezionati/</a:t>
            </a:r>
            <a:r>
              <a:rPr lang="it-IT" b="1" dirty="0" err="1">
                <a:solidFill>
                  <a:srgbClr val="333333"/>
                </a:solidFill>
                <a:latin typeface="DINPro"/>
              </a:rPr>
              <a:t>N.cantieri</a:t>
            </a:r>
            <a:r>
              <a:rPr lang="it-IT" b="1" dirty="0">
                <a:solidFill>
                  <a:srgbClr val="333333"/>
                </a:solidFill>
                <a:latin typeface="DINPro"/>
              </a:rPr>
              <a:t> notificati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56" y="2273550"/>
            <a:ext cx="9131644" cy="1730044"/>
          </a:xfrm>
          <a:prstGeom prst="rect">
            <a:avLst/>
          </a:prstGeom>
        </p:spPr>
      </p:pic>
      <p:cxnSp>
        <p:nvCxnSpPr>
          <p:cNvPr id="4" name="Connettore 2 3"/>
          <p:cNvCxnSpPr/>
          <p:nvPr/>
        </p:nvCxnSpPr>
        <p:spPr>
          <a:xfrm flipV="1">
            <a:off x="6170798" y="4054360"/>
            <a:ext cx="5610" cy="332516"/>
          </a:xfrm>
          <a:prstGeom prst="straightConnector1">
            <a:avLst/>
          </a:prstGeom>
          <a:ln w="2222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478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643449" y="123738"/>
            <a:ext cx="65367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rgbClr val="333333"/>
                </a:solidFill>
                <a:latin typeface="DINPro"/>
              </a:rPr>
              <a:t>F15.3.1 </a:t>
            </a:r>
            <a:r>
              <a:rPr lang="it-IT" b="1" dirty="0" err="1">
                <a:solidFill>
                  <a:srgbClr val="333333"/>
                </a:solidFill>
                <a:latin typeface="DINPro"/>
              </a:rPr>
              <a:t>N.aziende</a:t>
            </a:r>
            <a:r>
              <a:rPr lang="it-IT" b="1" dirty="0">
                <a:solidFill>
                  <a:srgbClr val="333333"/>
                </a:solidFill>
                <a:latin typeface="DINPro"/>
              </a:rPr>
              <a:t> ispezionate/</a:t>
            </a:r>
            <a:r>
              <a:rPr lang="it-IT" b="1" dirty="0" err="1">
                <a:solidFill>
                  <a:srgbClr val="333333"/>
                </a:solidFill>
                <a:latin typeface="DINPro"/>
              </a:rPr>
              <a:t>N.personale</a:t>
            </a:r>
            <a:r>
              <a:rPr lang="it-IT" b="1" dirty="0">
                <a:solidFill>
                  <a:srgbClr val="333333"/>
                </a:solidFill>
                <a:latin typeface="DINPro"/>
              </a:rPr>
              <a:t> UPG SPSAL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4" y="1743075"/>
            <a:ext cx="2886075" cy="3371850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1501" y="1824167"/>
            <a:ext cx="3333750" cy="339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229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643449" y="123738"/>
            <a:ext cx="65367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rgbClr val="333333"/>
                </a:solidFill>
                <a:latin typeface="DINPro"/>
              </a:rPr>
              <a:t>F15.3.1 </a:t>
            </a:r>
            <a:r>
              <a:rPr lang="it-IT" b="1" dirty="0" err="1">
                <a:solidFill>
                  <a:srgbClr val="333333"/>
                </a:solidFill>
                <a:latin typeface="DINPro"/>
              </a:rPr>
              <a:t>N.aziende</a:t>
            </a:r>
            <a:r>
              <a:rPr lang="it-IT" b="1" dirty="0">
                <a:solidFill>
                  <a:srgbClr val="333333"/>
                </a:solidFill>
                <a:latin typeface="DINPro"/>
              </a:rPr>
              <a:t> ispezionate/</a:t>
            </a:r>
            <a:r>
              <a:rPr lang="it-IT" b="1" dirty="0" err="1">
                <a:solidFill>
                  <a:srgbClr val="333333"/>
                </a:solidFill>
                <a:latin typeface="DINPro"/>
              </a:rPr>
              <a:t>N.personale</a:t>
            </a:r>
            <a:r>
              <a:rPr lang="it-IT" b="1" dirty="0">
                <a:solidFill>
                  <a:srgbClr val="333333"/>
                </a:solidFill>
                <a:latin typeface="DINPro"/>
              </a:rPr>
              <a:t> UPG SPSAL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15" y="2559005"/>
            <a:ext cx="9112207" cy="1592866"/>
          </a:xfrm>
          <a:prstGeom prst="rect">
            <a:avLst/>
          </a:prstGeom>
        </p:spPr>
      </p:pic>
      <p:cxnSp>
        <p:nvCxnSpPr>
          <p:cNvPr id="4" name="Connettore 2 3"/>
          <p:cNvCxnSpPr/>
          <p:nvPr/>
        </p:nvCxnSpPr>
        <p:spPr>
          <a:xfrm flipV="1">
            <a:off x="5693963" y="4037530"/>
            <a:ext cx="5610" cy="332516"/>
          </a:xfrm>
          <a:prstGeom prst="straightConnector1">
            <a:avLst/>
          </a:prstGeom>
          <a:ln w="2222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5816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668163" y="131976"/>
            <a:ext cx="6528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rgbClr val="333333"/>
                </a:solidFill>
                <a:latin typeface="DINPro"/>
              </a:rPr>
              <a:t>F15.3.2 </a:t>
            </a:r>
            <a:r>
              <a:rPr lang="it-IT" b="1" dirty="0" err="1">
                <a:solidFill>
                  <a:srgbClr val="333333"/>
                </a:solidFill>
                <a:latin typeface="DINPro"/>
              </a:rPr>
              <a:t>N.sopralluoghi</a:t>
            </a:r>
            <a:r>
              <a:rPr lang="it-IT" b="1" dirty="0">
                <a:solidFill>
                  <a:srgbClr val="333333"/>
                </a:solidFill>
                <a:latin typeface="DINPro"/>
              </a:rPr>
              <a:t>/</a:t>
            </a:r>
            <a:r>
              <a:rPr lang="it-IT" b="1" dirty="0" err="1">
                <a:solidFill>
                  <a:srgbClr val="333333"/>
                </a:solidFill>
                <a:latin typeface="DINPro"/>
              </a:rPr>
              <a:t>N.personale</a:t>
            </a:r>
            <a:r>
              <a:rPr lang="it-IT" b="1" dirty="0">
                <a:solidFill>
                  <a:srgbClr val="333333"/>
                </a:solidFill>
                <a:latin typeface="DINPro"/>
              </a:rPr>
              <a:t> UPG SPSAL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1" y="1747839"/>
            <a:ext cx="2943225" cy="3362325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0639" y="1771650"/>
            <a:ext cx="3486150" cy="33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155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668163" y="131976"/>
            <a:ext cx="6528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rgbClr val="333333"/>
                </a:solidFill>
                <a:latin typeface="DINPro"/>
              </a:rPr>
              <a:t>F15.3.2 </a:t>
            </a:r>
            <a:r>
              <a:rPr lang="it-IT" b="1" dirty="0" err="1">
                <a:solidFill>
                  <a:srgbClr val="333333"/>
                </a:solidFill>
                <a:latin typeface="DINPro"/>
              </a:rPr>
              <a:t>N.sopralluoghi</a:t>
            </a:r>
            <a:r>
              <a:rPr lang="it-IT" b="1" dirty="0">
                <a:solidFill>
                  <a:srgbClr val="333333"/>
                </a:solidFill>
                <a:latin typeface="DINPro"/>
              </a:rPr>
              <a:t>/</a:t>
            </a:r>
            <a:r>
              <a:rPr lang="it-IT" b="1" dirty="0" err="1">
                <a:solidFill>
                  <a:srgbClr val="333333"/>
                </a:solidFill>
                <a:latin typeface="DINPro"/>
              </a:rPr>
              <a:t>N.personale</a:t>
            </a:r>
            <a:r>
              <a:rPr lang="it-IT" b="1" dirty="0">
                <a:solidFill>
                  <a:srgbClr val="333333"/>
                </a:solidFill>
                <a:latin typeface="DINPro"/>
              </a:rPr>
              <a:t> UPG SPSAL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14636"/>
            <a:ext cx="9144000" cy="1638874"/>
          </a:xfrm>
          <a:prstGeom prst="rect">
            <a:avLst/>
          </a:prstGeom>
        </p:spPr>
      </p:pic>
      <p:cxnSp>
        <p:nvCxnSpPr>
          <p:cNvPr id="4" name="Connettore 2 3"/>
          <p:cNvCxnSpPr/>
          <p:nvPr/>
        </p:nvCxnSpPr>
        <p:spPr>
          <a:xfrm flipV="1">
            <a:off x="5592987" y="4076799"/>
            <a:ext cx="5610" cy="332516"/>
          </a:xfrm>
          <a:prstGeom prst="straightConnector1">
            <a:avLst/>
          </a:prstGeom>
          <a:ln w="2222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166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855848" y="1723328"/>
            <a:ext cx="76023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200" dirty="0" smtClean="0">
                <a:solidFill>
                  <a:srgbClr val="333333"/>
                </a:solidFill>
                <a:latin typeface="DINPro"/>
              </a:rPr>
              <a:t>Quali sono le priorità di intervento e di miglioramento per la Regione Puglia?</a:t>
            </a:r>
            <a:endParaRPr lang="it-IT" sz="3200" dirty="0">
              <a:solidFill>
                <a:srgbClr val="333333"/>
              </a:solidFill>
              <a:latin typeface="DINPro"/>
            </a:endParaRPr>
          </a:p>
        </p:txBody>
      </p:sp>
      <p:pic>
        <p:nvPicPr>
          <p:cNvPr id="2050" name="Picture 2" descr="http://www.fitway.it/wp-content/uploads/2013/04/analisi-azienda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680" y="3429000"/>
            <a:ext cx="5164639" cy="3412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CCB92-42B9-46F2-9ACD-1773F6F3249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58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008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a 2"/>
          <p:cNvGraphicFramePr>
            <a:graphicFrameLocks noGrp="1"/>
          </p:cNvGraphicFramePr>
          <p:nvPr>
            <p:extLst/>
          </p:nvPr>
        </p:nvGraphicFramePr>
        <p:xfrm>
          <a:off x="0" y="2225293"/>
          <a:ext cx="9144000" cy="1712862"/>
        </p:xfrm>
        <a:graphic>
          <a:graphicData uri="http://schemas.openxmlformats.org/drawingml/2006/table">
            <a:tbl>
              <a:tblPr/>
              <a:tblGrid>
                <a:gridCol w="687089"/>
                <a:gridCol w="6057829"/>
                <a:gridCol w="801602"/>
                <a:gridCol w="781563"/>
                <a:gridCol w="815917"/>
              </a:tblGrid>
              <a:tr h="428214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effectLst/>
                          <a:latin typeface="Garamond" panose="02020404030301010803" pitchFamily="18" charset="0"/>
                        </a:rPr>
                        <a:t>Codice</a:t>
                      </a:r>
                    </a:p>
                  </a:txBody>
                  <a:tcPr marL="7412" marR="7412" marT="74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effectLst/>
                          <a:latin typeface="Garamond" panose="02020404030301010803" pitchFamily="18" charset="0"/>
                        </a:rPr>
                        <a:t>Indicatore</a:t>
                      </a:r>
                    </a:p>
                  </a:txBody>
                  <a:tcPr marL="7412" marR="7412" marT="7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Garamond" panose="02020404030301010803" pitchFamily="18" charset="0"/>
                        </a:rPr>
                        <a:t>Valutazione 2014</a:t>
                      </a:r>
                    </a:p>
                  </a:txBody>
                  <a:tcPr marL="7412" marR="7412" marT="7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Garamond" panose="02020404030301010803" pitchFamily="18" charset="0"/>
                        </a:rPr>
                        <a:t>Trend             2013-2014</a:t>
                      </a:r>
                    </a:p>
                  </a:txBody>
                  <a:tcPr marL="7412" marR="7412" marT="7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Garamond" panose="02020404030301010803" pitchFamily="18" charset="0"/>
                        </a:rPr>
                        <a:t>Variabilità 2014</a:t>
                      </a:r>
                    </a:p>
                  </a:txBody>
                  <a:tcPr marL="7412" marR="7412" marT="7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214108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>
                          <a:effectLst/>
                          <a:latin typeface="Garamond" panose="02020404030301010803" pitchFamily="18" charset="0"/>
                        </a:rPr>
                        <a:t>B7.3</a:t>
                      </a:r>
                    </a:p>
                  </a:txBody>
                  <a:tcPr marL="7412" marR="7412" marT="7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 dirty="0">
                          <a:effectLst/>
                          <a:latin typeface="Garamond" panose="02020404030301010803" pitchFamily="18" charset="0"/>
                        </a:rPr>
                        <a:t>Copertura vaccinale Papilloma virus (HPV)</a:t>
                      </a:r>
                    </a:p>
                  </a:txBody>
                  <a:tcPr marL="7412" marR="7412" marT="7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Garamond" panose="02020404030301010803" pitchFamily="18" charset="0"/>
                        </a:rPr>
                        <a:t>1</a:t>
                      </a:r>
                    </a:p>
                  </a:txBody>
                  <a:tcPr marL="7412" marR="7412" marT="7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effectLst/>
                          <a:latin typeface="MS Sans Serif"/>
                        </a:rPr>
                        <a:t> </a:t>
                      </a:r>
                    </a:p>
                  </a:txBody>
                  <a:tcPr marL="7412" marR="7412" marT="74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Garamond" panose="02020404030301010803" pitchFamily="18" charset="0"/>
                        </a:rPr>
                        <a:t>4</a:t>
                      </a:r>
                    </a:p>
                  </a:txBody>
                  <a:tcPr marL="7412" marR="7412" marT="7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14108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>
                          <a:effectLst/>
                          <a:latin typeface="Garamond" panose="02020404030301010803" pitchFamily="18" charset="0"/>
                        </a:rPr>
                        <a:t>B7.5</a:t>
                      </a:r>
                    </a:p>
                  </a:txBody>
                  <a:tcPr marL="7412" marR="7412" marT="7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 dirty="0">
                          <a:effectLst/>
                          <a:latin typeface="Garamond" panose="02020404030301010803" pitchFamily="18" charset="0"/>
                        </a:rPr>
                        <a:t>Copertura vaccinale antimeningococcico</a:t>
                      </a:r>
                    </a:p>
                  </a:txBody>
                  <a:tcPr marL="7412" marR="7412" marT="7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Garamond" panose="02020404030301010803" pitchFamily="18" charset="0"/>
                        </a:rPr>
                        <a:t>1</a:t>
                      </a:r>
                    </a:p>
                  </a:txBody>
                  <a:tcPr marL="7412" marR="7412" marT="7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effectLst/>
                          <a:latin typeface="MS Sans Serif"/>
                        </a:rPr>
                        <a:t> </a:t>
                      </a:r>
                    </a:p>
                  </a:txBody>
                  <a:tcPr marL="7412" marR="7412" marT="74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Garamond" panose="02020404030301010803" pitchFamily="18" charset="0"/>
                        </a:rPr>
                        <a:t>5</a:t>
                      </a:r>
                    </a:p>
                  </a:txBody>
                  <a:tcPr marL="7412" marR="7412" marT="7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214108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>
                          <a:effectLst/>
                          <a:latin typeface="Garamond" panose="02020404030301010803" pitchFamily="18" charset="0"/>
                        </a:rPr>
                        <a:t>B7.2</a:t>
                      </a:r>
                    </a:p>
                  </a:txBody>
                  <a:tcPr marL="7412" marR="7412" marT="7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 dirty="0">
                          <a:effectLst/>
                          <a:latin typeface="Garamond" panose="02020404030301010803" pitchFamily="18" charset="0"/>
                        </a:rPr>
                        <a:t>Copertura vaccinale antinfluenzale per gli anziani</a:t>
                      </a:r>
                    </a:p>
                  </a:txBody>
                  <a:tcPr marL="7412" marR="7412" marT="7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Garamond" panose="02020404030301010803" pitchFamily="18" charset="0"/>
                        </a:rPr>
                        <a:t>2</a:t>
                      </a:r>
                    </a:p>
                  </a:txBody>
                  <a:tcPr marL="7412" marR="7412" marT="7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effectLst/>
                          <a:latin typeface="MS Sans Serif"/>
                        </a:rPr>
                        <a:t> </a:t>
                      </a:r>
                    </a:p>
                  </a:txBody>
                  <a:tcPr marL="7412" marR="7412" marT="74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Garamond" panose="02020404030301010803" pitchFamily="18" charset="0"/>
                        </a:rPr>
                        <a:t>4</a:t>
                      </a:r>
                    </a:p>
                  </a:txBody>
                  <a:tcPr marL="7412" marR="7412" marT="7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14108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>
                          <a:effectLst/>
                          <a:latin typeface="Garamond" panose="02020404030301010803" pitchFamily="18" charset="0"/>
                        </a:rPr>
                        <a:t>B7.1</a:t>
                      </a:r>
                    </a:p>
                  </a:txBody>
                  <a:tcPr marL="7412" marR="7412" marT="7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 dirty="0">
                          <a:effectLst/>
                          <a:latin typeface="Garamond" panose="02020404030301010803" pitchFamily="18" charset="0"/>
                        </a:rPr>
                        <a:t>Copertura vaccinale MPR</a:t>
                      </a:r>
                    </a:p>
                  </a:txBody>
                  <a:tcPr marL="7412" marR="7412" marT="7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effectLst/>
                          <a:latin typeface="Garamond" panose="02020404030301010803" pitchFamily="18" charset="0"/>
                        </a:rPr>
                        <a:t>3</a:t>
                      </a:r>
                    </a:p>
                  </a:txBody>
                  <a:tcPr marL="7412" marR="7412" marT="7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>
                          <a:effectLst/>
                          <a:latin typeface="MS Sans Serif"/>
                        </a:rPr>
                        <a:t> </a:t>
                      </a:r>
                    </a:p>
                  </a:txBody>
                  <a:tcPr marL="7412" marR="7412" marT="74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Garamond" panose="02020404030301010803" pitchFamily="18" charset="0"/>
                        </a:rPr>
                        <a:t>5</a:t>
                      </a:r>
                    </a:p>
                  </a:txBody>
                  <a:tcPr marL="7412" marR="7412" marT="7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214108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>
                          <a:effectLst/>
                          <a:latin typeface="Garamond" panose="02020404030301010803" pitchFamily="18" charset="0"/>
                        </a:rPr>
                        <a:t>B7.6</a:t>
                      </a:r>
                    </a:p>
                  </a:txBody>
                  <a:tcPr marL="7412" marR="7412" marT="7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>
                          <a:effectLst/>
                          <a:latin typeface="Garamond" panose="02020404030301010803" pitchFamily="18" charset="0"/>
                        </a:rPr>
                        <a:t>Copertura vaccinale antipneumococcico</a:t>
                      </a:r>
                    </a:p>
                  </a:txBody>
                  <a:tcPr marL="7412" marR="7412" marT="7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Garamond" panose="02020404030301010803" pitchFamily="18" charset="0"/>
                        </a:rPr>
                        <a:t>4</a:t>
                      </a:r>
                    </a:p>
                  </a:txBody>
                  <a:tcPr marL="7412" marR="7412" marT="7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>
                          <a:effectLst/>
                          <a:latin typeface="MS Sans Serif"/>
                        </a:rPr>
                        <a:t> </a:t>
                      </a:r>
                    </a:p>
                  </a:txBody>
                  <a:tcPr marL="7412" marR="7412" marT="74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effectLst/>
                          <a:latin typeface="Garamond" panose="02020404030301010803" pitchFamily="18" charset="0"/>
                        </a:rPr>
                        <a:t>5</a:t>
                      </a:r>
                    </a:p>
                  </a:txBody>
                  <a:tcPr marL="7412" marR="7412" marT="7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214108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>
                          <a:effectLst/>
                          <a:latin typeface="Garamond" panose="02020404030301010803" pitchFamily="18" charset="0"/>
                        </a:rPr>
                        <a:t>B7.7</a:t>
                      </a:r>
                    </a:p>
                  </a:txBody>
                  <a:tcPr marL="7412" marR="7412" marT="7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>
                          <a:effectLst/>
                          <a:latin typeface="Garamond" panose="02020404030301010803" pitchFamily="18" charset="0"/>
                        </a:rPr>
                        <a:t>Copertura vaccinale esavalente a 24 mesi</a:t>
                      </a:r>
                    </a:p>
                  </a:txBody>
                  <a:tcPr marL="7412" marR="7412" marT="7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Garamond" panose="02020404030301010803" pitchFamily="18" charset="0"/>
                        </a:rPr>
                        <a:t>4</a:t>
                      </a:r>
                    </a:p>
                  </a:txBody>
                  <a:tcPr marL="7412" marR="7412" marT="7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effectLst/>
                          <a:latin typeface="MS Sans Serif"/>
                        </a:rPr>
                        <a:t> </a:t>
                      </a:r>
                    </a:p>
                  </a:txBody>
                  <a:tcPr marL="7412" marR="7412" marT="74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effectLst/>
                          <a:latin typeface="Garamond" panose="02020404030301010803" pitchFamily="18" charset="0"/>
                        </a:rPr>
                        <a:t>5</a:t>
                      </a:r>
                    </a:p>
                  </a:txBody>
                  <a:tcPr marL="7412" marR="7412" marT="7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/>
          <a:srcRect l="70756" t="48254" r="24363" b="49577"/>
          <a:stretch/>
        </p:blipFill>
        <p:spPr>
          <a:xfrm>
            <a:off x="6754587" y="3088526"/>
            <a:ext cx="800099" cy="20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497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0" y="1717723"/>
            <a:ext cx="2962275" cy="3467100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4337" y="1808341"/>
            <a:ext cx="4572000" cy="3467100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1754661" y="99027"/>
            <a:ext cx="64090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rgbClr val="333333"/>
                </a:solidFill>
                <a:latin typeface="DINPro"/>
              </a:rPr>
              <a:t>B7.2 Copertura vaccinale antinfluenzale per gli anziani</a:t>
            </a:r>
          </a:p>
        </p:txBody>
      </p:sp>
    </p:spTree>
    <p:extLst>
      <p:ext uri="{BB962C8B-B14F-4D97-AF65-F5344CB8AC3E}">
        <p14:creationId xmlns:p14="http://schemas.microsoft.com/office/powerpoint/2010/main" val="4107250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855848" y="774426"/>
            <a:ext cx="76023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200" dirty="0" smtClean="0">
                <a:solidFill>
                  <a:srgbClr val="333333"/>
                </a:solidFill>
                <a:latin typeface="DINPro"/>
              </a:rPr>
              <a:t>Quali sono i miglioramenti attesi per il 2016?</a:t>
            </a:r>
            <a:endParaRPr lang="it-IT" sz="3200" dirty="0">
              <a:solidFill>
                <a:srgbClr val="333333"/>
              </a:solidFill>
              <a:latin typeface="DINPro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7825" y="3156373"/>
            <a:ext cx="3686175" cy="2752725"/>
          </a:xfrm>
          <a:prstGeom prst="rect">
            <a:avLst/>
          </a:prstGeom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6457950" y="5407449"/>
            <a:ext cx="2057400" cy="365125"/>
          </a:xfrm>
        </p:spPr>
        <p:txBody>
          <a:bodyPr/>
          <a:lstStyle/>
          <a:p>
            <a:fld id="{000CCB92-42B9-46F2-9ACD-1773F6F3249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60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651804" y="2256235"/>
            <a:ext cx="441574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Gli obiettivi delle aziende per il 2016 saranno definiti proporzionalmente al punto di partenza di ciascuna azienda. </a:t>
            </a:r>
            <a:r>
              <a:rPr lang="it-IT" dirty="0"/>
              <a:t>A</a:t>
            </a:r>
            <a:r>
              <a:rPr lang="it-IT" dirty="0" smtClean="0"/>
              <a:t>lle aziende con i risultati più critici sarà chiesto uno sforzo maggiore in modo che la Regione possa conseguire maggiore equità per i propri cittadini.</a:t>
            </a:r>
          </a:p>
          <a:p>
            <a:r>
              <a:rPr lang="it-IT" dirty="0" smtClean="0"/>
              <a:t>Gli obiettivi saranno fissati per ciascun indicatore tenendo in considerazione al minimo il </a:t>
            </a:r>
            <a:r>
              <a:rPr lang="it-IT" i="1" dirty="0" err="1" smtClean="0"/>
              <a:t>benchmarking</a:t>
            </a:r>
            <a:r>
              <a:rPr lang="it-IT" dirty="0" smtClean="0"/>
              <a:t> interno alla Regione e al massimo il posizionamento della Puglia rispetto al network delle regioni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84788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CCB92-42B9-46F2-9ACD-1773F6F3249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61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87" r="17500"/>
          <a:stretch/>
        </p:blipFill>
        <p:spPr>
          <a:xfrm>
            <a:off x="4187536" y="949011"/>
            <a:ext cx="4956465" cy="2937189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87" r="17500"/>
          <a:stretch/>
        </p:blipFill>
        <p:spPr>
          <a:xfrm>
            <a:off x="4208319" y="3886200"/>
            <a:ext cx="4935682" cy="2971800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233111" y="1493420"/>
            <a:ext cx="23240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 smtClean="0">
                <a:solidFill>
                  <a:srgbClr val="333333"/>
                </a:solidFill>
                <a:latin typeface="Garamond" panose="02020404030301010803" pitchFamily="18" charset="0"/>
              </a:rPr>
              <a:t>Obiettivi definiti proporzionalmente sul </a:t>
            </a:r>
            <a:r>
              <a:rPr lang="it-IT" b="1" i="1" dirty="0" err="1" smtClean="0">
                <a:solidFill>
                  <a:srgbClr val="333333"/>
                </a:solidFill>
                <a:latin typeface="Garamond" panose="02020404030301010803" pitchFamily="18" charset="0"/>
              </a:rPr>
              <a:t>benchmarking</a:t>
            </a:r>
            <a:r>
              <a:rPr lang="it-IT" b="1" dirty="0" smtClean="0">
                <a:solidFill>
                  <a:srgbClr val="333333"/>
                </a:solidFill>
                <a:latin typeface="Garamond" panose="02020404030301010803" pitchFamily="18" charset="0"/>
              </a:rPr>
              <a:t> della Regione Puglia</a:t>
            </a:r>
            <a:endParaRPr lang="it-IT" b="1" dirty="0">
              <a:solidFill>
                <a:srgbClr val="333333"/>
              </a:solidFill>
              <a:latin typeface="Garamond" panose="02020404030301010803" pitchFamily="18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2005917" y="66071"/>
            <a:ext cx="57706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rgbClr val="333333"/>
                </a:solidFill>
                <a:latin typeface="DINPro"/>
              </a:rPr>
              <a:t>B7.3 Copertura vaccinale Papilloma virus (HPV)</a:t>
            </a:r>
          </a:p>
        </p:txBody>
      </p:sp>
      <p:sp>
        <p:nvSpPr>
          <p:cNvPr id="9" name="Rettangolo 8"/>
          <p:cNvSpPr/>
          <p:nvPr/>
        </p:nvSpPr>
        <p:spPr>
          <a:xfrm>
            <a:off x="263096" y="4409802"/>
            <a:ext cx="232409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 smtClean="0">
                <a:solidFill>
                  <a:srgbClr val="333333"/>
                </a:solidFill>
                <a:latin typeface="Garamond" panose="02020404030301010803" pitchFamily="18" charset="0"/>
              </a:rPr>
              <a:t>Obiettivi definiti proporzionalmente, sulla base del </a:t>
            </a:r>
            <a:r>
              <a:rPr lang="it-IT" b="1" i="1" dirty="0" err="1" smtClean="0">
                <a:solidFill>
                  <a:srgbClr val="333333"/>
                </a:solidFill>
                <a:latin typeface="Garamond" panose="02020404030301010803" pitchFamily="18" charset="0"/>
              </a:rPr>
              <a:t>benchmarking</a:t>
            </a:r>
            <a:r>
              <a:rPr lang="it-IT" b="1" dirty="0" smtClean="0">
                <a:solidFill>
                  <a:srgbClr val="333333"/>
                </a:solidFill>
                <a:latin typeface="Garamond" panose="02020404030301010803" pitchFamily="18" charset="0"/>
              </a:rPr>
              <a:t> del Network delle Regioni</a:t>
            </a:r>
            <a:endParaRPr lang="it-IT" b="1" dirty="0">
              <a:solidFill>
                <a:srgbClr val="333333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517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CCB92-42B9-46F2-9ACD-1773F6F3249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62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00" r="17387"/>
          <a:stretch/>
        </p:blipFill>
        <p:spPr>
          <a:xfrm>
            <a:off x="4177145" y="957802"/>
            <a:ext cx="4966856" cy="2824489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3" r="17614"/>
          <a:stretch/>
        </p:blipFill>
        <p:spPr>
          <a:xfrm>
            <a:off x="4177145" y="3865419"/>
            <a:ext cx="4966855" cy="2992582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233111" y="1493420"/>
            <a:ext cx="23240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 smtClean="0">
                <a:solidFill>
                  <a:srgbClr val="333333"/>
                </a:solidFill>
                <a:latin typeface="Garamond" panose="02020404030301010803" pitchFamily="18" charset="0"/>
              </a:rPr>
              <a:t>Obiettivi definiti proporzionalmente sul </a:t>
            </a:r>
            <a:r>
              <a:rPr lang="it-IT" b="1" i="1" dirty="0" err="1" smtClean="0">
                <a:solidFill>
                  <a:srgbClr val="333333"/>
                </a:solidFill>
                <a:latin typeface="Garamond" panose="02020404030301010803" pitchFamily="18" charset="0"/>
              </a:rPr>
              <a:t>benchmarking</a:t>
            </a:r>
            <a:r>
              <a:rPr lang="it-IT" b="1" dirty="0" smtClean="0">
                <a:solidFill>
                  <a:srgbClr val="333333"/>
                </a:solidFill>
                <a:latin typeface="Garamond" panose="02020404030301010803" pitchFamily="18" charset="0"/>
              </a:rPr>
              <a:t> della Regione Puglia</a:t>
            </a:r>
            <a:endParaRPr lang="it-IT" b="1" dirty="0">
              <a:solidFill>
                <a:srgbClr val="333333"/>
              </a:solidFill>
              <a:latin typeface="Garamond" panose="02020404030301010803" pitchFamily="18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2244811" y="99024"/>
            <a:ext cx="53175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rgbClr val="333333"/>
                </a:solidFill>
                <a:latin typeface="DINPro"/>
              </a:rPr>
              <a:t>B7.5 Copertura vaccinale antimeningococcico</a:t>
            </a:r>
          </a:p>
        </p:txBody>
      </p:sp>
      <p:sp>
        <p:nvSpPr>
          <p:cNvPr id="9" name="Rettangolo 8"/>
          <p:cNvSpPr/>
          <p:nvPr/>
        </p:nvSpPr>
        <p:spPr>
          <a:xfrm>
            <a:off x="263096" y="4409802"/>
            <a:ext cx="232409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 smtClean="0">
                <a:solidFill>
                  <a:srgbClr val="333333"/>
                </a:solidFill>
                <a:latin typeface="Garamond" panose="02020404030301010803" pitchFamily="18" charset="0"/>
              </a:rPr>
              <a:t>Obiettivi definiti proporzionalmente, sulla base del </a:t>
            </a:r>
            <a:r>
              <a:rPr lang="it-IT" b="1" i="1" dirty="0" err="1" smtClean="0">
                <a:solidFill>
                  <a:srgbClr val="333333"/>
                </a:solidFill>
                <a:latin typeface="Garamond" panose="02020404030301010803" pitchFamily="18" charset="0"/>
              </a:rPr>
              <a:t>benchmarking</a:t>
            </a:r>
            <a:r>
              <a:rPr lang="it-IT" b="1" dirty="0" smtClean="0">
                <a:solidFill>
                  <a:srgbClr val="333333"/>
                </a:solidFill>
                <a:latin typeface="Garamond" panose="02020404030301010803" pitchFamily="18" charset="0"/>
              </a:rPr>
              <a:t> del Network delle Regioni</a:t>
            </a:r>
            <a:endParaRPr lang="it-IT" b="1" dirty="0">
              <a:solidFill>
                <a:srgbClr val="333333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809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" y="2683503"/>
            <a:ext cx="9144001" cy="1661392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1754661" y="99027"/>
            <a:ext cx="64090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rgbClr val="333333"/>
                </a:solidFill>
                <a:latin typeface="DINPro"/>
              </a:rPr>
              <a:t>B7.2 Copertura vaccinale antinfluenzale per gli anziani</a:t>
            </a:r>
          </a:p>
        </p:txBody>
      </p:sp>
      <p:cxnSp>
        <p:nvCxnSpPr>
          <p:cNvPr id="5" name="Connettore 2 4"/>
          <p:cNvCxnSpPr/>
          <p:nvPr/>
        </p:nvCxnSpPr>
        <p:spPr>
          <a:xfrm flipV="1">
            <a:off x="5334936" y="4110458"/>
            <a:ext cx="5610" cy="332516"/>
          </a:xfrm>
          <a:prstGeom prst="straightConnector1">
            <a:avLst/>
          </a:prstGeom>
          <a:ln w="2222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2356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4700" y="1784492"/>
            <a:ext cx="2514600" cy="4400550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1754661" y="99027"/>
            <a:ext cx="64090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rgbClr val="333333"/>
                </a:solidFill>
                <a:latin typeface="DINPro"/>
              </a:rPr>
              <a:t>B7.2 Copertura vaccinale antinfluenzale per gli anziani</a:t>
            </a:r>
          </a:p>
        </p:txBody>
      </p:sp>
    </p:spTree>
    <p:extLst>
      <p:ext uri="{BB962C8B-B14F-4D97-AF65-F5344CB8AC3E}">
        <p14:creationId xmlns:p14="http://schemas.microsoft.com/office/powerpoint/2010/main" val="1028385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" y="1676820"/>
            <a:ext cx="3171825" cy="3590925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3760" y="1759194"/>
            <a:ext cx="4591050" cy="3505200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2005917" y="66071"/>
            <a:ext cx="57706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rgbClr val="333333"/>
                </a:solidFill>
                <a:latin typeface="DINPro"/>
              </a:rPr>
              <a:t>B7.3 Copertura vaccinale Papilloma virus (HPV)</a:t>
            </a:r>
          </a:p>
        </p:txBody>
      </p:sp>
    </p:spTree>
    <p:extLst>
      <p:ext uri="{BB962C8B-B14F-4D97-AF65-F5344CB8AC3E}">
        <p14:creationId xmlns:p14="http://schemas.microsoft.com/office/powerpoint/2010/main" val="1096004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</TotalTime>
  <Words>843</Words>
  <Application>Microsoft Office PowerPoint</Application>
  <PresentationFormat>Presentazione su schermo (4:3)</PresentationFormat>
  <Paragraphs>148</Paragraphs>
  <Slides>62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62</vt:i4>
      </vt:variant>
    </vt:vector>
  </HeadingPairs>
  <TitlesOfParts>
    <vt:vector size="70" baseType="lpstr">
      <vt:lpstr>Arial</vt:lpstr>
      <vt:lpstr>Calibri</vt:lpstr>
      <vt:lpstr>Calibri Light</vt:lpstr>
      <vt:lpstr>DINPro</vt:lpstr>
      <vt:lpstr>Garamond</vt:lpstr>
      <vt:lpstr>MS Sans Serif</vt:lpstr>
      <vt:lpstr>Tahoma</vt:lpstr>
      <vt:lpstr>1_Tema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MeS</dc:creator>
  <cp:lastModifiedBy>Federico Vola</cp:lastModifiedBy>
  <cp:revision>20</cp:revision>
  <dcterms:created xsi:type="dcterms:W3CDTF">2015-12-18T09:33:02Z</dcterms:created>
  <dcterms:modified xsi:type="dcterms:W3CDTF">2015-12-21T13:40:54Z</dcterms:modified>
</cp:coreProperties>
</file>