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0"/>
  </p:notesMasterIdLst>
  <p:sldIdLst>
    <p:sldId id="440" r:id="rId3"/>
    <p:sldId id="438" r:id="rId4"/>
    <p:sldId id="328" r:id="rId5"/>
    <p:sldId id="330" r:id="rId6"/>
    <p:sldId id="331" r:id="rId7"/>
    <p:sldId id="333" r:id="rId8"/>
    <p:sldId id="335" r:id="rId9"/>
    <p:sldId id="336" r:id="rId10"/>
    <p:sldId id="383" r:id="rId11"/>
    <p:sldId id="384" r:id="rId12"/>
    <p:sldId id="385" r:id="rId13"/>
    <p:sldId id="261" r:id="rId14"/>
    <p:sldId id="262" r:id="rId15"/>
    <p:sldId id="263" r:id="rId16"/>
    <p:sldId id="264" r:id="rId17"/>
    <p:sldId id="265" r:id="rId18"/>
    <p:sldId id="266" r:id="rId19"/>
    <p:sldId id="386" r:id="rId20"/>
    <p:sldId id="387" r:id="rId21"/>
    <p:sldId id="388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11" r:id="rId41"/>
    <p:sldId id="412" r:id="rId42"/>
    <p:sldId id="413" r:id="rId43"/>
    <p:sldId id="414" r:id="rId44"/>
    <p:sldId id="415" r:id="rId45"/>
    <p:sldId id="416" r:id="rId46"/>
    <p:sldId id="417" r:id="rId47"/>
    <p:sldId id="361" r:id="rId48"/>
    <p:sldId id="362" r:id="rId49"/>
    <p:sldId id="363" r:id="rId50"/>
    <p:sldId id="418" r:id="rId51"/>
    <p:sldId id="420" r:id="rId52"/>
    <p:sldId id="421" r:id="rId53"/>
    <p:sldId id="351" r:id="rId54"/>
    <p:sldId id="353" r:id="rId55"/>
    <p:sldId id="354" r:id="rId56"/>
    <p:sldId id="423" r:id="rId57"/>
    <p:sldId id="424" r:id="rId58"/>
    <p:sldId id="425" r:id="rId59"/>
    <p:sldId id="426" r:id="rId60"/>
    <p:sldId id="427" r:id="rId61"/>
    <p:sldId id="428" r:id="rId62"/>
    <p:sldId id="429" r:id="rId63"/>
    <p:sldId id="430" r:id="rId64"/>
    <p:sldId id="441" r:id="rId65"/>
    <p:sldId id="434" r:id="rId66"/>
    <p:sldId id="435" r:id="rId67"/>
    <p:sldId id="436" r:id="rId68"/>
    <p:sldId id="437" r:id="rId6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97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FB63F-7052-48E0-A732-117958D954CD}" type="datetimeFigureOut">
              <a:rPr lang="it-IT" smtClean="0"/>
              <a:t>21/12/2015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91634-8E40-4E1F-81AB-C39963348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37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91634-8E40-4E1F-81AB-C399633483D1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0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A48B-C13D-4EA8-AE7E-3F6145B485C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8587-5383-4E63-9674-D0F0A755E47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78AD-254B-4668-AE46-8FEFC79227D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2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5B67-F368-4A2A-88A9-47619A9E3BC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80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FFFA-C45F-4951-B06E-BFACD92D853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4852-0838-4FEC-9F13-96B0DBE68C1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39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CBE2-E606-4F7B-A49C-279B0B4448E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5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6D47-F81D-4FCC-9614-76C27D1C4E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5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A39C-9D7D-4C00-B517-FC9A2FC10AC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24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40A1-62F6-44E6-A8D3-8EF7026AD8D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70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DE5D-E91A-430B-B035-65AD0034207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0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EE5-B2E4-4AF1-8EB5-B00ECDBA626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40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A573-49D4-47EE-A4B5-04102B337FB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2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E94D-D873-44F8-B212-E9B3D35DDF6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7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D289-E235-443B-9E30-1C1D49C92A3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1EF-03DF-47FF-AECE-D1479DA6559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1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72A5-4C63-4690-B2BA-CE8BD0299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6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0A2A-4FC5-4201-A0A2-1B0634B4DE9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0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5FD-D254-4DA0-93B6-929C7F90BF7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6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755E-FAF5-4132-8BE8-7F2EDA3AED5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8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7806-3651-406D-B2D3-F4FC3F842CC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8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7847-300E-4F75-BBC4-F90BC2FAE53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8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B3F7-3206-4FD6-9BFF-6D4FCADD13F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M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67689" y="-6347"/>
            <a:ext cx="9763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Gaetano\Desktop\Varie\Loghi\idm_it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" y="-10318"/>
            <a:ext cx="1331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3.bp.blogspot.com/-yE-NES-ddLM/U9dniqEw3MI/AAAAAAAAcuQ/-ZYhhaxbZ-Y/s1600/logo-regionepuglia-01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r="25610"/>
          <a:stretch/>
        </p:blipFill>
        <p:spPr bwMode="auto">
          <a:xfrm>
            <a:off x="12700" y="5909733"/>
            <a:ext cx="753868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38213-78A8-42CC-9034-8537B1F7F59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M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67689" y="-6347"/>
            <a:ext cx="9763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Gaetano\Desktop\Varie\Loghi\idm_it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" y="-10318"/>
            <a:ext cx="1331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266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iff"/><Relationship Id="rId2" Type="http://schemas.openxmlformats.org/officeDocument/2006/relationships/image" Target="../media/image86.tif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iff"/><Relationship Id="rId2" Type="http://schemas.openxmlformats.org/officeDocument/2006/relationships/image" Target="../media/image88.tif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iff"/><Relationship Id="rId2" Type="http://schemas.openxmlformats.org/officeDocument/2006/relationships/image" Target="../media/image90.tif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iff"/><Relationship Id="rId2" Type="http://schemas.openxmlformats.org/officeDocument/2006/relationships/image" Target="../media/image9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07308" y="1755689"/>
            <a:ext cx="7529383" cy="212365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6600" b="1" dirty="0">
                <a:solidFill>
                  <a:prstClr val="white"/>
                </a:solidFill>
                <a:latin typeface="Garamond" panose="02020404030301010803" pitchFamily="18" charset="0"/>
              </a:rPr>
              <a:t>PERCORSO OSPEDALIERO</a:t>
            </a:r>
          </a:p>
        </p:txBody>
      </p:sp>
      <p:pic>
        <p:nvPicPr>
          <p:cNvPr id="3" name="Picture 2" descr="http://3.bp.blogspot.com/-yE-NES-ddLM/U9dniqEw3MI/AAAAAAAAcuQ/-ZYhhaxbZ-Y/s1600/logo-regionepuglia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05" y="4377637"/>
            <a:ext cx="3810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4789"/>
            <a:ext cx="9144000" cy="187022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62065" y="75856"/>
            <a:ext cx="652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C5.1 % ricoveri ripetuti entro 30 giorni con stessa MDC in una </a:t>
            </a:r>
            <a:r>
              <a:rPr lang="it-IT" b="1" dirty="0" smtClean="0">
                <a:solidFill>
                  <a:srgbClr val="333333"/>
                </a:solidFill>
                <a:latin typeface="DINPro"/>
              </a:rPr>
              <a:t>struttura 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regionale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4925238" y="4988750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62065" y="75856"/>
            <a:ext cx="652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C5.1 % ricoveri ripetuti entro 30 giorni con stessa MDC in una </a:t>
            </a:r>
            <a:r>
              <a:rPr lang="it-IT" b="1" dirty="0" smtClean="0">
                <a:solidFill>
                  <a:srgbClr val="333333"/>
                </a:solidFill>
                <a:latin typeface="DINPro"/>
              </a:rPr>
              <a:t>struttura 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regionale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8125" t="25926" r="50208" b="23518"/>
          <a:stretch/>
        </p:blipFill>
        <p:spPr>
          <a:xfrm>
            <a:off x="2590800" y="828675"/>
            <a:ext cx="3962400" cy="520065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" y="1837534"/>
            <a:ext cx="3009900" cy="35528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415" y="1740661"/>
            <a:ext cx="4905375" cy="34004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84101" y="51141"/>
            <a:ext cx="660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C5.2 % fratture femore operate entro 2 giorni dall'ammissione (Patto per la salute)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5" y="2614413"/>
            <a:ext cx="9109977" cy="163528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84101" y="51141"/>
            <a:ext cx="660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C5.2 % fratture femore operate entro 2 giorni dall'ammissione (Patto per la salute)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722012" y="4172166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84101" y="51141"/>
            <a:ext cx="660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C5.2 % fratture femore operate entro 2 giorni dall'ammissione (Patto per la salute)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396" t="22778" r="53438" b="28519"/>
          <a:stretch/>
        </p:blipFill>
        <p:spPr>
          <a:xfrm>
            <a:off x="2819400" y="1314450"/>
            <a:ext cx="3505200" cy="501015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" y="1783321"/>
            <a:ext cx="2905125" cy="36004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303" y="1840471"/>
            <a:ext cx="4591050" cy="34861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536829" y="89246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C5.3 % prostatectomie transuretrali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14091"/>
            <a:ext cx="9144000" cy="168724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536829" y="89246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C5.3 % prostatectomie transuretrali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570547" y="4401336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36829" y="89246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C5.3 % prostatectomie transuretrali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292" t="30556" r="53437" b="21111"/>
          <a:stretch/>
        </p:blipFill>
        <p:spPr>
          <a:xfrm>
            <a:off x="2809875" y="794904"/>
            <a:ext cx="3524250" cy="497205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95763" y="162800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D18 Percentuale dimissioni volontarie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4" y="1785268"/>
            <a:ext cx="2952750" cy="36480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6166" t="41852" r="43250" b="29260"/>
          <a:stretch/>
        </p:blipFill>
        <p:spPr>
          <a:xfrm>
            <a:off x="3550920" y="2270760"/>
            <a:ext cx="5593080" cy="297180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01535"/>
            <a:ext cx="9144000" cy="173475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395763" y="162800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D18 Percentuale dimissioni volontarie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912746" y="4170030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921288"/>
              </p:ext>
            </p:extLst>
          </p:nvPr>
        </p:nvGraphicFramePr>
        <p:xfrm>
          <a:off x="-1" y="1299420"/>
          <a:ext cx="9144000" cy="4259160"/>
        </p:xfrm>
        <a:graphic>
          <a:graphicData uri="http://schemas.openxmlformats.org/drawingml/2006/table">
            <a:tbl>
              <a:tblPr/>
              <a:tblGrid>
                <a:gridCol w="743102"/>
                <a:gridCol w="8400898"/>
              </a:tblGrid>
              <a:tr h="2129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Codice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Descrizione indicatore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C2A.C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Indice di performance degenza media - DRG Chirurgici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C2A.M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Indice di performance degenza media - DRG Medici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ricoveri ripetuti entro 30 giorni con stessa MDC in una struttura regionale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C5.2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fratture femore operate entro 2 giorni dall'ammissione (Patto per la salute)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C5.3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prostatectomie transuretrali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D18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Percentuale dimissioni volontarie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C16.1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pazienti con codice giallo visitati entro 30 minuti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C16.2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pazienti con codice verde visitati entro 1 ora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C16.3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pazienti con codice verde non inviati al ricovero con tempi di permanenza inferiori a 4 ore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C16.4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pazienti inviati al ricovero dal Pronto Soccorso con tempo di permanenza entro 8 ore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C16.7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ricoveri da PS in reparti chirurgici con DRG chirurgico alla dimissione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D9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Abbandoni da Pronto Soccorso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C16.11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Intervallo Allarme - Target dei mezzi di soccorso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C10.2.1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di interventi conservativi e nipple-skin sparing-ricostruttivi alla mammella per tumore maligno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C17.5.1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Percentuale ricoveri sopra soglia per tumore maligno alla prostata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C8A.5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Tasso di ospedalizzazione per patologie psichiatriche per residenti maggiorenni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C8A.13.2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Percentuale di ricoveri ripetuti entro 7 giorni per patologie psichiatriche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F18.1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medio per punto Drg Min. dei ricoveri per acuti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5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F19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per prestazione diagnostica strumentale e per immagini ponderato per tariffa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77039" y="328912"/>
            <a:ext cx="6580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Selezione set di indicatori per l’ Area Ospedaliera</a:t>
            </a:r>
            <a:endParaRPr lang="it-IT" sz="2400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95763" y="162800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D18 Percentuale dimissioni volontarie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604" t="19815" r="50521" b="32777"/>
          <a:stretch/>
        </p:blipFill>
        <p:spPr>
          <a:xfrm>
            <a:off x="2571749" y="1205345"/>
            <a:ext cx="4000500" cy="48768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1684726"/>
            <a:ext cx="3000375" cy="37623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565" y="1791817"/>
            <a:ext cx="4638675" cy="347662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602259" y="90786"/>
            <a:ext cx="6569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C16.1 % pazienti con codice giallo visitati entro 30 minuti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8954"/>
            <a:ext cx="9144000" cy="166254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02259" y="90786"/>
            <a:ext cx="6569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C16.1 % pazienti con codice giallo visitati entro 30 minuti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6372751" y="4025242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02259" y="90786"/>
            <a:ext cx="6569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C16.1 % pazienti con codice giallo visitati entro 30 minuti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7500" t="20000" r="54062" b="30185"/>
          <a:stretch/>
        </p:blipFill>
        <p:spPr>
          <a:xfrm>
            <a:off x="2886075" y="1123950"/>
            <a:ext cx="3371850" cy="512445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" y="1728302"/>
            <a:ext cx="3095625" cy="36480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494" y="1785965"/>
            <a:ext cx="4648200" cy="34194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57117" y="82548"/>
            <a:ext cx="6357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C16.2 % pazienti con codice verde visitati entro 1 ora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6320"/>
            <a:ext cx="9144000" cy="18565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57117" y="82548"/>
            <a:ext cx="6357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C16.2 % pazienti con codice verde visitati entro 1 ora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6445679" y="4450390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57117" y="82548"/>
            <a:ext cx="6357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C16.2 % pazienti con codice verde visitati entro 1 ora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500" t="20000" r="54062" b="30371"/>
          <a:stretch/>
        </p:blipFill>
        <p:spPr>
          <a:xfrm>
            <a:off x="2886075" y="1143000"/>
            <a:ext cx="3371850" cy="51054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1" y="1782728"/>
            <a:ext cx="2952750" cy="36195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857" y="1774492"/>
            <a:ext cx="4686300" cy="34861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76857" y="92332"/>
            <a:ext cx="6503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C16.3 % pazienti con codice verde non inviati al ricovero con tempi di permanenza inferiori a 4 ore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9079"/>
            <a:ext cx="9099878" cy="172670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6857" y="92332"/>
            <a:ext cx="6503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C16.3 % pazienti con codice verde non inviati al ricovero con tempi di permanenza inferiori a 4 ore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6372751" y="4031921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76857" y="92332"/>
            <a:ext cx="6503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C16.3 % pazienti con codice verde non inviati al ricovero con tempi di permanenza inferiori a 4 ore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292" t="37408" r="53958" b="13519"/>
          <a:stretch/>
        </p:blipFill>
        <p:spPr>
          <a:xfrm>
            <a:off x="3138054" y="1049482"/>
            <a:ext cx="3429000" cy="504825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2" y="1718502"/>
            <a:ext cx="2867025" cy="35242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95167" y="168016"/>
            <a:ext cx="6676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C2a.C Indice di performance degenza media - DRG Chirurgici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7292" t="32964" r="31354" b="27036"/>
          <a:stretch/>
        </p:blipFill>
        <p:spPr>
          <a:xfrm>
            <a:off x="3152477" y="1962150"/>
            <a:ext cx="6029625" cy="3280602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" y="1812715"/>
            <a:ext cx="2990850" cy="35337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827" y="1787999"/>
            <a:ext cx="4572000" cy="34004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10499" y="141759"/>
            <a:ext cx="6569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C16.4 % pazienti inviati al ricovero dal Pronto Soccorso con tempo di permanenza entro 8 ore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0966"/>
            <a:ext cx="9144000" cy="170822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10499" y="141759"/>
            <a:ext cx="6569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C16.4 % pazienti inviati al ricovero dal Pronto Soccorso con tempo di permanenza entro 8 ore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6468118" y="4360817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10499" y="141759"/>
            <a:ext cx="6569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C16.4 % pazienti inviati al ricovero dal Pronto Soccorso con tempo di permanenza entro 8 ore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396" t="27778" r="53854" b="22963"/>
          <a:stretch/>
        </p:blipFill>
        <p:spPr>
          <a:xfrm>
            <a:off x="2857500" y="1200150"/>
            <a:ext cx="3429000" cy="50673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" y="1730008"/>
            <a:ext cx="3048000" cy="37052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362" y="1812382"/>
            <a:ext cx="4324350" cy="34671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45741" y="117045"/>
            <a:ext cx="6726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C16.7 % ricoveri da PS in reparti chirurgici con DRG chirurgico alla dimissione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426"/>
            <a:ext cx="9144000" cy="177082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45741" y="117045"/>
            <a:ext cx="6726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C16.7 % ricoveri da PS in reparti chirurgici con DRG chirurgico alla dimissione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6047382" y="4407778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45741" y="117045"/>
            <a:ext cx="6726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C16.7 % ricoveri da PS in reparti chirurgici con DRG chirurgico alla dimissione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708" t="20926" r="50417" b="30555"/>
          <a:stretch/>
        </p:blipFill>
        <p:spPr>
          <a:xfrm>
            <a:off x="2571750" y="763376"/>
            <a:ext cx="4000500" cy="49911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73184" y="155605"/>
            <a:ext cx="3997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D9 Abbandoni da Pronto Soccorso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872603"/>
            <a:ext cx="3076575" cy="37052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6000" t="42741" r="43250" b="28222"/>
          <a:stretch/>
        </p:blipFill>
        <p:spPr>
          <a:xfrm>
            <a:off x="3520440" y="2231693"/>
            <a:ext cx="5623560" cy="298704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0566"/>
            <a:ext cx="9144000" cy="16799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573184" y="155605"/>
            <a:ext cx="3997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D9 Abbandoni da Pronto Soccorso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6462509" y="4154208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73184" y="155605"/>
            <a:ext cx="3997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D9 Abbandoni da Pronto Soccorso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917" t="20926" r="54375" b="29815"/>
          <a:stretch/>
        </p:blipFill>
        <p:spPr>
          <a:xfrm>
            <a:off x="2952748" y="1200150"/>
            <a:ext cx="3238500" cy="50673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54028" b="7237"/>
          <a:stretch/>
        </p:blipFill>
        <p:spPr>
          <a:xfrm>
            <a:off x="4" y="1678606"/>
            <a:ext cx="3126489" cy="34370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45608" b="9682"/>
          <a:stretch/>
        </p:blipFill>
        <p:spPr>
          <a:xfrm>
            <a:off x="4489622" y="1728035"/>
            <a:ext cx="3699074" cy="334647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637388" y="107094"/>
            <a:ext cx="6542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C16.11 Intervallo Allarme - Target dei mezzi di soccorso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95167" y="168016"/>
            <a:ext cx="6676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C2a.C Indice di performance degenza media - DRG Chirurgici</a:t>
            </a:r>
            <a:endParaRPr lang="it-IT" dirty="0">
              <a:solidFill>
                <a:prstClr val="black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6201868" y="4186462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0208" t="46668" r="2187" b="16666"/>
          <a:stretch/>
        </p:blipFill>
        <p:spPr>
          <a:xfrm>
            <a:off x="0" y="1943103"/>
            <a:ext cx="9144000" cy="21528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62354" y="1881556"/>
            <a:ext cx="1693984" cy="117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6942"/>
            <a:ext cx="9154362" cy="170430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37388" y="107094"/>
            <a:ext cx="6542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C16.11 Intervallo Allarme - Target dei mezzi di soccorso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116153" y="395498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37388" y="107094"/>
            <a:ext cx="6542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C16.11 Intervallo Allarme - Target dei mezzi di soccorso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7708" t="29815" r="58333" b="32037"/>
          <a:stretch/>
        </p:blipFill>
        <p:spPr>
          <a:xfrm>
            <a:off x="3295649" y="1466850"/>
            <a:ext cx="2552700" cy="392430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10" y="1994345"/>
            <a:ext cx="5595836" cy="24870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" y="1797863"/>
            <a:ext cx="3105150" cy="353377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556949" y="84094"/>
            <a:ext cx="6606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C10.2.1 % di interventi conservativi e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nipple-skin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sparing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-ricostruttivi alla mammella per tumore maligno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36338"/>
            <a:ext cx="9117606" cy="347582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56949" y="84094"/>
            <a:ext cx="6606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C10.2.1 % di interventi conservativi e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nipple-skin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sparing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-ricostruttivi alla mammella per tumore maligno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3977361" y="480681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V="1">
            <a:off x="4080611" y="4658531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4330424" y="451848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5079159" y="4699721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5199592" y="464205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7887048" y="468324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56949" y="84094"/>
            <a:ext cx="6606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C10.2.1 % di interventi conservativi e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nipple-skin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sparing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-ricostruttivi alla mammella per tumore maligno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2"/>
          <a:stretch/>
        </p:blipFill>
        <p:spPr>
          <a:xfrm>
            <a:off x="1364147" y="1595890"/>
            <a:ext cx="6415709" cy="4004633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56949" y="84094"/>
            <a:ext cx="6606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C10.2.1 % di interventi conservativi e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nipple-skin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sparing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-ricostruttivi alla mammella per tumore maligno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5667" t="18445" r="9916" b="21185"/>
          <a:stretch/>
        </p:blipFill>
        <p:spPr>
          <a:xfrm>
            <a:off x="342900" y="1659978"/>
            <a:ext cx="8458200" cy="4458883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" y="1834929"/>
            <a:ext cx="3048000" cy="36480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6" y="1818447"/>
            <a:ext cx="4314825" cy="3429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26591" y="107264"/>
            <a:ext cx="6528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C17.5.1 Percentuale ricoveri sopra soglia per tumore maligno alla prostata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3" y="2998436"/>
            <a:ext cx="9072053" cy="17330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26591" y="107264"/>
            <a:ext cx="6528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C17.5.1 Percentuale ricoveri sopra soglia per tumore maligno alla prostata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968844" y="4615341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26591" y="107264"/>
            <a:ext cx="6528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C17.5.1 Percentuale ricoveri sopra soglia per tumore maligno alla prostata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500" t="24444" r="48438" b="13519"/>
          <a:stretch/>
        </p:blipFill>
        <p:spPr>
          <a:xfrm>
            <a:off x="2660718" y="1066800"/>
            <a:ext cx="3822567" cy="554355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22854" y="90353"/>
            <a:ext cx="652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C8a.5 Tasso di ospedalizzazione per patologie psichiatriche per residenti maggiorenni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9" y="1790029"/>
            <a:ext cx="2981325" cy="36385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875" y="1866229"/>
            <a:ext cx="4543425" cy="348615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95167" y="168016"/>
            <a:ext cx="6676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C2a.C Indice di performance degenza media - DRG Chirurgici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812" t="27964" r="45417" b="22407"/>
          <a:stretch/>
        </p:blipFill>
        <p:spPr>
          <a:xfrm>
            <a:off x="0" y="1766453"/>
            <a:ext cx="3701781" cy="386022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7818"/>
          <a:stretch/>
        </p:blipFill>
        <p:spPr>
          <a:xfrm>
            <a:off x="4028831" y="2522292"/>
            <a:ext cx="5115169" cy="2769387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692930"/>
            <a:ext cx="9028091" cy="174314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22854" y="90353"/>
            <a:ext cx="652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C8a.5 Tasso di ospedalizzazione per patologie psichiatriche per residenti maggiorenni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705183" y="421704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16" y="1162050"/>
            <a:ext cx="2505075" cy="45339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22854" y="90353"/>
            <a:ext cx="652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C8a.5 Tasso di ospedalizzazione per patologie psichiatriche per residenti maggiorenni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10799"/>
          <a:stretch/>
        </p:blipFill>
        <p:spPr>
          <a:xfrm>
            <a:off x="3233427" y="1478107"/>
            <a:ext cx="5910573" cy="4217843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82813" y="120603"/>
            <a:ext cx="6623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C8a.13.2 Percentuale di ricoveri ripetuti entro 7 giorni per patologie psichiatriche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43630" r="42250" b="20815"/>
          <a:stretch/>
        </p:blipFill>
        <p:spPr>
          <a:xfrm>
            <a:off x="0" y="2179323"/>
            <a:ext cx="9144000" cy="316675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400552" y="2486025"/>
            <a:ext cx="458152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82813" y="120603"/>
            <a:ext cx="6623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C8a.13.2 Percentuale di ricoveri ripetuti entro 7 giorni per patologie psichiatriche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2732"/>
            <a:ext cx="9144000" cy="1769399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V="1">
            <a:off x="6047382" y="402351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82813" y="120603"/>
            <a:ext cx="6623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C8a.13.2 Percentuale di ricoveri ripetuti entro 7 giorni per patologie psichiatriche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604" t="34630" r="48646" b="17963"/>
          <a:stretch/>
        </p:blipFill>
        <p:spPr>
          <a:xfrm>
            <a:off x="38477" y="1859971"/>
            <a:ext cx="3245210" cy="36437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7145"/>
          <a:stretch/>
        </p:blipFill>
        <p:spPr>
          <a:xfrm>
            <a:off x="3208753" y="1974273"/>
            <a:ext cx="5935247" cy="334933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92875" y="82550"/>
            <a:ext cx="648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F18.1 Costo medio per punto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Drg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Min. dei ricoveri per acuti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" y="1861807"/>
            <a:ext cx="2876550" cy="32194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5500" t="33704" r="42667" b="36518"/>
          <a:stretch/>
        </p:blipFill>
        <p:spPr>
          <a:xfrm>
            <a:off x="3322320" y="2164080"/>
            <a:ext cx="5821680" cy="306324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92875" y="82550"/>
            <a:ext cx="648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F18.1 Costo medio per punto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Drg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Min. dei ricoveri per acuti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699573" y="418899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" y="2647512"/>
            <a:ext cx="9112915" cy="1503731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92875" y="82550"/>
            <a:ext cx="648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F18.1 Costo medio per punto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Drg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Min. dei ricoveri per acuti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97" y="1391180"/>
            <a:ext cx="3514130" cy="4265339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635211" y="84094"/>
            <a:ext cx="6561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F19 Costo per prestazione diagnostica strumentale e per immagini ponderato per tariffa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3" y="1771650"/>
            <a:ext cx="2781300" cy="33147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457" y="1782283"/>
            <a:ext cx="4200525" cy="3314700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 flipV="1">
            <a:off x="4998720" y="3139440"/>
            <a:ext cx="3705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635211" y="84094"/>
            <a:ext cx="6561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F19 Costo per prestazione diagnostica strumentale e per immagini ponderato per tariffa</a:t>
            </a:r>
          </a:p>
        </p:txBody>
      </p:sp>
      <p:cxnSp>
        <p:nvCxnSpPr>
          <p:cNvPr id="4" name="Connettore 2 3"/>
          <p:cNvCxnSpPr/>
          <p:nvPr/>
        </p:nvCxnSpPr>
        <p:spPr>
          <a:xfrm flipV="1">
            <a:off x="5536889" y="4222654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8220"/>
            <a:ext cx="9144000" cy="148336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" y="1600543"/>
            <a:ext cx="3048000" cy="36576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32349" y="156689"/>
            <a:ext cx="664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C2a.M Indice di performance degenza media - DRG Medici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6250" t="42778" r="43125" b="27592"/>
          <a:stretch/>
        </p:blipFill>
        <p:spPr>
          <a:xfrm>
            <a:off x="3543300" y="1905000"/>
            <a:ext cx="5600700" cy="304800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635211" y="84094"/>
            <a:ext cx="6561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F19 Costo per prestazione diagnostica strumentale e per immagini ponderato per tariffa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742" y="1555568"/>
            <a:ext cx="3460600" cy="44093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5848" y="1723328"/>
            <a:ext cx="760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333333"/>
                </a:solidFill>
                <a:latin typeface="DINPro"/>
              </a:rPr>
              <a:t>Quali sono le priorità di intervento e di miglioramento per la Regione Puglia?</a:t>
            </a:r>
            <a:endParaRPr lang="it-IT" sz="3200" dirty="0">
              <a:solidFill>
                <a:srgbClr val="333333"/>
              </a:solidFill>
              <a:latin typeface="DINPro"/>
            </a:endParaRPr>
          </a:p>
        </p:txBody>
      </p:sp>
      <p:pic>
        <p:nvPicPr>
          <p:cNvPr id="2050" name="Picture 2" descr="http://www.fitway.it/wp-content/uploads/2013/04/analisi-aziend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80" y="3429000"/>
            <a:ext cx="5164639" cy="34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1" y="1953486"/>
          <a:ext cx="9143998" cy="3608136"/>
        </p:xfrm>
        <a:graphic>
          <a:graphicData uri="http://schemas.openxmlformats.org/drawingml/2006/table">
            <a:tbl>
              <a:tblPr/>
              <a:tblGrid>
                <a:gridCol w="687088"/>
                <a:gridCol w="6057829"/>
                <a:gridCol w="801602"/>
                <a:gridCol w="781563"/>
                <a:gridCol w="815916"/>
              </a:tblGrid>
              <a:tr h="3712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Codice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Indicatore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Valutazione 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Trend             2013-2014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Variabilità 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D18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Percentuale dimissioni volontarie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C5.1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% ricoveri ripetuti entro 30 giorni con stessa MDC in una struttura regionale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D9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Abbandoni da Pronto Soccorso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effectLst/>
                        <a:latin typeface="MS Sans Serif"/>
                      </a:endParaRP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F19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Costo per prestazione diagnostica strumentale e per immagini ponderato per tariffa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C2A.C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Indice di performance degenza media - DRG Chirurgici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C5.2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% fratture femore operate entro 2 giorni dall'ammissione (Patto per la salute)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C16.7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% ricoveri da PS in reparti chirurgici con DRG chirurgico alla dimissione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effectLst/>
                        <a:latin typeface="MS Sans Serif"/>
                      </a:endParaRP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F18.1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Costo medio per punto Drg Min. dei ricoveri per acuti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effectLst/>
                        <a:latin typeface="MS Sans Serif"/>
                      </a:endParaRP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C8A.13.2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Percentuale di ricoveri ripetuti entro 7 giorni per patologie psichiatriche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C16.1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% pazienti con codice giallo visitati entro 30 minuti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C10.2.1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% di interventi conservativi e nipple-skin sparing-ricostruttivi alla mammella per tumore maligno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C2A.M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Indice di performance degenza media - DRG Medici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C8A.5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Tasso di ospedalizzazione per patologie psichiatriche per residenti maggiorenni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C5.3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% prostatectomie transuretrali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C16.2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% pazienti con codice verde visitati entro 1 ora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effectLst/>
                        <a:latin typeface="MS Sans Serif"/>
                      </a:endParaRP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C16.3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% pazienti con codice verde non inviati al ricovero con tempi di permanenza inferiori a 4 ore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effectLst/>
                        <a:latin typeface="MS Sans Serif"/>
                      </a:endParaRP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56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C16.4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% pazienti inviati al ricovero dal Pronto Soccorso con tempo di permanenza entro 8 ore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effectLst/>
                        <a:latin typeface="MS Sans Serif"/>
                      </a:endParaRP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5848" y="774426"/>
            <a:ext cx="760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333333"/>
                </a:solidFill>
                <a:latin typeface="DINPro"/>
              </a:rPr>
              <a:t>Quali sono i miglioramenti attesi per il 2016?</a:t>
            </a:r>
            <a:endParaRPr lang="it-IT" sz="3200" dirty="0">
              <a:solidFill>
                <a:srgbClr val="333333"/>
              </a:solidFill>
              <a:latin typeface="DINPro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3156373"/>
            <a:ext cx="3686175" cy="275272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457950" y="5407449"/>
            <a:ext cx="2057400" cy="365125"/>
          </a:xfrm>
        </p:spPr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1804" y="2256235"/>
            <a:ext cx="4415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 obiettivi delle aziende per il 2016 saranno definiti proporzionalmente al punto di partenza di ciascuna azienda. </a:t>
            </a:r>
            <a:r>
              <a:rPr lang="it-IT" dirty="0"/>
              <a:t>A</a:t>
            </a:r>
            <a:r>
              <a:rPr lang="it-IT" dirty="0" smtClean="0"/>
              <a:t>lle aziende con i risultati più critici sarà chiesto uno sforzo maggiore in modo che la Regione possa conseguire maggiore equità per i propri cittadini.</a:t>
            </a:r>
          </a:p>
          <a:p>
            <a:r>
              <a:rPr lang="it-IT" dirty="0" smtClean="0"/>
              <a:t>Gli obiettivi saranno fissati per ciascun indicatore tenendo in considerazione al minimo il </a:t>
            </a:r>
            <a:r>
              <a:rPr lang="it-IT" i="1" dirty="0" err="1" smtClean="0"/>
              <a:t>benchmarking</a:t>
            </a:r>
            <a:r>
              <a:rPr lang="it-IT" dirty="0" smtClean="0"/>
              <a:t> interno alla Regione e al massimo il posizionamento della Puglia rispetto al network delle regioni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4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77" y="912321"/>
            <a:ext cx="5805923" cy="278684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76" y="3935244"/>
            <a:ext cx="5805923" cy="292275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84101" y="51141"/>
            <a:ext cx="6604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C5.2 % fratture femore operate entro 2 giorni dall'ammissione (Patto per la salute)</a:t>
            </a:r>
          </a:p>
        </p:txBody>
      </p:sp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40" y="860366"/>
            <a:ext cx="5827569" cy="307778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26" y="4074679"/>
            <a:ext cx="5746173" cy="278332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95763" y="162800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D18 Percentuale dimissioni volontarie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19" y="882395"/>
            <a:ext cx="5738381" cy="275442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19" y="3855027"/>
            <a:ext cx="5738380" cy="300297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73184" y="155605"/>
            <a:ext cx="3997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D9 Abbandoni da Pronto Soccorso</a:t>
            </a:r>
          </a:p>
        </p:txBody>
      </p:sp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27" y="880732"/>
            <a:ext cx="5746173" cy="29223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63" y="3875809"/>
            <a:ext cx="5673435" cy="298219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482813" y="120603"/>
            <a:ext cx="6623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prstClr val="black"/>
                </a:solidFill>
              </a:rPr>
              <a:t>C8a.13.2 Percentuale di ricoveri ripetuti entro 7 giorni per patologie psichiatriche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207"/>
            <a:ext cx="9144000" cy="191546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32349" y="156689"/>
            <a:ext cx="664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C2a.M Indice di performance degenza media - DRG Medici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6243725" y="4475096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32349" y="156689"/>
            <a:ext cx="664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C2a.M Indice di performance degenza media - DRG Medici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813" t="19630" r="43750" b="32222"/>
          <a:stretch/>
        </p:blipFill>
        <p:spPr>
          <a:xfrm>
            <a:off x="0" y="2047009"/>
            <a:ext cx="3775017" cy="35952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9381"/>
          <a:stretch/>
        </p:blipFill>
        <p:spPr>
          <a:xfrm>
            <a:off x="4278702" y="2434357"/>
            <a:ext cx="4865298" cy="2837589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r="95867"/>
          <a:stretch/>
        </p:blipFill>
        <p:spPr>
          <a:xfrm>
            <a:off x="4039561" y="2434357"/>
            <a:ext cx="221889" cy="2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" y="1704287"/>
            <a:ext cx="2895600" cy="38290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65" y="1827859"/>
            <a:ext cx="3276600" cy="33528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62065" y="75856"/>
            <a:ext cx="652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C5.1 % ricoveri ripetuti entro 30 giorni con stessa MDC in una </a:t>
            </a:r>
            <a:r>
              <a:rPr lang="it-IT" b="1" dirty="0" smtClean="0">
                <a:solidFill>
                  <a:srgbClr val="333333"/>
                </a:solidFill>
                <a:latin typeface="DINPro"/>
              </a:rPr>
              <a:t>struttura 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regionale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1355</Words>
  <Application>Microsoft Office PowerPoint</Application>
  <PresentationFormat>Presentazione su schermo (4:3)</PresentationFormat>
  <Paragraphs>268</Paragraphs>
  <Slides>67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67</vt:i4>
      </vt:variant>
    </vt:vector>
  </HeadingPairs>
  <TitlesOfParts>
    <vt:vector size="75" baseType="lpstr">
      <vt:lpstr>Arial</vt:lpstr>
      <vt:lpstr>Calibri</vt:lpstr>
      <vt:lpstr>Calibri Light</vt:lpstr>
      <vt:lpstr>DINPro</vt:lpstr>
      <vt:lpstr>Garamond</vt:lpstr>
      <vt:lpstr>MS Sans Serif</vt:lpstr>
      <vt:lpstr>2_Tema di Office</vt:lpstr>
      <vt:lpstr>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MeS</dc:creator>
  <cp:lastModifiedBy>Federico Vola</cp:lastModifiedBy>
  <cp:revision>33</cp:revision>
  <dcterms:created xsi:type="dcterms:W3CDTF">2015-12-18T09:35:47Z</dcterms:created>
  <dcterms:modified xsi:type="dcterms:W3CDTF">2015-12-21T13:41:38Z</dcterms:modified>
</cp:coreProperties>
</file>