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57" r:id="rId2"/>
    <p:sldId id="302" r:id="rId3"/>
    <p:sldId id="259" r:id="rId4"/>
    <p:sldId id="260" r:id="rId5"/>
    <p:sldId id="261" r:id="rId6"/>
    <p:sldId id="262" r:id="rId7"/>
    <p:sldId id="263" r:id="rId8"/>
    <p:sldId id="264" r:id="rId9"/>
    <p:sldId id="268" r:id="rId10"/>
    <p:sldId id="269" r:id="rId11"/>
    <p:sldId id="270" r:id="rId12"/>
    <p:sldId id="271" r:id="rId13"/>
    <p:sldId id="273" r:id="rId14"/>
    <p:sldId id="274" r:id="rId15"/>
    <p:sldId id="276" r:id="rId16"/>
    <p:sldId id="278" r:id="rId17"/>
    <p:sldId id="279" r:id="rId18"/>
    <p:sldId id="281" r:id="rId19"/>
    <p:sldId id="283" r:id="rId20"/>
    <p:sldId id="284" r:id="rId21"/>
    <p:sldId id="286" r:id="rId22"/>
    <p:sldId id="288" r:id="rId23"/>
    <p:sldId id="289" r:id="rId24"/>
    <p:sldId id="303" r:id="rId25"/>
    <p:sldId id="304" r:id="rId26"/>
    <p:sldId id="312" r:id="rId27"/>
    <p:sldId id="311" r:id="rId28"/>
    <p:sldId id="308" r:id="rId29"/>
    <p:sldId id="309" r:id="rId30"/>
    <p:sldId id="310" r:id="rId3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05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979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1FF4D-8F63-4C45-B183-F2A2A590CA90}" type="datetimeFigureOut">
              <a:rPr lang="it-IT" smtClean="0"/>
              <a:t>20/12/2015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C198B-E899-4DD6-AF6C-4FA7CFDC78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6969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C198B-E899-4DD6-AF6C-4FA7CFDC7890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9904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0A48B-C13D-4EA8-AE7E-3F6145B485CC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20/12/2015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671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08587-5383-4E63-9674-D0F0A755E479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20/12/2015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251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078AD-254B-4668-AE46-8FEFC79227DE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20/12/2015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898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CEE5-B2E4-4AF1-8EB5-B00ECDBA626C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20/12/2015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201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D91EF-03DF-47FF-AECE-D1479DA6559E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20/12/2015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188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72A5-4C63-4690-B2BA-CE8BD0299FC6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20/12/2015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7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20A2A-4FC5-4201-A0A2-1B0634B4DE9F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20/12/2015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052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CE5FD-D254-4DA0-93B6-929C7F90BF76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20/12/2015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605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1755E-FAF5-4132-8BE8-7F2EDA3AED5D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20/12/2015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891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47806-3651-406D-B2D3-F4FC3F842CC0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20/12/2015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122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7847-300E-4F75-BBC4-F90BC2FAE53B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20/12/2015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807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7B3F7-3206-4FD6-9BFF-6D4FCADD13FF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20/12/2015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7" descr="MeS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167689" y="-6347"/>
            <a:ext cx="976312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Gaetano\Desktop\Varie\Loghi\idm_ita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" y="-10318"/>
            <a:ext cx="133191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3.bp.blogspot.com/-yE-NES-ddLM/U9dniqEw3MI/AAAAAAAAcuQ/-ZYhhaxbZ-Y/s1600/logo-regionepuglia-01.png"/>
          <p:cNvPicPr>
            <a:picLocks noChangeAspect="1" noChangeArrowheads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9" r="25610"/>
          <a:stretch/>
        </p:blipFill>
        <p:spPr bwMode="auto">
          <a:xfrm>
            <a:off x="12700" y="5909733"/>
            <a:ext cx="753868" cy="94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158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iff"/><Relationship Id="rId2" Type="http://schemas.openxmlformats.org/officeDocument/2006/relationships/image" Target="../media/image39.tif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iff"/><Relationship Id="rId2" Type="http://schemas.openxmlformats.org/officeDocument/2006/relationships/image" Target="../media/image41.tif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iff"/><Relationship Id="rId2" Type="http://schemas.openxmlformats.org/officeDocument/2006/relationships/image" Target="../media/image43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tiff"/><Relationship Id="rId2" Type="http://schemas.openxmlformats.org/officeDocument/2006/relationships/image" Target="../media/image45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60114" y="1592719"/>
            <a:ext cx="7529383" cy="2123658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it-IT" sz="6600" b="1" dirty="0">
                <a:solidFill>
                  <a:prstClr val="white"/>
                </a:solidFill>
                <a:latin typeface="Garamond" panose="02020404030301010803" pitchFamily="18" charset="0"/>
              </a:rPr>
              <a:t>MATERNO INFANTILE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http://3.bp.blogspot.com/-yE-NES-ddLM/U9dniqEw3MI/AAAAAAAAcuQ/-ZYhhaxbZ-Y/s1600/logo-regionepuglia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805" y="4377637"/>
            <a:ext cx="3810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0" y="5477774"/>
            <a:ext cx="871268" cy="1690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945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828589"/>
            <a:ext cx="9144000" cy="1803488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635211" y="107262"/>
            <a:ext cx="65449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333333"/>
                </a:solidFill>
                <a:latin typeface="DINPro"/>
              </a:rPr>
              <a:t>C17.4.1 Percentuale ricoveri sopra soglia per parti</a:t>
            </a:r>
          </a:p>
        </p:txBody>
      </p:sp>
      <p:cxnSp>
        <p:nvCxnSpPr>
          <p:cNvPr id="5" name="Connettore 2 4"/>
          <p:cNvCxnSpPr/>
          <p:nvPr/>
        </p:nvCxnSpPr>
        <p:spPr>
          <a:xfrm flipV="1">
            <a:off x="5862257" y="4299561"/>
            <a:ext cx="5610" cy="332516"/>
          </a:xfrm>
          <a:prstGeom prst="straightConnector1">
            <a:avLst/>
          </a:prstGeom>
          <a:ln w="222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40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635211" y="107262"/>
            <a:ext cx="65449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333333"/>
                </a:solidFill>
                <a:latin typeface="DINPro"/>
              </a:rPr>
              <a:t>C17.4.1 Percentuale ricoveri sopra soglia per parti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27847" t="30617" r="54167" b="21729"/>
          <a:stretch/>
        </p:blipFill>
        <p:spPr>
          <a:xfrm>
            <a:off x="2927350" y="1409700"/>
            <a:ext cx="3289300" cy="4902200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07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1723354"/>
            <a:ext cx="3038475" cy="37719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276865" y="91831"/>
            <a:ext cx="6926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C7.7 Tasso di ospedalizzazione in </a:t>
            </a:r>
            <a:r>
              <a:rPr lang="it-IT" b="1" dirty="0" err="1">
                <a:solidFill>
                  <a:srgbClr val="333333"/>
                </a:solidFill>
                <a:latin typeface="DINPro"/>
              </a:rPr>
              <a:t>eta'</a:t>
            </a:r>
            <a:r>
              <a:rPr lang="it-IT" b="1" dirty="0">
                <a:solidFill>
                  <a:srgbClr val="333333"/>
                </a:solidFill>
                <a:latin typeface="DINPro"/>
              </a:rPr>
              <a:t> pediatrica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6889" y="1853687"/>
            <a:ext cx="4752975" cy="3305175"/>
          </a:xfrm>
          <a:prstGeom prst="rect">
            <a:avLst/>
          </a:prstGeom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24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2566250"/>
            <a:ext cx="9144001" cy="1824985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276865" y="91831"/>
            <a:ext cx="6926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C7.7 Tasso di ospedalizzazione in </a:t>
            </a:r>
            <a:r>
              <a:rPr lang="it-IT" b="1" dirty="0" err="1">
                <a:solidFill>
                  <a:srgbClr val="333333"/>
                </a:solidFill>
                <a:latin typeface="DINPro"/>
              </a:rPr>
              <a:t>eta'</a:t>
            </a:r>
            <a:r>
              <a:rPr lang="it-IT" b="1" dirty="0">
                <a:solidFill>
                  <a:srgbClr val="333333"/>
                </a:solidFill>
                <a:latin typeface="DINPro"/>
              </a:rPr>
              <a:t> pediatrica</a:t>
            </a:r>
          </a:p>
        </p:txBody>
      </p:sp>
      <p:cxnSp>
        <p:nvCxnSpPr>
          <p:cNvPr id="4" name="Connettore 2 3"/>
          <p:cNvCxnSpPr/>
          <p:nvPr/>
        </p:nvCxnSpPr>
        <p:spPr>
          <a:xfrm flipV="1">
            <a:off x="5940795" y="4155336"/>
            <a:ext cx="5610" cy="332516"/>
          </a:xfrm>
          <a:prstGeom prst="straightConnector1">
            <a:avLst/>
          </a:prstGeom>
          <a:ln w="222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58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460" y="1582298"/>
            <a:ext cx="2581275" cy="461010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276865" y="91831"/>
            <a:ext cx="6926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C7.7 Tasso di ospedalizzazione in </a:t>
            </a:r>
            <a:r>
              <a:rPr lang="it-IT" b="1" dirty="0" err="1">
                <a:solidFill>
                  <a:srgbClr val="333333"/>
                </a:solidFill>
                <a:latin typeface="DINPro"/>
              </a:rPr>
              <a:t>eta'</a:t>
            </a:r>
            <a:r>
              <a:rPr lang="it-IT" b="1" dirty="0">
                <a:solidFill>
                  <a:srgbClr val="333333"/>
                </a:solidFill>
                <a:latin typeface="DINPro"/>
              </a:rPr>
              <a:t> pediatrica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/>
          <a:srcRect t="6856"/>
          <a:stretch/>
        </p:blipFill>
        <p:spPr>
          <a:xfrm>
            <a:off x="3663172" y="1870895"/>
            <a:ext cx="5339533" cy="4321503"/>
          </a:xfrm>
          <a:prstGeom prst="rect">
            <a:avLst/>
          </a:prstGeom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6457950" y="6362250"/>
            <a:ext cx="2057400" cy="365125"/>
          </a:xfrm>
        </p:spPr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69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425146" y="161364"/>
            <a:ext cx="67220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C8a.19.1 Tasso di ospedalizzazione pediatrico per asma per 100.000 residenti (2-17anni)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1898694"/>
            <a:ext cx="3057525" cy="352425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9" y="1798481"/>
            <a:ext cx="4562475" cy="3467100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90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593552"/>
            <a:ext cx="9144000" cy="1823751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425146" y="161364"/>
            <a:ext cx="67220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C8a.19.1 Tasso di ospedalizzazione pediatrico per asma per 100.000 residenti (2-17anni)</a:t>
            </a:r>
          </a:p>
        </p:txBody>
      </p:sp>
      <p:cxnSp>
        <p:nvCxnSpPr>
          <p:cNvPr id="5" name="Connettore 2 4"/>
          <p:cNvCxnSpPr/>
          <p:nvPr/>
        </p:nvCxnSpPr>
        <p:spPr>
          <a:xfrm flipV="1">
            <a:off x="5895917" y="4084785"/>
            <a:ext cx="5610" cy="332516"/>
          </a:xfrm>
          <a:prstGeom prst="straightConnector1">
            <a:avLst/>
          </a:prstGeom>
          <a:ln w="222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72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178" y="1755776"/>
            <a:ext cx="2514600" cy="4600575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425146" y="161364"/>
            <a:ext cx="67220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C8a.19.1 Tasso di ospedalizzazione pediatrico per asma per 100.000 residenti (2-17anni)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t="9279"/>
          <a:stretch/>
        </p:blipFill>
        <p:spPr>
          <a:xfrm>
            <a:off x="3586579" y="1901899"/>
            <a:ext cx="5394577" cy="4300739"/>
          </a:xfrm>
          <a:prstGeom prst="rect">
            <a:avLst/>
          </a:prstGeom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64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334530" y="107879"/>
            <a:ext cx="6845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C8a.19.2 Tasso di ospedalizzazione pediatrico per gastroenterite per 100.000 residenti (0-17 anni)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6766"/>
            <a:ext cx="3086100" cy="356235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4790" y="1752266"/>
            <a:ext cx="4705350" cy="3533775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29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12147"/>
            <a:ext cx="9103964" cy="1750521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334530" y="107879"/>
            <a:ext cx="6845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C8a.19.2 Tasso di ospedalizzazione pediatrico per gastroenterite per 100.000 residenti (0-17 anni)</a:t>
            </a:r>
          </a:p>
        </p:txBody>
      </p:sp>
      <p:cxnSp>
        <p:nvCxnSpPr>
          <p:cNvPr id="5" name="Connettore 2 4"/>
          <p:cNvCxnSpPr/>
          <p:nvPr/>
        </p:nvCxnSpPr>
        <p:spPr>
          <a:xfrm flipV="1">
            <a:off x="5890307" y="4177775"/>
            <a:ext cx="5610" cy="332516"/>
          </a:xfrm>
          <a:prstGeom prst="straightConnector1">
            <a:avLst/>
          </a:prstGeom>
          <a:ln w="222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41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665837"/>
              </p:ext>
            </p:extLst>
          </p:nvPr>
        </p:nvGraphicFramePr>
        <p:xfrm>
          <a:off x="0" y="1966238"/>
          <a:ext cx="9144000" cy="1948536"/>
        </p:xfrm>
        <a:graphic>
          <a:graphicData uri="http://schemas.openxmlformats.org/drawingml/2006/table">
            <a:tbl>
              <a:tblPr/>
              <a:tblGrid>
                <a:gridCol w="752287"/>
                <a:gridCol w="8391713"/>
              </a:tblGrid>
              <a:tr h="24356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Codice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Descrizione</a:t>
                      </a:r>
                    </a:p>
                  </a:txBody>
                  <a:tcPr marL="9142" marR="9142" marT="9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243567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C7.1</a:t>
                      </a:r>
                    </a:p>
                  </a:txBody>
                  <a:tcPr marL="9142" marR="9142" marT="9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Percentuale di parti cesarei depurati (NTSV)</a:t>
                      </a:r>
                    </a:p>
                  </a:txBody>
                  <a:tcPr marL="9142" marR="9142" marT="9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567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C7.3</a:t>
                      </a:r>
                    </a:p>
                  </a:txBody>
                  <a:tcPr marL="9142" marR="9142" marT="9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Percentuale di episiotomie depurate (NTSV)</a:t>
                      </a:r>
                    </a:p>
                  </a:txBody>
                  <a:tcPr marL="9142" marR="9142" marT="9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567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C17.4.1</a:t>
                      </a:r>
                    </a:p>
                  </a:txBody>
                  <a:tcPr marL="9142" marR="9142" marT="9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Percentuale ricoveri sopra soglia per parti</a:t>
                      </a:r>
                    </a:p>
                  </a:txBody>
                  <a:tcPr marL="9142" marR="9142" marT="9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567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C7.7</a:t>
                      </a:r>
                    </a:p>
                  </a:txBody>
                  <a:tcPr marL="9142" marR="9142" marT="9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Tasso di ospedalizzazione in eta' pediatrica</a:t>
                      </a:r>
                    </a:p>
                  </a:txBody>
                  <a:tcPr marL="9142" marR="9142" marT="9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567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C8A.19.1</a:t>
                      </a:r>
                    </a:p>
                  </a:txBody>
                  <a:tcPr marL="9142" marR="9142" marT="9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Tasso di ospedalizzazione pediatrico per asma per 100.000 residenti (2-17anni)</a:t>
                      </a:r>
                    </a:p>
                  </a:txBody>
                  <a:tcPr marL="9142" marR="9142" marT="9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567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C8A.19.2</a:t>
                      </a:r>
                    </a:p>
                  </a:txBody>
                  <a:tcPr marL="9142" marR="9142" marT="9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Tasso di ospedalizzazione pediatrico per gastroenterite per 100.000 residenti (0-17 anni)</a:t>
                      </a:r>
                    </a:p>
                  </a:txBody>
                  <a:tcPr marL="9142" marR="9142" marT="9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567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C18.1</a:t>
                      </a:r>
                    </a:p>
                  </a:txBody>
                  <a:tcPr marL="9142" marR="9142" marT="9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Tasso di ospedalizzazione per interventi di tonsillectomia per 100.000 residenti</a:t>
                      </a:r>
                    </a:p>
                  </a:txBody>
                  <a:tcPr marL="9142" marR="9142" marT="9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ttangolo 4"/>
          <p:cNvSpPr/>
          <p:nvPr/>
        </p:nvSpPr>
        <p:spPr>
          <a:xfrm>
            <a:off x="840600" y="328912"/>
            <a:ext cx="72533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Selezione set di indicatori per l’ Area Materno Infantile</a:t>
            </a:r>
            <a:endParaRPr lang="it-IT" sz="2400" b="1" dirty="0">
              <a:solidFill>
                <a:srgbClr val="333333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44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74" y="1449578"/>
            <a:ext cx="2514600" cy="436245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334530" y="107879"/>
            <a:ext cx="6845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C8a.19.2 Tasso di ospedalizzazione pediatrico per gastroenterite per 100.000 residenti (0-17 anni)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t="9800" b="-1"/>
          <a:stretch/>
        </p:blipFill>
        <p:spPr>
          <a:xfrm>
            <a:off x="3937048" y="1904984"/>
            <a:ext cx="5176455" cy="4014620"/>
          </a:xfrm>
          <a:prstGeom prst="rect">
            <a:avLst/>
          </a:prstGeom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87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8" y="1832325"/>
            <a:ext cx="3028950" cy="352425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5219" y="1733475"/>
            <a:ext cx="4305300" cy="3590925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625869" y="108807"/>
            <a:ext cx="65625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C18.1 Tasso di ospedalizzazione per interventi di tonsillectomia per 100.000 residenti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73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4854"/>
            <a:ext cx="9144000" cy="1869077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625869" y="108807"/>
            <a:ext cx="65625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C18.1 Tasso di ospedalizzazione per interventi di tonsillectomia per 100.000 residenti</a:t>
            </a:r>
          </a:p>
        </p:txBody>
      </p:sp>
      <p:cxnSp>
        <p:nvCxnSpPr>
          <p:cNvPr id="5" name="Connettore 2 4"/>
          <p:cNvCxnSpPr/>
          <p:nvPr/>
        </p:nvCxnSpPr>
        <p:spPr>
          <a:xfrm flipV="1">
            <a:off x="5738842" y="4682659"/>
            <a:ext cx="5610" cy="332516"/>
          </a:xfrm>
          <a:prstGeom prst="straightConnector1">
            <a:avLst/>
          </a:prstGeom>
          <a:ln w="222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51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569" y="1252306"/>
            <a:ext cx="2514600" cy="45339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625869" y="108807"/>
            <a:ext cx="65625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C18.1 Tasso di ospedalizzazione per interventi di tonsillectomia per 100.000 residenti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t="8136"/>
          <a:stretch/>
        </p:blipFill>
        <p:spPr>
          <a:xfrm>
            <a:off x="4373306" y="1937085"/>
            <a:ext cx="4770694" cy="3849121"/>
          </a:xfrm>
          <a:prstGeom prst="rect">
            <a:avLst/>
          </a:prstGeom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5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855848" y="1723328"/>
            <a:ext cx="76023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dirty="0" smtClean="0">
                <a:solidFill>
                  <a:srgbClr val="333333"/>
                </a:solidFill>
                <a:latin typeface="DINPro"/>
              </a:rPr>
              <a:t>Quali sono le priorità di intervento e di miglioramento per la Regione Puglia?</a:t>
            </a:r>
            <a:endParaRPr lang="it-IT" sz="3200" dirty="0">
              <a:solidFill>
                <a:srgbClr val="333333"/>
              </a:solidFill>
              <a:latin typeface="DINPro"/>
            </a:endParaRPr>
          </a:p>
        </p:txBody>
      </p:sp>
      <p:pic>
        <p:nvPicPr>
          <p:cNvPr id="2050" name="Picture 2" descr="http://www.fitway.it/wp-content/uploads/2013/04/analisi-azienda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80" y="3429000"/>
            <a:ext cx="5164639" cy="341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 descr="http://3.bp.blogspot.com/-yE-NES-ddLM/U9dniqEw3MI/AAAAAAAAcuQ/-ZYhhaxbZ-Y/s1600/logo-regionepuglia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112" y="359861"/>
            <a:ext cx="1863741" cy="111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34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>
            <p:extLst/>
          </p:nvPr>
        </p:nvGraphicFramePr>
        <p:xfrm>
          <a:off x="0" y="2597730"/>
          <a:ext cx="9143999" cy="1870248"/>
        </p:xfrm>
        <a:graphic>
          <a:graphicData uri="http://schemas.openxmlformats.org/drawingml/2006/table">
            <a:tbl>
              <a:tblPr/>
              <a:tblGrid>
                <a:gridCol w="687088"/>
                <a:gridCol w="6057830"/>
                <a:gridCol w="801602"/>
                <a:gridCol w="781563"/>
                <a:gridCol w="815916"/>
              </a:tblGrid>
              <a:tr h="46756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effectLst/>
                          <a:latin typeface="Garamond" panose="02020404030301010803" pitchFamily="18" charset="0"/>
                        </a:rPr>
                        <a:t>Codice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Garamond" panose="02020404030301010803" pitchFamily="18" charset="0"/>
                        </a:rPr>
                        <a:t>Indicatore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Garamond" panose="02020404030301010803" pitchFamily="18" charset="0"/>
                        </a:rPr>
                        <a:t>Valutazione 2014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Garamond" panose="02020404030301010803" pitchFamily="18" charset="0"/>
                        </a:rPr>
                        <a:t>Trend             2013-2014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Garamond" panose="02020404030301010803" pitchFamily="18" charset="0"/>
                        </a:rPr>
                        <a:t>Variabilità 2014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23378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C8A.19.2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Tasso di ospedalizzazione pediatrico per gastroenterite per 100.000 residenti (0-17 anni)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378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C7.7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Tasso di ospedalizzazione in eta' pediatrica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3378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C7.1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Percentuale di parti cesarei depurati (NTSV)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7412" marR="7412" marT="7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3378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C7.3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Percentuale di episiotomie depurate (NTSV)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7412" marR="7412" marT="7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378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C8A.19.1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Tasso di ospedalizzazione pediatrico per asma per 100.000 residenti (2-17anni)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3378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C18.1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Tasso di ospedalizzazione per interventi di tonsillectomia per 100.000 residenti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92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855848" y="774426"/>
            <a:ext cx="76023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dirty="0" smtClean="0">
                <a:solidFill>
                  <a:srgbClr val="333333"/>
                </a:solidFill>
                <a:latin typeface="DINPro"/>
              </a:rPr>
              <a:t>Quali sono i miglioramenti attesi per il 2016?</a:t>
            </a:r>
            <a:endParaRPr lang="it-IT" sz="3200" dirty="0">
              <a:solidFill>
                <a:srgbClr val="333333"/>
              </a:solidFill>
              <a:latin typeface="DINPro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7825" y="3156373"/>
            <a:ext cx="3686175" cy="2752725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6457950" y="5407449"/>
            <a:ext cx="2057400" cy="365125"/>
          </a:xfrm>
        </p:spPr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51804" y="2256235"/>
            <a:ext cx="44157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Gli obiettivi delle aziende per il 2016 saranno definiti proporzionalmente al punto di partenza di ciascuna azienda. </a:t>
            </a:r>
            <a:r>
              <a:rPr lang="it-IT" dirty="0"/>
              <a:t>A</a:t>
            </a:r>
            <a:r>
              <a:rPr lang="it-IT" dirty="0" smtClean="0"/>
              <a:t>lle aziende con i risultati più critici sarà chiesto uno sforzo maggiore in modo che la </a:t>
            </a:r>
            <a:r>
              <a:rPr lang="it-IT" dirty="0" smtClean="0"/>
              <a:t>Regione </a:t>
            </a:r>
            <a:r>
              <a:rPr lang="it-IT" dirty="0" smtClean="0"/>
              <a:t>possa conseguire maggiore equità per i propri cittadini.</a:t>
            </a:r>
          </a:p>
          <a:p>
            <a:r>
              <a:rPr lang="it-IT" dirty="0" smtClean="0"/>
              <a:t>Gli obiettivi saranno fissati per </a:t>
            </a:r>
            <a:r>
              <a:rPr lang="it-IT" dirty="0" smtClean="0"/>
              <a:t>ciascun </a:t>
            </a:r>
            <a:r>
              <a:rPr lang="it-IT" dirty="0" smtClean="0"/>
              <a:t>indicatore tenendo in considerazione al minimo il </a:t>
            </a:r>
            <a:r>
              <a:rPr lang="it-IT" i="1" dirty="0" err="1" smtClean="0"/>
              <a:t>benchmarking</a:t>
            </a:r>
            <a:r>
              <a:rPr lang="it-IT" dirty="0" smtClean="0"/>
              <a:t> interno alla Regione e al massimo il posizionamento della Puglia rispetto al network delle regioni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0914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233111" y="1493420"/>
            <a:ext cx="23240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Obiettivi definiti proporzionalmente in base al  </a:t>
            </a:r>
            <a:r>
              <a:rPr lang="it-IT" b="1" i="1" dirty="0" err="1" smtClean="0">
                <a:solidFill>
                  <a:srgbClr val="333333"/>
                </a:solidFill>
                <a:latin typeface="Garamond" panose="02020404030301010803" pitchFamily="18" charset="0"/>
              </a:rPr>
              <a:t>benchmarking</a:t>
            </a:r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 interno alla Regione Puglia</a:t>
            </a:r>
            <a:endParaRPr lang="it-IT" b="1" dirty="0">
              <a:solidFill>
                <a:srgbClr val="333333"/>
              </a:solidFill>
              <a:latin typeface="Garamond" panose="02020404030301010803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425146" y="161364"/>
            <a:ext cx="67220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333333"/>
                </a:solidFill>
                <a:latin typeface="DINPro"/>
              </a:rPr>
              <a:t>C7.1 Percentuale di parti cesarei depurati NTSV</a:t>
            </a:r>
            <a:endParaRPr lang="it-IT" b="1" dirty="0">
              <a:solidFill>
                <a:srgbClr val="333333"/>
              </a:solidFill>
              <a:latin typeface="DINPro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533" y="4079135"/>
            <a:ext cx="5563467" cy="2784764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796" y="966734"/>
            <a:ext cx="5563467" cy="2670464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263096" y="4409802"/>
            <a:ext cx="23240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Obiettivi definiti </a:t>
            </a:r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proporzionalmente, sulla base del </a:t>
            </a:r>
            <a:r>
              <a:rPr lang="it-IT" b="1" i="1" dirty="0" err="1" smtClean="0">
                <a:solidFill>
                  <a:srgbClr val="333333"/>
                </a:solidFill>
                <a:latin typeface="Garamond" panose="02020404030301010803" pitchFamily="18" charset="0"/>
              </a:rPr>
              <a:t>benchmarking</a:t>
            </a:r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 </a:t>
            </a:r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del Network delle Regioni</a:t>
            </a:r>
            <a:endParaRPr lang="it-IT" b="1" dirty="0">
              <a:solidFill>
                <a:srgbClr val="333333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85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1425146" y="161364"/>
            <a:ext cx="67220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333333"/>
                </a:solidFill>
                <a:latin typeface="DINPro"/>
              </a:rPr>
              <a:t>C7.3 Percentuale di episiotomie depurate NTSV</a:t>
            </a:r>
            <a:endParaRPr lang="it-IT" b="1" dirty="0">
              <a:solidFill>
                <a:srgbClr val="333333"/>
              </a:solidFill>
              <a:latin typeface="DINPro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33111" y="1493420"/>
            <a:ext cx="23240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Obiettivi definiti proporzionalmente sul </a:t>
            </a:r>
            <a:r>
              <a:rPr lang="it-IT" b="1" i="1" dirty="0" err="1" smtClean="0">
                <a:solidFill>
                  <a:srgbClr val="333333"/>
                </a:solidFill>
                <a:latin typeface="Garamond" panose="02020404030301010803" pitchFamily="18" charset="0"/>
              </a:rPr>
              <a:t>benchmarking</a:t>
            </a:r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 della Regione Puglia</a:t>
            </a:r>
            <a:endParaRPr lang="it-IT" b="1" dirty="0">
              <a:solidFill>
                <a:srgbClr val="333333"/>
              </a:solidFill>
              <a:latin typeface="Garamond" panose="02020404030301010803" pitchFamily="18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608" y="4015047"/>
            <a:ext cx="5725391" cy="2842953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828" y="1034322"/>
            <a:ext cx="5725390" cy="2748188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263096" y="4409802"/>
            <a:ext cx="23240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Obiettivi definiti </a:t>
            </a:r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proporzionalmente, sulla base del </a:t>
            </a:r>
            <a:r>
              <a:rPr lang="it-IT" b="1" i="1" dirty="0" err="1" smtClean="0">
                <a:solidFill>
                  <a:srgbClr val="333333"/>
                </a:solidFill>
                <a:latin typeface="Garamond" panose="02020404030301010803" pitchFamily="18" charset="0"/>
              </a:rPr>
              <a:t>benchmarking</a:t>
            </a:r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 </a:t>
            </a:r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del Network delle Regioni</a:t>
            </a:r>
            <a:endParaRPr lang="it-IT" b="1" dirty="0">
              <a:solidFill>
                <a:srgbClr val="333333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19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425146" y="161364"/>
            <a:ext cx="67220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C8a.19.1 Tasso di ospedalizzazione pediatrico per asma per 100.000 residenti (2-17anni)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33111" y="1493420"/>
            <a:ext cx="23240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Obiettivi definiti proporzionalmente sul </a:t>
            </a:r>
            <a:r>
              <a:rPr lang="it-IT" b="1" i="1" dirty="0" err="1" smtClean="0">
                <a:solidFill>
                  <a:srgbClr val="333333"/>
                </a:solidFill>
                <a:latin typeface="Garamond" panose="02020404030301010803" pitchFamily="18" charset="0"/>
              </a:rPr>
              <a:t>benchmarking</a:t>
            </a:r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 della Regione Puglia</a:t>
            </a:r>
            <a:endParaRPr lang="it-IT" b="1" dirty="0">
              <a:solidFill>
                <a:srgbClr val="333333"/>
              </a:solidFill>
              <a:latin typeface="Garamond" panose="02020404030301010803" pitchFamily="18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1" r="17500"/>
          <a:stretch/>
        </p:blipFill>
        <p:spPr>
          <a:xfrm>
            <a:off x="3226810" y="3938155"/>
            <a:ext cx="5906799" cy="2895763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r="17500"/>
          <a:stretch/>
        </p:blipFill>
        <p:spPr>
          <a:xfrm>
            <a:off x="3206028" y="863916"/>
            <a:ext cx="5906798" cy="3018018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263096" y="4409802"/>
            <a:ext cx="23240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Obiettivi definiti </a:t>
            </a:r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proporzionalmente, sulla base del </a:t>
            </a:r>
            <a:r>
              <a:rPr lang="it-IT" b="1" i="1" dirty="0" err="1" smtClean="0">
                <a:solidFill>
                  <a:srgbClr val="333333"/>
                </a:solidFill>
                <a:latin typeface="Garamond" panose="02020404030301010803" pitchFamily="18" charset="0"/>
              </a:rPr>
              <a:t>benchmarking</a:t>
            </a:r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 </a:t>
            </a:r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del Network delle Regioni</a:t>
            </a:r>
            <a:endParaRPr lang="it-IT" b="1" dirty="0">
              <a:solidFill>
                <a:srgbClr val="333333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85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1802038"/>
            <a:ext cx="3000375" cy="3743325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1997677" y="99024"/>
            <a:ext cx="5885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333333"/>
                </a:solidFill>
                <a:latin typeface="DINPro"/>
              </a:rPr>
              <a:t>C7.1 Percentuale di parti cesarei depurati (NTSV)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/>
          <a:srcRect l="26583" t="42889" r="42917" b="28370"/>
          <a:stretch/>
        </p:blipFill>
        <p:spPr>
          <a:xfrm>
            <a:off x="3566160" y="1950720"/>
            <a:ext cx="5577840" cy="2956560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75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334530" y="107879"/>
            <a:ext cx="6845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C8a.19.2 Tasso di ospedalizzazione pediatrico per gastroenterite per 100.000 residenti (0-17 anni)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33111" y="1493420"/>
            <a:ext cx="23240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Obiettivi definiti proporzionalmente sul </a:t>
            </a:r>
            <a:r>
              <a:rPr lang="it-IT" b="1" i="1" dirty="0" err="1" smtClean="0">
                <a:solidFill>
                  <a:srgbClr val="333333"/>
                </a:solidFill>
                <a:latin typeface="Garamond" panose="02020404030301010803" pitchFamily="18" charset="0"/>
              </a:rPr>
              <a:t>benchmarking</a:t>
            </a:r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 della Regione Puglia</a:t>
            </a:r>
            <a:endParaRPr lang="it-IT" b="1" dirty="0">
              <a:solidFill>
                <a:srgbClr val="333333"/>
              </a:solidFill>
              <a:latin typeface="Garamond" panose="02020404030301010803" pitchFamily="18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2" r="17386"/>
          <a:stretch/>
        </p:blipFill>
        <p:spPr>
          <a:xfrm>
            <a:off x="4177145" y="3898522"/>
            <a:ext cx="4873337" cy="2959478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2" r="16704"/>
          <a:stretch/>
        </p:blipFill>
        <p:spPr>
          <a:xfrm>
            <a:off x="4177145" y="914400"/>
            <a:ext cx="4873336" cy="2776050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263096" y="4409802"/>
            <a:ext cx="23240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Obiettivi definiti </a:t>
            </a:r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proporzionalmente, sulla base del </a:t>
            </a:r>
            <a:r>
              <a:rPr lang="it-IT" b="1" i="1" dirty="0" err="1" smtClean="0">
                <a:solidFill>
                  <a:srgbClr val="333333"/>
                </a:solidFill>
                <a:latin typeface="Garamond" panose="02020404030301010803" pitchFamily="18" charset="0"/>
              </a:rPr>
              <a:t>benchmarking</a:t>
            </a:r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 </a:t>
            </a:r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del Network delle Regioni</a:t>
            </a:r>
            <a:endParaRPr lang="it-IT" b="1" dirty="0">
              <a:solidFill>
                <a:srgbClr val="333333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09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95831"/>
            <a:ext cx="9144000" cy="1735404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997677" y="99024"/>
            <a:ext cx="5885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333333"/>
                </a:solidFill>
                <a:latin typeface="DINPro"/>
              </a:rPr>
              <a:t>C7.1 Percentuale di parti cesarei depurati (NTSV)</a:t>
            </a:r>
          </a:p>
        </p:txBody>
      </p:sp>
      <p:cxnSp>
        <p:nvCxnSpPr>
          <p:cNvPr id="5" name="Connettore 2 4"/>
          <p:cNvCxnSpPr/>
          <p:nvPr/>
        </p:nvCxnSpPr>
        <p:spPr>
          <a:xfrm flipV="1">
            <a:off x="5929575" y="4093628"/>
            <a:ext cx="5610" cy="332516"/>
          </a:xfrm>
          <a:prstGeom prst="straightConnector1">
            <a:avLst/>
          </a:prstGeom>
          <a:ln w="222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78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997677" y="99024"/>
            <a:ext cx="5885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333333"/>
                </a:solidFill>
                <a:latin typeface="DINPro"/>
              </a:rPr>
              <a:t>C7.1 Percentuale di parti cesarei depurati (NTSV)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28020" t="32222" r="49271" b="19259"/>
          <a:stretch/>
        </p:blipFill>
        <p:spPr>
          <a:xfrm>
            <a:off x="2495550" y="1447800"/>
            <a:ext cx="4152900" cy="4991100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98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1871193"/>
            <a:ext cx="3095625" cy="373380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2129483" y="74311"/>
            <a:ext cx="55069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333333"/>
                </a:solidFill>
                <a:latin typeface="DINPro"/>
              </a:rPr>
              <a:t>C7.3 Percentuale di episiotomie depurate (NTSV)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/>
          <a:srcRect l="25916" t="47778" r="43250" b="23037"/>
          <a:stretch/>
        </p:blipFill>
        <p:spPr>
          <a:xfrm>
            <a:off x="3505200" y="1927860"/>
            <a:ext cx="5638800" cy="3002280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94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74" y="2799412"/>
            <a:ext cx="9149673" cy="1656679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2129483" y="74311"/>
            <a:ext cx="55069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333333"/>
                </a:solidFill>
                <a:latin typeface="DINPro"/>
              </a:rPr>
              <a:t>C7.3 Percentuale di episiotomie depurate (NTSV)</a:t>
            </a:r>
          </a:p>
        </p:txBody>
      </p:sp>
      <p:cxnSp>
        <p:nvCxnSpPr>
          <p:cNvPr id="4" name="Connettore 2 3"/>
          <p:cNvCxnSpPr/>
          <p:nvPr/>
        </p:nvCxnSpPr>
        <p:spPr>
          <a:xfrm flipV="1">
            <a:off x="7045929" y="4396559"/>
            <a:ext cx="5610" cy="332516"/>
          </a:xfrm>
          <a:prstGeom prst="straightConnector1">
            <a:avLst/>
          </a:prstGeom>
          <a:ln w="222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26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129483" y="74311"/>
            <a:ext cx="55069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333333"/>
                </a:solidFill>
                <a:latin typeface="DINPro"/>
              </a:rPr>
              <a:t>C7.3 Percentuale di episiotomie depurate (NTSV)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27604" t="31296" r="48854" b="19444"/>
          <a:stretch/>
        </p:blipFill>
        <p:spPr>
          <a:xfrm>
            <a:off x="2419350" y="1504950"/>
            <a:ext cx="4305300" cy="5067300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44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" y="1651695"/>
            <a:ext cx="3076575" cy="36957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2771" y="1783502"/>
            <a:ext cx="4381500" cy="356235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635211" y="107262"/>
            <a:ext cx="65449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333333"/>
                </a:solidFill>
                <a:latin typeface="DINPro"/>
              </a:rPr>
              <a:t>C17.4.1 Percentuale ricoveri sopra soglia per parti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87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</TotalTime>
  <Words>631</Words>
  <Application>Microsoft Office PowerPoint</Application>
  <PresentationFormat>Presentazione su schermo (4:3)</PresentationFormat>
  <Paragraphs>121</Paragraphs>
  <Slides>30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8" baseType="lpstr">
      <vt:lpstr>Arial</vt:lpstr>
      <vt:lpstr>Calibri</vt:lpstr>
      <vt:lpstr>Calibri Light</vt:lpstr>
      <vt:lpstr>DINPro</vt:lpstr>
      <vt:lpstr>Garamond</vt:lpstr>
      <vt:lpstr>MS Sans Serif</vt:lpstr>
      <vt:lpstr>Tahoma</vt:lpstr>
      <vt:lpstr>1_Tema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MeS</dc:creator>
  <cp:lastModifiedBy>Federico Vola</cp:lastModifiedBy>
  <cp:revision>26</cp:revision>
  <dcterms:created xsi:type="dcterms:W3CDTF">2015-12-18T09:36:44Z</dcterms:created>
  <dcterms:modified xsi:type="dcterms:W3CDTF">2015-12-20T18:26:43Z</dcterms:modified>
</cp:coreProperties>
</file>