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539" r:id="rId2"/>
    <p:sldId id="582" r:id="rId3"/>
    <p:sldId id="570" r:id="rId4"/>
    <p:sldId id="554" r:id="rId5"/>
    <p:sldId id="555" r:id="rId6"/>
    <p:sldId id="563" r:id="rId7"/>
    <p:sldId id="564" r:id="rId8"/>
    <p:sldId id="573" r:id="rId9"/>
    <p:sldId id="580" r:id="rId10"/>
    <p:sldId id="565" r:id="rId11"/>
    <p:sldId id="574" r:id="rId12"/>
    <p:sldId id="566" r:id="rId13"/>
    <p:sldId id="575" r:id="rId14"/>
    <p:sldId id="567" r:id="rId15"/>
    <p:sldId id="576" r:id="rId16"/>
    <p:sldId id="568" r:id="rId17"/>
    <p:sldId id="577" r:id="rId18"/>
    <p:sldId id="569" r:id="rId19"/>
    <p:sldId id="578" r:id="rId20"/>
    <p:sldId id="598" r:id="rId21"/>
    <p:sldId id="538" r:id="rId22"/>
  </p:sldIdLst>
  <p:sldSz cx="9144000" cy="6858000" type="screen4x3"/>
  <p:notesSz cx="6858000" cy="9144000"/>
  <p:custDataLst>
    <p:tags r:id="rId24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66"/>
    <a:srgbClr val="990033"/>
    <a:srgbClr val="FF0000"/>
    <a:srgbClr val="4D4D4D"/>
    <a:srgbClr val="EAEAEA"/>
    <a:srgbClr val="33CC33"/>
    <a:srgbClr val="66F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86" autoAdjust="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CF3D81AB-051F-4B89-94D9-ABDFD98CFE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B0503-3FA7-4867-82AE-D8F5B01AE676}" type="slidenum">
              <a:rPr lang="it-IT"/>
              <a:pPr/>
              <a:t>1</a:t>
            </a:fld>
            <a:endParaRPr lang="it-IT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29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86926" y="1071546"/>
            <a:ext cx="8657074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6926" y="3714752"/>
            <a:ext cx="865707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6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69286"/>
            <a:ext cx="732543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endParaRPr lang="it-IT" dirty="0"/>
          </a:p>
        </p:txBody>
      </p:sp>
      <p:sp>
        <p:nvSpPr>
          <p:cNvPr id="1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36343" y="655575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i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>
            <a:off x="457201" y="404664"/>
            <a:ext cx="685776" cy="6120680"/>
          </a:xfrm>
          <a:prstGeom prst="rect">
            <a:avLst/>
          </a:prstGeom>
        </p:spPr>
        <p:txBody>
          <a:bodyPr vert="vert" anchor="ctr" anchorCtr="1"/>
          <a:lstStyle>
            <a:lvl1pPr algn="l">
              <a:defRPr sz="2000" b="1"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1" name="Segnaposto data 9"/>
          <p:cNvSpPr>
            <a:spLocks noGrp="1"/>
          </p:cNvSpPr>
          <p:nvPr>
            <p:ph type="dt" sz="half" idx="2"/>
          </p:nvPr>
        </p:nvSpPr>
        <p:spPr>
          <a:xfrm>
            <a:off x="486926" y="1"/>
            <a:ext cx="8477562" cy="404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12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69286"/>
            <a:ext cx="732543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endParaRPr lang="it-IT" dirty="0"/>
          </a:p>
        </p:txBody>
      </p:sp>
      <p:sp>
        <p:nvSpPr>
          <p:cNvPr id="13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12360" y="655874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57166"/>
            <a:ext cx="867568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831995"/>
            <a:ext cx="8675687" cy="4693349"/>
          </a:xfrm>
          <a:prstGeom prst="rect">
            <a:avLst/>
          </a:prstGeom>
        </p:spPr>
        <p:txBody>
          <a:bodyPr/>
          <a:lstStyle>
            <a:lvl1pPr marL="901700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1pPr>
            <a:lvl2pPr marL="1438275" indent="-536575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2pPr>
            <a:lvl3pPr marL="1976438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3pPr>
            <a:lvl4pPr marL="2514600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4pPr>
            <a:lvl5pPr marL="3052763" indent="-538163">
              <a:buClr>
                <a:srgbClr val="00B050"/>
              </a:buClr>
              <a:buFont typeface="Wingdings" panose="05000000000000000000" pitchFamily="2" charset="2"/>
              <a:buChar char="q"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6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69286"/>
            <a:ext cx="732543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endParaRPr lang="it-IT" dirty="0"/>
          </a:p>
        </p:txBody>
      </p:sp>
      <p:sp>
        <p:nvSpPr>
          <p:cNvPr id="17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12360" y="655874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8" name="Segnaposto data 9"/>
          <p:cNvSpPr>
            <a:spLocks noGrp="1"/>
          </p:cNvSpPr>
          <p:nvPr>
            <p:ph type="dt" sz="half" idx="2"/>
          </p:nvPr>
        </p:nvSpPr>
        <p:spPr>
          <a:xfrm>
            <a:off x="486926" y="1"/>
            <a:ext cx="8477562" cy="404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Le malattie rare in Regione Puglia</a:t>
            </a:r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abelle e Grafi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32656"/>
            <a:ext cx="8675687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15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69286"/>
            <a:ext cx="732543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endParaRPr lang="it-IT" dirty="0"/>
          </a:p>
        </p:txBody>
      </p:sp>
      <p:sp>
        <p:nvSpPr>
          <p:cNvPr id="16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12360" y="655874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7" name="Segnaposto data 9"/>
          <p:cNvSpPr>
            <a:spLocks noGrp="1"/>
          </p:cNvSpPr>
          <p:nvPr>
            <p:ph type="dt" sz="half" idx="2"/>
          </p:nvPr>
        </p:nvSpPr>
        <p:spPr>
          <a:xfrm>
            <a:off x="486926" y="1"/>
            <a:ext cx="8477562" cy="404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Le malattie rare in Regione Puglia</a:t>
            </a:r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gnaposto piè di pagina 10"/>
          <p:cNvSpPr>
            <a:spLocks noGrp="1"/>
          </p:cNvSpPr>
          <p:nvPr>
            <p:ph type="ftr" sz="quarter" idx="3"/>
          </p:nvPr>
        </p:nvSpPr>
        <p:spPr>
          <a:xfrm>
            <a:off x="486926" y="6569286"/>
            <a:ext cx="7325434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i="1" kern="1200" dirty="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 algn="l"/>
            <a:endParaRPr lang="it-IT" dirty="0"/>
          </a:p>
        </p:txBody>
      </p:sp>
      <p:sp>
        <p:nvSpPr>
          <p:cNvPr id="1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12360" y="655874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6" name="Segnaposto data 9"/>
          <p:cNvSpPr>
            <a:spLocks noGrp="1"/>
          </p:cNvSpPr>
          <p:nvPr>
            <p:ph type="dt" sz="half" idx="2"/>
          </p:nvPr>
        </p:nvSpPr>
        <p:spPr>
          <a:xfrm>
            <a:off x="486926" y="1"/>
            <a:ext cx="8477562" cy="404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it-IT"/>
              <a:t>Le malattie rare in Regione Puglia</a:t>
            </a:r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Ultima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2938" y="1958975"/>
            <a:ext cx="8701062" cy="14700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CC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2938" y="4391044"/>
            <a:ext cx="870106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12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7812360" y="6558746"/>
            <a:ext cx="592052" cy="288000"/>
          </a:xfrm>
          <a:prstGeom prst="rect">
            <a:avLst/>
          </a:prstGeom>
        </p:spPr>
        <p:txBody>
          <a:bodyPr anchor="ctr" anchorCtr="0"/>
          <a:lstStyle>
            <a:lvl1pPr algn="r" rtl="0" fontAlgn="base">
              <a:spcBef>
                <a:spcPts val="0"/>
              </a:spcBef>
              <a:spcAft>
                <a:spcPct val="0"/>
              </a:spcAft>
              <a:defRPr lang="pt-BR" sz="1200" i="1" kern="1200" smtClean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69901" y="438913"/>
            <a:ext cx="8488362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468313" cy="6858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63495" y="6565064"/>
            <a:ext cx="8489950" cy="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5496" y="484123"/>
            <a:ext cx="369332" cy="59055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200" i="1" kern="1200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rPr>
              <a:t>C.R.E.A. Sanità - Università degli Studi di Roma </a:t>
            </a:r>
            <a:r>
              <a:rPr lang="it-IT" sz="1200" i="1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it-IT" sz="1200" i="1" kern="1200" dirty="0">
                <a:solidFill>
                  <a:schemeClr val="bg1"/>
                </a:solidFill>
                <a:latin typeface="Arial" charset="0"/>
                <a:ea typeface="+mn-ea"/>
                <a:cs typeface="Arial" charset="0"/>
              </a:rPr>
              <a:t>Tor Vergata</a:t>
            </a:r>
            <a:r>
              <a:rPr lang="it-IT" sz="1200" i="1" kern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endParaRPr lang="it-IT" sz="1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7544" cy="43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34832"/>
            <a:ext cx="468313" cy="4195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22" r:id="rId2"/>
    <p:sldLayoutId id="2147483716" r:id="rId3"/>
    <p:sldLayoutId id="2147483720" r:id="rId4"/>
    <p:sldLayoutId id="2147483721" r:id="rId5"/>
    <p:sldLayoutId id="2147483723" r:id="rId6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33CC33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874713" indent="-417513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800">
          <a:solidFill>
            <a:srgbClr val="000066"/>
          </a:solidFill>
          <a:latin typeface="+mn-lt"/>
          <a:cs typeface="+mn-cs"/>
        </a:defRPr>
      </a:lvl2pPr>
      <a:lvl3pPr marL="1408113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400">
          <a:solidFill>
            <a:srgbClr val="000066"/>
          </a:solidFill>
          <a:latin typeface="+mn-lt"/>
          <a:cs typeface="+mn-cs"/>
        </a:defRPr>
      </a:lvl3pPr>
      <a:lvl4pPr marL="1951038" indent="-428625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4pPr>
      <a:lvl5pPr marL="2484438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5pPr>
      <a:lvl6pPr marL="2941638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6pPr>
      <a:lvl7pPr marL="3398838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7pPr>
      <a:lvl8pPr marL="3856038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8pPr>
      <a:lvl9pPr marL="4313238" indent="-419100" algn="l" rtl="0" eaLnBrk="1" fontAlgn="base" hangingPunct="1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riere.it/salute/sportello_cancro/db/ospedali/a660660.s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reasanita.it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6926" y="-27384"/>
            <a:ext cx="8657074" cy="3312368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it-IT" dirty="0">
                <a:effectLst/>
              </a:rPr>
              <a:t>Mobilità ospedaliera per le malattie rare in Regione Puglia</a:t>
            </a:r>
            <a:endParaRPr lang="it-IT" sz="4400" dirty="0">
              <a:effectLst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636487"/>
            <a:ext cx="1669755" cy="74793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4DDAC874-C62D-466D-8E53-DF0B463F1CC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724118"/>
            <a:ext cx="451648" cy="514285"/>
          </a:xfrm>
          <a:prstGeom prst="rect">
            <a:avLst/>
          </a:prstGeom>
        </p:spPr>
      </p:pic>
      <p:sp>
        <p:nvSpPr>
          <p:cNvPr id="4" name="Sottotitolo 3">
            <a:extLst>
              <a:ext uri="{FF2B5EF4-FFF2-40B4-BE49-F238E27FC236}">
                <a16:creationId xmlns="" xmlns:a16="http://schemas.microsoft.com/office/drawing/2014/main" id="{8489772B-A990-4D38-A594-FFE46EC6F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926" y="3628251"/>
            <a:ext cx="8657074" cy="1752600"/>
          </a:xfrm>
        </p:spPr>
        <p:txBody>
          <a:bodyPr/>
          <a:lstStyle/>
          <a:p>
            <a:r>
              <a:rPr lang="it-IT" sz="2400" dirty="0"/>
              <a:t>C.R.E.A. Sanità in collaborazione con </a:t>
            </a:r>
            <a:r>
              <a:rPr lang="it-IT" sz="2400" dirty="0" err="1"/>
              <a:t>A.Re.S.S</a:t>
            </a:r>
            <a:r>
              <a:rPr lang="it-IT" sz="2400" dirty="0"/>
              <a:t>. Puglia (Coordinamento Regionale Malattie Rare Puglia – </a:t>
            </a:r>
            <a:r>
              <a:rPr lang="it-IT" sz="2400" dirty="0" err="1"/>
              <a:t>Co.Re.Ma.R</a:t>
            </a:r>
            <a:r>
              <a:rPr lang="it-IT" sz="2400" dirty="0"/>
              <a:t>.)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1D68F683-EB71-453A-9225-4380C3FFC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1576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5076056" y="1301805"/>
            <a:ext cx="4576462" cy="4114605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="" xmlns:a16="http://schemas.microsoft.com/office/drawing/2014/main" id="{FACC99AF-EF31-4D0F-AB64-C041FD1EEEB4}"/>
              </a:ext>
            </a:extLst>
          </p:cNvPr>
          <p:cNvSpPr/>
          <p:nvPr/>
        </p:nvSpPr>
        <p:spPr>
          <a:xfrm>
            <a:off x="611560" y="1908355"/>
            <a:ext cx="6678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i="0" u="sng" dirty="0">
                <a:solidFill>
                  <a:srgbClr val="002060"/>
                </a:solidFill>
              </a:rPr>
              <a:t>LOMBARDIA (15,2%)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Ricerca </a:t>
            </a:r>
            <a:r>
              <a:rPr lang="it-IT" sz="1600" i="0" dirty="0" err="1">
                <a:solidFill>
                  <a:srgbClr val="002060"/>
                </a:solidFill>
              </a:rPr>
              <a:t>Scient.Privato</a:t>
            </a:r>
            <a:r>
              <a:rPr lang="it-IT" sz="1600" i="0" dirty="0">
                <a:solidFill>
                  <a:srgbClr val="002060"/>
                </a:solidFill>
              </a:rPr>
              <a:t> San Raffaele (12,6%)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Fondazione </a:t>
            </a:r>
            <a:r>
              <a:rPr lang="it-IT" sz="1600" i="0" dirty="0" err="1">
                <a:solidFill>
                  <a:srgbClr val="002060"/>
                </a:solidFill>
              </a:rPr>
              <a:t>Irccs</a:t>
            </a:r>
            <a:r>
              <a:rPr lang="it-IT" sz="1600" i="0" dirty="0">
                <a:solidFill>
                  <a:srgbClr val="002060"/>
                </a:solidFill>
              </a:rPr>
              <a:t> Istituto Neurologico Carlo </a:t>
            </a:r>
            <a:r>
              <a:rPr lang="it-IT" sz="1600" i="0" dirty="0" err="1">
                <a:solidFill>
                  <a:srgbClr val="002060"/>
                </a:solidFill>
              </a:rPr>
              <a:t>Besta</a:t>
            </a:r>
            <a:r>
              <a:rPr lang="it-IT" sz="1600" i="0" dirty="0">
                <a:solidFill>
                  <a:srgbClr val="002060"/>
                </a:solidFill>
              </a:rPr>
              <a:t> (11,2%)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Azienda Ospedaliera Ospedali Riuniti Di Bergamo (5,2%)</a:t>
            </a:r>
          </a:p>
          <a:p>
            <a:r>
              <a:rPr lang="it-IT" sz="1600" i="0" dirty="0" err="1">
                <a:solidFill>
                  <a:srgbClr val="002060"/>
                </a:solidFill>
              </a:rPr>
              <a:t>Fondaz</a:t>
            </a:r>
            <a:r>
              <a:rPr lang="it-IT" sz="1600" i="0" dirty="0">
                <a:solidFill>
                  <a:srgbClr val="002060"/>
                </a:solidFill>
              </a:rPr>
              <a:t>. </a:t>
            </a:r>
            <a:r>
              <a:rPr lang="it-IT" sz="1600" i="0" dirty="0" err="1">
                <a:solidFill>
                  <a:srgbClr val="002060"/>
                </a:solidFill>
              </a:rPr>
              <a:t>Osp.Maggiore</a:t>
            </a:r>
            <a:r>
              <a:rPr lang="it-IT" sz="1600" i="0" dirty="0">
                <a:solidFill>
                  <a:srgbClr val="002060"/>
                </a:solidFill>
              </a:rPr>
              <a:t> </a:t>
            </a:r>
            <a:r>
              <a:rPr lang="it-IT" sz="1600" i="0" dirty="0" err="1">
                <a:solidFill>
                  <a:srgbClr val="002060"/>
                </a:solidFill>
              </a:rPr>
              <a:t>Pol</a:t>
            </a:r>
            <a:r>
              <a:rPr lang="it-IT" sz="1600" i="0" dirty="0">
                <a:solidFill>
                  <a:srgbClr val="002060"/>
                </a:solidFill>
              </a:rPr>
              <a:t>. </a:t>
            </a:r>
            <a:r>
              <a:rPr lang="it-IT" sz="1600" i="0" dirty="0" err="1">
                <a:solidFill>
                  <a:srgbClr val="002060"/>
                </a:solidFill>
              </a:rPr>
              <a:t>Mangiagalli</a:t>
            </a:r>
            <a:r>
              <a:rPr lang="it-IT" sz="1600" i="0" dirty="0">
                <a:solidFill>
                  <a:srgbClr val="002060"/>
                </a:solidFill>
              </a:rPr>
              <a:t> E </a:t>
            </a:r>
            <a:r>
              <a:rPr lang="it-IT" sz="1600" i="0" dirty="0" err="1">
                <a:solidFill>
                  <a:srgbClr val="002060"/>
                </a:solidFill>
              </a:rPr>
              <a:t>Reg.Elena</a:t>
            </a:r>
            <a:r>
              <a:rPr lang="it-IT" sz="1600" i="0" dirty="0">
                <a:solidFill>
                  <a:srgbClr val="002060"/>
                </a:solidFill>
              </a:rPr>
              <a:t> (4,6%)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Clinico </a:t>
            </a:r>
            <a:r>
              <a:rPr lang="it-IT" sz="1600" i="0" dirty="0" err="1">
                <a:solidFill>
                  <a:srgbClr val="002060"/>
                </a:solidFill>
              </a:rPr>
              <a:t>Humanitas</a:t>
            </a:r>
            <a:r>
              <a:rPr lang="it-IT" sz="1600" i="0" dirty="0">
                <a:solidFill>
                  <a:srgbClr val="002060"/>
                </a:solidFill>
              </a:rPr>
              <a:t> </a:t>
            </a:r>
            <a:r>
              <a:rPr lang="it-IT" sz="1600" i="0" dirty="0" err="1">
                <a:solidFill>
                  <a:srgbClr val="002060"/>
                </a:solidFill>
              </a:rPr>
              <a:t>Irccs</a:t>
            </a:r>
            <a:r>
              <a:rPr lang="it-IT" sz="1600" i="0" dirty="0">
                <a:solidFill>
                  <a:srgbClr val="002060"/>
                </a:solidFill>
              </a:rPr>
              <a:t> (4,6%)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Ricerca </a:t>
            </a:r>
            <a:r>
              <a:rPr lang="it-IT" sz="1600" i="0" dirty="0" err="1">
                <a:solidFill>
                  <a:srgbClr val="002060"/>
                </a:solidFill>
              </a:rPr>
              <a:t>Scient.Pubblico</a:t>
            </a:r>
            <a:r>
              <a:rPr lang="it-IT" sz="1600" i="0" dirty="0">
                <a:solidFill>
                  <a:srgbClr val="002060"/>
                </a:solidFill>
              </a:rPr>
              <a:t> Policlinico San Matteo (4,3%)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Presidio Ospedaliero Ospedale Niguarda (4,3%)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03037800 (4,0%)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Ricerca </a:t>
            </a:r>
            <a:r>
              <a:rPr lang="it-IT" sz="1600" i="0" dirty="0" err="1">
                <a:solidFill>
                  <a:srgbClr val="002060"/>
                </a:solidFill>
              </a:rPr>
              <a:t>Scient.Privato</a:t>
            </a:r>
            <a:r>
              <a:rPr lang="it-IT" sz="1600" i="0" dirty="0">
                <a:solidFill>
                  <a:srgbClr val="002060"/>
                </a:solidFill>
              </a:rPr>
              <a:t> Medea (4,0%)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03094800 (3,4%)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03094600 (2,9%)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Ospedale Classificato San Giuseppe - Milano Cuore Spa (2,3%)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Presidio Ospedaliero Spedali Civili Di Brescia (2,3%)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Istituto ricerca </a:t>
            </a:r>
            <a:r>
              <a:rPr lang="it-IT" sz="1600" i="0" dirty="0" err="1">
                <a:solidFill>
                  <a:srgbClr val="002060"/>
                </a:solidFill>
              </a:rPr>
              <a:t>scient.privato</a:t>
            </a:r>
            <a:r>
              <a:rPr lang="it-IT" sz="1600" i="0" dirty="0">
                <a:solidFill>
                  <a:srgbClr val="002060"/>
                </a:solidFill>
              </a:rPr>
              <a:t> istituto europeo di oncologia (2,0%)</a:t>
            </a:r>
          </a:p>
          <a:p>
            <a:r>
              <a:rPr lang="it-IT" sz="1600" i="0" dirty="0">
                <a:solidFill>
                  <a:srgbClr val="002060"/>
                </a:solidFill>
              </a:rPr>
              <a:t>………………….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>
            <a:off x="5148064" y="1926518"/>
            <a:ext cx="1368153" cy="90420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>
            <a:cxnSpLocks/>
          </p:cNvCxnSpPr>
          <p:nvPr/>
        </p:nvCxnSpPr>
        <p:spPr bwMode="auto">
          <a:xfrm flipH="1">
            <a:off x="6579096" y="2016938"/>
            <a:ext cx="153144" cy="3471659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1891ACA7-8618-4D2C-8D0C-9D6658C99DA8}"/>
              </a:ext>
            </a:extLst>
          </p:cNvPr>
          <p:cNvSpPr txBox="1"/>
          <p:nvPr/>
        </p:nvSpPr>
        <p:spPr>
          <a:xfrm>
            <a:off x="1202694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899198C2-A955-4FE2-84E5-1EF849AE7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0678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02" y="48123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Lombardia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02" y="1700808"/>
            <a:ext cx="8675687" cy="4693349"/>
          </a:xfrm>
        </p:spPr>
        <p:txBody>
          <a:bodyPr/>
          <a:lstStyle/>
          <a:p>
            <a:r>
              <a:rPr lang="it-IT" sz="1400" dirty="0"/>
              <a:t>SCLEROSI LATERALE AMIOTROFICA	(4,9%)</a:t>
            </a:r>
          </a:p>
          <a:p>
            <a:r>
              <a:rPr lang="it-IT" sz="1400" dirty="0"/>
              <a:t>CHEMIOTERAPIA ANTINEOPLASTICA (4,0%)</a:t>
            </a:r>
          </a:p>
          <a:p>
            <a:r>
              <a:rPr lang="it-IT" sz="1400" dirty="0"/>
              <a:t>DISTROFIA MUSCOLARE PROGRESSIVA EREDITARIA (3,7%)</a:t>
            </a:r>
          </a:p>
          <a:p>
            <a:r>
              <a:rPr lang="it-IT" sz="1400" dirty="0"/>
              <a:t>LEUCODISTROFIA	(2,0%)</a:t>
            </a:r>
          </a:p>
          <a:p>
            <a:r>
              <a:rPr lang="it-IT" sz="1400" dirty="0"/>
              <a:t>ANOMALIE NON SPECIFICATE DELL'ARTO INFERIORE (1,7%)</a:t>
            </a:r>
          </a:p>
          <a:p>
            <a:r>
              <a:rPr lang="it-IT" sz="1400" dirty="0"/>
              <a:t>COMPLICAZIONI DI TRAPIANTO DI POLMONE (1,7%)</a:t>
            </a:r>
          </a:p>
          <a:p>
            <a:r>
              <a:rPr lang="it-IT" sz="1400" dirty="0"/>
              <a:t>INSUFFICIENZA RESPIRATORIA CRONICA (1,7%)</a:t>
            </a:r>
          </a:p>
          <a:p>
            <a:r>
              <a:rPr lang="it-IT" sz="1400" dirty="0"/>
              <a:t>ALTRE MALATTIE DEGENERATIVE DEI NUCLEI DELLA BASE (1,4%)</a:t>
            </a:r>
          </a:p>
          <a:p>
            <a:r>
              <a:rPr lang="it-IT" sz="1400" dirty="0"/>
              <a:t>COMPRESSIONE DELL'ENCEFALO (1,4%)</a:t>
            </a:r>
          </a:p>
          <a:p>
            <a:r>
              <a:rPr lang="it-IT" sz="1400" dirty="0"/>
              <a:t>DISTURBI MIOTONICI (1,4%)</a:t>
            </a:r>
          </a:p>
          <a:p>
            <a:r>
              <a:rPr lang="it-IT" sz="1400" dirty="0"/>
              <a:t>IPERTENSIONE PORTALE (1,4%) </a:t>
            </a:r>
          </a:p>
          <a:p>
            <a:r>
              <a:rPr lang="it-IT" sz="1400" dirty="0"/>
              <a:t>SCREENING PER ALTRI E NON SPECIFICATI DISTURBI ENDOCRINI,NUTRITIVI,METABOLICI E IMMUNITARI (1,4%) </a:t>
            </a:r>
          </a:p>
          <a:p>
            <a:r>
              <a:rPr lang="it-IT" sz="1400" dirty="0"/>
              <a:t>AMARTOMI VASCOLARI (1,1%) </a:t>
            </a:r>
          </a:p>
          <a:p>
            <a:r>
              <a:rPr lang="it-IT" sz="1400" dirty="0"/>
              <a:t>EMANGIOMA DELLA CUTE E DEL TESSUTO SOTTOCUTANEO	 (1,1%)</a:t>
            </a:r>
          </a:p>
          <a:p>
            <a:r>
              <a:rPr lang="it-IT" sz="1400" dirty="0"/>
              <a:t>LUPUS ERITEMATOSO SISTEMICO (1,1%) </a:t>
            </a:r>
          </a:p>
          <a:p>
            <a:r>
              <a:rPr lang="it-IT" sz="1400" dirty="0"/>
              <a:t>POLINEUROPATIA DEMIELINIZZANTE INFIAMMATORIA CRONICA (1,1%)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3DDCB0F-7054-489F-B4E8-3D6DF1B243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860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686953" y="1556792"/>
            <a:ext cx="4576462" cy="41146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91B0642-0FE1-4BB3-A2C9-6288C41C188E}"/>
              </a:ext>
            </a:extLst>
          </p:cNvPr>
          <p:cNvSpPr txBox="1"/>
          <p:nvPr/>
        </p:nvSpPr>
        <p:spPr>
          <a:xfrm>
            <a:off x="611560" y="2164131"/>
            <a:ext cx="49213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0" u="sng" dirty="0">
                <a:solidFill>
                  <a:srgbClr val="002060"/>
                </a:solidFill>
              </a:rPr>
              <a:t>LIGURIA (13,4%)</a:t>
            </a:r>
          </a:p>
          <a:p>
            <a:r>
              <a:rPr lang="it-IT" i="0" dirty="0">
                <a:solidFill>
                  <a:srgbClr val="002060"/>
                </a:solidFill>
              </a:rPr>
              <a:t>Istituto Gaslini (95,8%)</a:t>
            </a:r>
          </a:p>
          <a:p>
            <a:r>
              <a:rPr lang="it-IT" i="0" dirty="0">
                <a:solidFill>
                  <a:srgbClr val="002060"/>
                </a:solidFill>
              </a:rPr>
              <a:t>A.O. San Martino E </a:t>
            </a:r>
            <a:r>
              <a:rPr lang="it-IT" i="0" dirty="0" err="1">
                <a:solidFill>
                  <a:srgbClr val="002060"/>
                </a:solidFill>
              </a:rPr>
              <a:t>Ist</a:t>
            </a:r>
            <a:r>
              <a:rPr lang="it-IT" i="0" dirty="0">
                <a:solidFill>
                  <a:srgbClr val="002060"/>
                </a:solidFill>
              </a:rPr>
              <a:t> - Istituto Nazionale Per La Ricerca Sul Cancro - Genova (1,9%)</a:t>
            </a:r>
          </a:p>
          <a:p>
            <a:r>
              <a:rPr lang="it-IT" i="0" dirty="0">
                <a:solidFill>
                  <a:srgbClr val="002060"/>
                </a:solidFill>
              </a:rPr>
              <a:t>Ospedale San Paolo Di Savona (1,0%)</a:t>
            </a: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32717" y="2016782"/>
            <a:ext cx="2160240" cy="671809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32917" y="2724897"/>
            <a:ext cx="432048" cy="1035856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AutoShape 2" descr="http://www.corriere.it/salute/sportello_cancro/images/sc_go_osp.gif">
            <a:hlinkClick r:id="rId3"/>
            <a:extLst>
              <a:ext uri="{FF2B5EF4-FFF2-40B4-BE49-F238E27FC236}">
                <a16:creationId xmlns="" xmlns:a16="http://schemas.microsoft.com/office/drawing/2014/main" id="{A05617E1-4DBE-430D-813D-B1B9D14112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90975" y="-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="" xmlns:a16="http://schemas.microsoft.com/office/drawing/2014/main" id="{5D7E03AB-19F9-4EFD-BC41-3B067AFF3414}"/>
              </a:ext>
            </a:extLst>
          </p:cNvPr>
          <p:cNvSpPr txBox="1"/>
          <p:nvPr/>
        </p:nvSpPr>
        <p:spPr>
          <a:xfrm>
            <a:off x="1202694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30789C5C-09FC-412C-8DCB-75F2402C1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383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02" y="48123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Liguria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02" y="1700808"/>
            <a:ext cx="8836726" cy="4693349"/>
          </a:xfrm>
        </p:spPr>
        <p:txBody>
          <a:bodyPr/>
          <a:lstStyle/>
          <a:p>
            <a:r>
              <a:rPr lang="it-IT" sz="1400" dirty="0"/>
              <a:t>DISTROFIA MUSCOLARE PROGRESSIVA EREDITARIA (7,4%)</a:t>
            </a:r>
          </a:p>
          <a:p>
            <a:r>
              <a:rPr lang="it-IT" sz="1400" dirty="0"/>
              <a:t>CHEMIOTERAPIA ANTINEOPLASTICA (5,5%)</a:t>
            </a:r>
          </a:p>
          <a:p>
            <a:r>
              <a:rPr lang="it-IT" sz="1400" dirty="0"/>
              <a:t>ENCEFALOPATIA NON SPECIFICATA (5,5%)</a:t>
            </a:r>
          </a:p>
          <a:p>
            <a:r>
              <a:rPr lang="it-IT" sz="1400" dirty="0"/>
              <a:t>INSUFFICIENZA RESPIRATORIA CRONICA (5,5%)</a:t>
            </a:r>
          </a:p>
          <a:p>
            <a:r>
              <a:rPr lang="it-IT" sz="1400" dirty="0"/>
              <a:t>NEUROFIBROMATOSI TIPO I [MALATTIA DI VON RECKLINGHAUSEN] (3,9%)</a:t>
            </a:r>
          </a:p>
          <a:p>
            <a:r>
              <a:rPr lang="it-IT" sz="1400" dirty="0"/>
              <a:t>CONDRODISTROFIA	(3,6%)</a:t>
            </a:r>
          </a:p>
          <a:p>
            <a:r>
              <a:rPr lang="it-IT" sz="1400" dirty="0"/>
              <a:t>VISITA DI CONTROLLO SUCCESSIVA A CHEMIOTERAPIA (2,6%)</a:t>
            </a:r>
          </a:p>
          <a:p>
            <a:r>
              <a:rPr lang="it-IT" sz="1400" dirty="0"/>
              <a:t>ALTRO	(1,9%)</a:t>
            </a:r>
          </a:p>
          <a:p>
            <a:r>
              <a:rPr lang="it-IT" sz="1400" dirty="0"/>
              <a:t>MALATTIA DI HIRSCHSPRUNG ED ALTRI DISTURBI FUNZIONALI CONGENITI DEL COLON	(1,9%)</a:t>
            </a:r>
          </a:p>
          <a:p>
            <a:r>
              <a:rPr lang="it-IT" sz="1400" dirty="0"/>
              <a:t>NANISMO,NON CLASSIFICATO ALTROVE	 (1,9%)</a:t>
            </a:r>
          </a:p>
          <a:p>
            <a:r>
              <a:rPr lang="it-IT" sz="1400" dirty="0"/>
              <a:t>ALTRE MALATTIE DIFFUSE DEL CONNETTIVO,SPECIFICATE (1,6%)</a:t>
            </a:r>
          </a:p>
          <a:p>
            <a:r>
              <a:rPr lang="it-IT" sz="1400" dirty="0"/>
              <a:t>GLICOGENOSI (1,6%)</a:t>
            </a:r>
          </a:p>
          <a:p>
            <a:r>
              <a:rPr lang="it-IT" sz="1400" dirty="0"/>
              <a:t>EMATURIA (1,3%)</a:t>
            </a:r>
          </a:p>
          <a:p>
            <a:r>
              <a:rPr lang="it-IT" sz="1400" dirty="0"/>
              <a:t>FENILCHETONURIA	(1,3%)</a:t>
            </a:r>
          </a:p>
          <a:p>
            <a:r>
              <a:rPr lang="it-IT" sz="1400" dirty="0"/>
              <a:t>INSUFFICIENZA CORTICOSURRENALE	(1,3%)</a:t>
            </a:r>
          </a:p>
          <a:p>
            <a:r>
              <a:rPr lang="it-IT" sz="1400" dirty="0"/>
              <a:t>LIPIDOSI	(1,3%)</a:t>
            </a:r>
          </a:p>
          <a:p>
            <a:r>
              <a:rPr lang="it-IT" sz="1400" dirty="0"/>
              <a:t>TRATTAMENTO PER RIMOZIONE DI DISPOSITIVO DI FISSAZIONE INTERNA (1,3%)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C38D11D8-9206-4D56-B39B-9BFE410DC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6578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755864" y="1124744"/>
            <a:ext cx="4576462" cy="41146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91B0642-0FE1-4BB3-A2C9-6288C41C188E}"/>
              </a:ext>
            </a:extLst>
          </p:cNvPr>
          <p:cNvSpPr txBox="1"/>
          <p:nvPr/>
        </p:nvSpPr>
        <p:spPr>
          <a:xfrm>
            <a:off x="543170" y="2195351"/>
            <a:ext cx="5732660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0" u="sng" dirty="0">
                <a:solidFill>
                  <a:srgbClr val="002060"/>
                </a:solidFill>
              </a:rPr>
              <a:t>EMILIA ROMAGNA (10,3%)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Policlinico S. Orsola – Malpighi (16,4%)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</a:t>
            </a:r>
            <a:r>
              <a:rPr lang="it-IT" sz="1600" i="0" dirty="0" err="1">
                <a:solidFill>
                  <a:srgbClr val="002060"/>
                </a:solidFill>
              </a:rPr>
              <a:t>Nigrisoli</a:t>
            </a:r>
            <a:r>
              <a:rPr lang="it-IT" sz="1600" i="0" dirty="0">
                <a:solidFill>
                  <a:srgbClr val="002060"/>
                </a:solidFill>
              </a:rPr>
              <a:t> S.R.L. (13,4%)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Istituti Ortopedici Rizzoli (12,2%)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Istituto 08090301 (8,4%)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Di Parma (7,6%)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Istituto 080153 (6,7%)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Di Ferrara (4,6%)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Policlinico – Modena (4,6%)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Piacenza (2,9%)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Villa Maria Cecilia (2,9%)</a:t>
            </a:r>
          </a:p>
          <a:p>
            <a:pPr fontAlgn="b"/>
            <a:r>
              <a:rPr lang="pt-BR" sz="1600" i="0" dirty="0">
                <a:solidFill>
                  <a:srgbClr val="002060"/>
                </a:solidFill>
              </a:rPr>
              <a:t>Hesperia Hospital Modena S.P.A. (2,5%)</a:t>
            </a:r>
            <a:endParaRPr lang="it-IT" sz="1600" i="0" dirty="0">
              <a:solidFill>
                <a:srgbClr val="002060"/>
              </a:solidFill>
            </a:endParaRP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"Prof. E. Montanari" S.P.A. (2,1%)</a:t>
            </a:r>
            <a:endParaRPr lang="it-IT" i="0" dirty="0">
              <a:solidFill>
                <a:srgbClr val="002060"/>
              </a:solidFill>
            </a:endParaRPr>
          </a:p>
          <a:p>
            <a:r>
              <a:rPr lang="it-IT" i="0" dirty="0">
                <a:solidFill>
                  <a:srgbClr val="002060"/>
                </a:solidFill>
              </a:rPr>
              <a:t>……….</a:t>
            </a: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923928" y="2079401"/>
            <a:ext cx="2376264" cy="321332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>
            <a:cxnSpLocks/>
          </p:cNvCxnSpPr>
          <p:nvPr/>
        </p:nvCxnSpPr>
        <p:spPr bwMode="auto">
          <a:xfrm flipH="1">
            <a:off x="5133352" y="2240067"/>
            <a:ext cx="1526880" cy="3051628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2DE9AA8D-7019-430F-A176-A94B1E310C0E}"/>
              </a:ext>
            </a:extLst>
          </p:cNvPr>
          <p:cNvSpPr txBox="1"/>
          <p:nvPr/>
        </p:nvSpPr>
        <p:spPr>
          <a:xfrm>
            <a:off x="1202694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E1C805D2-91F4-4529-A7F3-A181CCE86C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867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02" y="48123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Emilia Romagna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82" y="2023920"/>
            <a:ext cx="8836726" cy="4693349"/>
          </a:xfrm>
        </p:spPr>
        <p:txBody>
          <a:bodyPr/>
          <a:lstStyle/>
          <a:p>
            <a:r>
              <a:rPr lang="it-IT" sz="1400" dirty="0"/>
              <a:t>DISTROFIA MUSCOLARE PROGRESSIVA EREDITARIA (8,8%)</a:t>
            </a:r>
          </a:p>
          <a:p>
            <a:r>
              <a:rPr lang="it-IT" sz="1400" dirty="0"/>
              <a:t>MALATTIA DI TAKAYASU (3,4%)</a:t>
            </a:r>
          </a:p>
          <a:p>
            <a:r>
              <a:rPr lang="it-IT" sz="1400" dirty="0"/>
              <a:t>NEUROFIBROMATOSI TIPO I [MALATTIA DI VON RECKLINGHAUSEN]	(3,4%)</a:t>
            </a:r>
          </a:p>
          <a:p>
            <a:r>
              <a:rPr lang="it-IT" sz="1400" dirty="0"/>
              <a:t>ALTRE TALASSEMIE	(2,9%)</a:t>
            </a:r>
          </a:p>
          <a:p>
            <a:r>
              <a:rPr lang="it-IT" sz="1400" dirty="0"/>
              <a:t>ATROFIA MUSCOLARE PROGRESSIVA (2,1%)</a:t>
            </a:r>
          </a:p>
          <a:p>
            <a:r>
              <a:rPr lang="it-IT" sz="1400" dirty="0"/>
              <a:t>ASTIGMATISMO,NON SPECIFICATO (1,7%)</a:t>
            </a:r>
          </a:p>
          <a:p>
            <a:r>
              <a:rPr lang="it-IT" sz="1400" dirty="0"/>
              <a:t>DISMETRIA ACQUISITA DELL'ARTO INFERIORE (1,7%)</a:t>
            </a:r>
          </a:p>
          <a:p>
            <a:r>
              <a:rPr lang="it-IT" sz="1400" dirty="0"/>
              <a:t>PIEDE EQUINO,ACQUISITO	(1,7%)</a:t>
            </a:r>
          </a:p>
          <a:p>
            <a:r>
              <a:rPr lang="it-IT" sz="1400" dirty="0"/>
              <a:t>ALLUCE VALGO (ACQUISITO)	(1,3%)</a:t>
            </a:r>
          </a:p>
          <a:p>
            <a:r>
              <a:rPr lang="it-IT" sz="1400" dirty="0"/>
              <a:t>ALTRO TRATTAMENTO ULTERIORE POSTOPERATORIO SPECIFICATO (1,3%)</a:t>
            </a:r>
          </a:p>
          <a:p>
            <a:r>
              <a:rPr lang="it-IT" sz="1400" dirty="0"/>
              <a:t>ARTROSI LOCALIZZATA PRIMARIA,ANCA	 (1,3%)</a:t>
            </a:r>
          </a:p>
          <a:p>
            <a:r>
              <a:rPr lang="it-IT" sz="1400" dirty="0"/>
              <a:t>ENCEFALOPATIA METABOLICA	 (1,3%)</a:t>
            </a:r>
          </a:p>
          <a:p>
            <a:r>
              <a:rPr lang="it-IT" sz="1400" dirty="0"/>
              <a:t>SINDROME DI BECHET (1,3%)</a:t>
            </a:r>
          </a:p>
          <a:p>
            <a:r>
              <a:rPr lang="it-IT" sz="1400" dirty="0"/>
              <a:t>SORDITÀ NON SPECIFICATA	(1,3%)</a:t>
            </a:r>
          </a:p>
          <a:p>
            <a:r>
              <a:rPr lang="it-IT" sz="1400" dirty="0"/>
              <a:t>TUMORI BENIGNI DELLE OSSA LUNGHE DELL'ARTO INFERIORE (1,3%)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A86CC5C6-ADCD-47E9-A5D1-D317BBCAC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22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806156" y="1690659"/>
            <a:ext cx="4576462" cy="41146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91B0642-0FE1-4BB3-A2C9-6288C41C188E}"/>
              </a:ext>
            </a:extLst>
          </p:cNvPr>
          <p:cNvSpPr txBox="1"/>
          <p:nvPr/>
        </p:nvSpPr>
        <p:spPr>
          <a:xfrm>
            <a:off x="543170" y="2238436"/>
            <a:ext cx="481253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0" u="sng" dirty="0">
                <a:solidFill>
                  <a:srgbClr val="002060"/>
                </a:solidFill>
              </a:rPr>
              <a:t>TOSCANA (7,1%)</a:t>
            </a:r>
          </a:p>
          <a:p>
            <a:endParaRPr lang="it-IT" b="1" i="0" u="sng" dirty="0">
              <a:solidFill>
                <a:srgbClr val="002060"/>
              </a:solidFill>
            </a:endParaRP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</a:t>
            </a:r>
            <a:r>
              <a:rPr lang="it-IT" sz="1600" i="0" dirty="0" err="1">
                <a:solidFill>
                  <a:srgbClr val="002060"/>
                </a:solidFill>
              </a:rPr>
              <a:t>Meyer</a:t>
            </a:r>
            <a:r>
              <a:rPr lang="it-IT" sz="1600" i="0" dirty="0">
                <a:solidFill>
                  <a:srgbClr val="002060"/>
                </a:solidFill>
              </a:rPr>
              <a:t> (53,4%)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Spedali Riuniti (16,0%)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Ospedaliero Universitaria Pisana (12,9%)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Careggi-villa Medicea (5,5%)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Fondazione Stella Maris (4,9%)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Val Di Sieve (2,5%)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Istituto 09023602 (2,5%)</a:t>
            </a:r>
            <a:endParaRPr lang="it-IT" i="0" dirty="0">
              <a:solidFill>
                <a:srgbClr val="002060"/>
              </a:solidFill>
            </a:endParaRPr>
          </a:p>
          <a:p>
            <a:r>
              <a:rPr lang="it-IT" i="0" dirty="0">
                <a:solidFill>
                  <a:srgbClr val="002060"/>
                </a:solidFill>
              </a:rPr>
              <a:t>……….</a:t>
            </a: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923928" y="2443818"/>
            <a:ext cx="2506175" cy="658714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>
            <a:cxnSpLocks/>
          </p:cNvCxnSpPr>
          <p:nvPr/>
        </p:nvCxnSpPr>
        <p:spPr bwMode="auto">
          <a:xfrm flipH="1">
            <a:off x="4283968" y="3534580"/>
            <a:ext cx="2376264" cy="1152128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06AABC22-F7B8-410C-86DF-F8B5E46D56FF}"/>
              </a:ext>
            </a:extLst>
          </p:cNvPr>
          <p:cNvSpPr txBox="1"/>
          <p:nvPr/>
        </p:nvSpPr>
        <p:spPr>
          <a:xfrm>
            <a:off x="1213894" y="6021288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19BB90BD-1F11-4D57-ADFF-8ABF477C0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958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02" y="48123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Toscana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51" y="2147909"/>
            <a:ext cx="8836726" cy="4693349"/>
          </a:xfrm>
        </p:spPr>
        <p:txBody>
          <a:bodyPr/>
          <a:lstStyle/>
          <a:p>
            <a:r>
              <a:rPr lang="it-IT" sz="1400" dirty="0"/>
              <a:t>ALTRE DEGENERAZIONI SPECIFICATE CEREBRALI DELL'INFANZIA (6,7%)</a:t>
            </a:r>
          </a:p>
          <a:p>
            <a:r>
              <a:rPr lang="it-IT" sz="1400" dirty="0"/>
              <a:t>ALTRE TALASSEMIE	(3,7%)</a:t>
            </a:r>
          </a:p>
          <a:p>
            <a:r>
              <a:rPr lang="it-IT" sz="1400" dirty="0"/>
              <a:t>CONTROLLO DI TRACHEOSTOMIA (3,1%)</a:t>
            </a:r>
          </a:p>
          <a:p>
            <a:r>
              <a:rPr lang="it-IT" sz="1400" dirty="0"/>
              <a:t>DISORDINI DEL METABOLISMO MITOCONDRIALE (3,1%)</a:t>
            </a:r>
          </a:p>
          <a:p>
            <a:r>
              <a:rPr lang="it-IT" sz="1400" dirty="0"/>
              <a:t>ALLUCE VALGO (ACQUISITO)	(2,5%)</a:t>
            </a:r>
          </a:p>
          <a:p>
            <a:r>
              <a:rPr lang="it-IT" sz="1400" dirty="0"/>
              <a:t>ALTRE MANIFESTAZIONI DI IPERINSULINISMO (2,5%)</a:t>
            </a:r>
          </a:p>
          <a:p>
            <a:r>
              <a:rPr lang="it-IT" sz="1400" dirty="0"/>
              <a:t>CIRROSI EPATICA SENZA MENZIONE DI ALCOL (2,5%) </a:t>
            </a:r>
          </a:p>
          <a:p>
            <a:r>
              <a:rPr lang="it-IT" sz="1400" dirty="0"/>
              <a:t>EPILESSIA GENERALIZZATA CONVULSIVA,SENZA MENZIONE DI EPILESSIA NON TRATTABILE (2,5%) </a:t>
            </a:r>
          </a:p>
          <a:p>
            <a:r>
              <a:rPr lang="it-IT" sz="1400" dirty="0"/>
              <a:t>INSUFFICIENZA RESPIRATORIA ACUTA E CRONICA (2,5%)</a:t>
            </a:r>
          </a:p>
          <a:p>
            <a:r>
              <a:rPr lang="it-IT" sz="1400" dirty="0"/>
              <a:t>TUMORI MALIGNI DELLA RETINA (2,5%) </a:t>
            </a:r>
          </a:p>
          <a:p>
            <a:r>
              <a:rPr lang="it-IT" sz="1400" dirty="0"/>
              <a:t>ANOMALIE NON SPECIFICATE DEL CERVELLO,DEL MIDOLLO SPINALE E DEL SISTEMA NERVOSO	 (1,8%)</a:t>
            </a:r>
          </a:p>
          <a:p>
            <a:r>
              <a:rPr lang="it-IT" sz="1400" dirty="0"/>
              <a:t>PARAPLEGIA SPASTICA EREDITARIA (1,8%)</a:t>
            </a:r>
          </a:p>
          <a:p>
            <a:r>
              <a:rPr lang="it-IT" sz="1400" dirty="0"/>
              <a:t>SCLEROSI TUBEROSA (1,8%)</a:t>
            </a:r>
          </a:p>
          <a:p>
            <a:r>
              <a:rPr lang="it-IT" sz="1400" dirty="0"/>
              <a:t>………………….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FA4502D-A20E-43D2-B2BC-58B2D94725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4636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557976" y="1762667"/>
            <a:ext cx="4576462" cy="41146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91B0642-0FE1-4BB3-A2C9-6288C41C188E}"/>
              </a:ext>
            </a:extLst>
          </p:cNvPr>
          <p:cNvSpPr txBox="1"/>
          <p:nvPr/>
        </p:nvSpPr>
        <p:spPr>
          <a:xfrm>
            <a:off x="611560" y="2043186"/>
            <a:ext cx="4711546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0" u="sng" dirty="0">
                <a:solidFill>
                  <a:srgbClr val="002060"/>
                </a:solidFill>
              </a:rPr>
              <a:t>VENETO (4,2%)</a:t>
            </a:r>
          </a:p>
          <a:p>
            <a:endParaRPr lang="it-IT" b="1" i="0" u="sng" dirty="0">
              <a:solidFill>
                <a:srgbClr val="002060"/>
              </a:solidFill>
            </a:endParaRP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Azienda Ospedaliera Di Padova (30,9%)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A.O.U. di Verona (20,6%)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Ospedale </a:t>
            </a:r>
            <a:r>
              <a:rPr lang="it-IT" sz="1600" i="0" dirty="0" err="1">
                <a:solidFill>
                  <a:srgbClr val="002060"/>
                </a:solidFill>
              </a:rPr>
              <a:t>S.Cuore</a:t>
            </a:r>
            <a:r>
              <a:rPr lang="it-IT" sz="1600" i="0" dirty="0">
                <a:solidFill>
                  <a:srgbClr val="002060"/>
                </a:solidFill>
              </a:rPr>
              <a:t> Di Negrar (8,2%)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Casa Di Cura Abano Terme (7,2%)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Ospedale Di Vicenza (7,2%)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Istituto 05021204 (6,2%)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Istituto 05091201 (5,2%)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Associazione La Ns. Famiglia </a:t>
            </a:r>
            <a:r>
              <a:rPr lang="it-IT" sz="1600" i="0" dirty="0" err="1">
                <a:solidFill>
                  <a:srgbClr val="002060"/>
                </a:solidFill>
              </a:rPr>
              <a:t>Ircss</a:t>
            </a:r>
            <a:r>
              <a:rPr lang="it-IT" sz="1600" i="0" dirty="0">
                <a:solidFill>
                  <a:srgbClr val="002060"/>
                </a:solidFill>
              </a:rPr>
              <a:t> Medea (4,2%)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Ospedale Ca </a:t>
            </a:r>
            <a:r>
              <a:rPr lang="it-IT" sz="1600" i="0" dirty="0" err="1">
                <a:solidFill>
                  <a:srgbClr val="002060"/>
                </a:solidFill>
              </a:rPr>
              <a:t>Foncello</a:t>
            </a:r>
            <a:r>
              <a:rPr lang="it-IT" sz="1600" i="0" dirty="0">
                <a:solidFill>
                  <a:srgbClr val="002060"/>
                </a:solidFill>
              </a:rPr>
              <a:t> (2,1%)</a:t>
            </a:r>
          </a:p>
          <a:p>
            <a:pPr fontAlgn="b"/>
            <a:r>
              <a:rPr lang="it-IT" sz="1600" i="0" dirty="0">
                <a:solidFill>
                  <a:srgbClr val="002060"/>
                </a:solidFill>
              </a:rPr>
              <a:t>Ospedale Di Castelfranco Veneto (2,1%)</a:t>
            </a:r>
          </a:p>
          <a:p>
            <a:r>
              <a:rPr lang="it-IT" i="0" dirty="0">
                <a:solidFill>
                  <a:srgbClr val="002060"/>
                </a:solidFill>
              </a:rPr>
              <a:t>……….</a:t>
            </a: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75749" y="2498181"/>
            <a:ext cx="2808311" cy="27794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>
            <a:cxnSpLocks/>
          </p:cNvCxnSpPr>
          <p:nvPr/>
        </p:nvCxnSpPr>
        <p:spPr bwMode="auto">
          <a:xfrm flipH="1">
            <a:off x="5079904" y="2536515"/>
            <a:ext cx="1548172" cy="2378983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asellaDiTesto 14">
            <a:extLst>
              <a:ext uri="{FF2B5EF4-FFF2-40B4-BE49-F238E27FC236}">
                <a16:creationId xmlns="" xmlns:a16="http://schemas.microsoft.com/office/drawing/2014/main" id="{A1EF4675-B325-4B1F-920B-D52E5AE0FE96}"/>
              </a:ext>
            </a:extLst>
          </p:cNvPr>
          <p:cNvSpPr txBox="1"/>
          <p:nvPr/>
        </p:nvSpPr>
        <p:spPr>
          <a:xfrm>
            <a:off x="1202694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3A0CBEA6-AF78-4DA5-8DD5-1B7044F71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9025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802" y="48123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Veneto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74" y="2019937"/>
            <a:ext cx="8836726" cy="4693349"/>
          </a:xfrm>
        </p:spPr>
        <p:txBody>
          <a:bodyPr/>
          <a:lstStyle/>
          <a:p>
            <a:r>
              <a:rPr lang="it-IT" sz="1400" dirty="0"/>
              <a:t>OSTEOGENESI IMPERFETTA	(6,2%)</a:t>
            </a:r>
          </a:p>
          <a:p>
            <a:r>
              <a:rPr lang="it-IT" sz="1400" dirty="0"/>
              <a:t>ACALASIA E SPASMO DEL CARDIAS (5,2%)</a:t>
            </a:r>
          </a:p>
          <a:p>
            <a:r>
              <a:rPr lang="it-IT" sz="1400" dirty="0"/>
              <a:t>ALTRE FORME DI DISTACCO DELLA RETINA (3,1%)</a:t>
            </a:r>
          </a:p>
          <a:p>
            <a:r>
              <a:rPr lang="it-IT" sz="1400" dirty="0"/>
              <a:t>CHERATOCONO,NON SPECIFICATO (3,1%)</a:t>
            </a:r>
          </a:p>
          <a:p>
            <a:r>
              <a:rPr lang="it-IT" sz="1400" dirty="0"/>
              <a:t>ALTRE TALASSEMIE (2,1%)</a:t>
            </a:r>
          </a:p>
          <a:p>
            <a:r>
              <a:rPr lang="it-IT" sz="1400" dirty="0"/>
              <a:t>ATASSIA DI FRIEDREICH (2,1%)</a:t>
            </a:r>
          </a:p>
          <a:p>
            <a:r>
              <a:rPr lang="it-IT" sz="1400" dirty="0"/>
              <a:t>CALCOLOSI RENALE	(2,1%)</a:t>
            </a:r>
          </a:p>
          <a:p>
            <a:r>
              <a:rPr lang="it-IT" sz="1400" dirty="0"/>
              <a:t>CHERATOCONO,MANIFESTAZIONE STABILE (2,1%)</a:t>
            </a:r>
          </a:p>
          <a:p>
            <a:r>
              <a:rPr lang="it-IT" sz="1400" dirty="0"/>
              <a:t>CUORE SOSTITUITO DA TRAPIANTO (2,1%)</a:t>
            </a:r>
          </a:p>
          <a:p>
            <a:r>
              <a:rPr lang="it-IT" sz="1400" dirty="0"/>
              <a:t>ENCEFALOPATIA NON SPECIFICATA (2,1%)</a:t>
            </a:r>
          </a:p>
          <a:p>
            <a:r>
              <a:rPr lang="it-IT" sz="1400" dirty="0"/>
              <a:t>FENILCHETONURIA	(2,1%)</a:t>
            </a:r>
          </a:p>
          <a:p>
            <a:r>
              <a:rPr lang="it-IT" sz="1400" dirty="0"/>
              <a:t>MALATTIA RENALE CRONICA, STADIO FINALE (2,1%)</a:t>
            </a:r>
          </a:p>
          <a:p>
            <a:r>
              <a:rPr lang="it-IT" sz="1400" dirty="0"/>
              <a:t>QUADRIPLEGIA,NON SPECIFICATA (2,1%)</a:t>
            </a:r>
          </a:p>
          <a:p>
            <a:r>
              <a:rPr lang="it-IT" sz="1400" dirty="0"/>
              <a:t>REFLUSSO ESOFAGEO (2,1%)</a:t>
            </a:r>
          </a:p>
          <a:p>
            <a:r>
              <a:rPr lang="it-IT" sz="1400" dirty="0"/>
              <a:t>RETINOPATIA ESSUDATIVA (2,1%)</a:t>
            </a:r>
          </a:p>
          <a:p>
            <a:r>
              <a:rPr lang="it-IT" sz="1400" dirty="0"/>
              <a:t>UNILATERALE,COMPLETA (2,1%)</a:t>
            </a:r>
          </a:p>
          <a:p>
            <a:r>
              <a:rPr lang="it-IT" sz="1400" dirty="0"/>
              <a:t>……..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D68E4CF3-361F-435C-BE27-40A8E3E2D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067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3DE1E5-88A7-4916-AE93-517DB867A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F56AB2-D745-4E5D-9916-C4365BEF4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della dinamica della mobilità passiva ospedaliera dei malati rari pugliesi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14C518D-0787-4F10-B7C1-45E836D3219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2EFF2A0-51EC-4C30-BAA1-599341E26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315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3DE1E5-88A7-4916-AE93-517DB867A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Limiti dello studio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EF56AB2-D745-4E5D-9916-C4365BEF4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63" y="1508482"/>
            <a:ext cx="8675687" cy="4693349"/>
          </a:xfrm>
        </p:spPr>
        <p:txBody>
          <a:bodyPr/>
          <a:lstStyle/>
          <a:p>
            <a:r>
              <a:rPr lang="it-IT" sz="2800" dirty="0"/>
              <a:t>I luoghi della migrazione ospedaliera potrebbero essere sottostimati, essendo l’analisi limitata ai solo pz presenti in anagrafica </a:t>
            </a:r>
            <a:r>
              <a:rPr lang="it-IT" sz="2800" dirty="0" err="1"/>
              <a:t>S.I.Ma.R.R.P</a:t>
            </a:r>
            <a:r>
              <a:rPr lang="it-IT" sz="2800" dirty="0"/>
              <a:t>. (con diagnosi/esenzione «validata»)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14C518D-0787-4F10-B7C1-45E836D3219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F885DDDF-424B-4237-A5FA-B4AF95B9E0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4921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F8F8F8"/>
                </a:solidFill>
              </a:rPr>
              <a:t/>
            </a:r>
            <a:br>
              <a:rPr lang="it-IT" sz="3200" dirty="0">
                <a:solidFill>
                  <a:srgbClr val="F8F8F8"/>
                </a:solidFill>
              </a:rPr>
            </a:br>
            <a:r>
              <a:rPr lang="it-IT" sz="3200" dirty="0">
                <a:solidFill>
                  <a:srgbClr val="F8F8F8"/>
                </a:solidFill>
              </a:rPr>
              <a:t/>
            </a:r>
            <a:br>
              <a:rPr lang="it-IT" sz="3200" dirty="0">
                <a:solidFill>
                  <a:srgbClr val="F8F8F8"/>
                </a:solidFill>
              </a:rPr>
            </a:br>
            <a:r>
              <a:rPr lang="it-IT" sz="3200" dirty="0">
                <a:solidFill>
                  <a:srgbClr val="F8F8F8"/>
                </a:solidFill>
              </a:rPr>
              <a:t/>
            </a:r>
            <a:br>
              <a:rPr lang="it-IT" sz="3200" dirty="0">
                <a:solidFill>
                  <a:srgbClr val="F8F8F8"/>
                </a:solidFill>
              </a:rPr>
            </a:br>
            <a:r>
              <a:rPr lang="it-IT" sz="4800" dirty="0"/>
              <a:t/>
            </a:r>
            <a:br>
              <a:rPr lang="it-IT" sz="4800" dirty="0"/>
            </a:br>
            <a:endParaRPr lang="it-IT" sz="2400" dirty="0">
              <a:solidFill>
                <a:srgbClr val="000066"/>
              </a:solidFill>
            </a:endParaRPr>
          </a:p>
        </p:txBody>
      </p:sp>
      <p:sp>
        <p:nvSpPr>
          <p:cNvPr id="7" name="Sottotitolo 3"/>
          <p:cNvSpPr txBox="1">
            <a:spLocks/>
          </p:cNvSpPr>
          <p:nvPr/>
        </p:nvSpPr>
        <p:spPr>
          <a:xfrm>
            <a:off x="442938" y="1340768"/>
            <a:ext cx="8701062" cy="1224136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0066"/>
                </a:solidFill>
                <a:latin typeface="+mn-lt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000066"/>
                </a:solidFill>
                <a:latin typeface="+mn-lt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endParaRPr lang="it-IT" sz="1800" b="1" i="0" dirty="0"/>
          </a:p>
          <a:p>
            <a:r>
              <a:rPr lang="it-IT" sz="1800" b="1" i="0" dirty="0"/>
              <a:t>Elaborazioni a cura del Consorzio per la Ricerca Economica Applicata in Sanità, Università «Tor Vergata» Roma</a:t>
            </a:r>
            <a:endParaRPr lang="it-IT" sz="1800" i="0" dirty="0">
              <a:hlinkClick r:id="rId2"/>
            </a:endParaRPr>
          </a:p>
          <a:p>
            <a:r>
              <a:rPr lang="it-IT" sz="1800" i="0" dirty="0">
                <a:hlinkClick r:id="rId2"/>
              </a:rPr>
              <a:t>www.creasanita.it</a:t>
            </a:r>
            <a:endParaRPr lang="it-IT" sz="1800" i="0" dirty="0"/>
          </a:p>
          <a:p>
            <a:endParaRPr lang="it-IT" sz="1800" i="0" dirty="0"/>
          </a:p>
          <a:p>
            <a:endParaRPr lang="it-IT" sz="1800" i="0" dirty="0"/>
          </a:p>
          <a:p>
            <a:endParaRPr lang="it-IT" sz="1800" b="1" i="0" dirty="0"/>
          </a:p>
          <a:p>
            <a:endParaRPr lang="it-IT" sz="1800" b="1" i="0" kern="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274016"/>
            <a:ext cx="451648" cy="51428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157192"/>
            <a:ext cx="1669755" cy="747935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94E93981-0730-4B24-83CE-44082B97E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947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DE33B0F-A968-49C1-89A2-869E08953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Metodologia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1E6E3BF9-34B1-4DBC-8B5C-EA747F23C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863" y="1340768"/>
            <a:ext cx="8675687" cy="4693349"/>
          </a:xfrm>
        </p:spPr>
        <p:txBody>
          <a:bodyPr/>
          <a:lstStyle/>
          <a:p>
            <a:r>
              <a:rPr lang="it-IT" sz="2800" dirty="0"/>
              <a:t>Attività di ricovero pazienti esenti presenti in anagrafica </a:t>
            </a:r>
            <a:r>
              <a:rPr lang="it-IT" sz="2800" dirty="0" err="1"/>
              <a:t>S.I.Ma.R.R.P</a:t>
            </a:r>
            <a:r>
              <a:rPr lang="it-IT" sz="2800" dirty="0"/>
              <a:t>. attraverso le SDO  Regione Puglia (2016)</a:t>
            </a:r>
          </a:p>
          <a:p>
            <a:r>
              <a:rPr lang="it-IT" sz="2800" dirty="0"/>
              <a:t>Mobilità passiva ospedaliera (dove e per cosa) pazienti esenti presenti in anagrafica </a:t>
            </a:r>
            <a:r>
              <a:rPr lang="it-IT" sz="2800" dirty="0" err="1"/>
              <a:t>S.I.Ma.R.R.P</a:t>
            </a:r>
            <a:r>
              <a:rPr lang="it-IT" sz="2800" dirty="0"/>
              <a:t>.</a:t>
            </a:r>
          </a:p>
          <a:p>
            <a:pPr marL="363537" indent="0">
              <a:buNone/>
            </a:pPr>
            <a:endParaRPr lang="it-IT" sz="2800" dirty="0"/>
          </a:p>
          <a:p>
            <a:pPr marL="363537" indent="0">
              <a:buNone/>
            </a:pPr>
            <a:endParaRPr lang="it-IT" sz="2800" dirty="0"/>
          </a:p>
          <a:p>
            <a:endParaRPr lang="it-IT" sz="2800" dirty="0"/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84EEFFA1-815B-4297-9903-CD7C9CD0B2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EA0C3D3D-11DF-4B06-A5CF-B94B8B4F8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466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D1B9D4D-4661-4733-B16D-C0216194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Ricoveri dei MR </a:t>
            </a:r>
            <a:r>
              <a:rPr lang="it-IT" sz="3200" dirty="0"/>
              <a:t>(</a:t>
            </a:r>
            <a:r>
              <a:rPr lang="it-IT" sz="3200" dirty="0" err="1"/>
              <a:t>S.I.Ma.R.R.P</a:t>
            </a:r>
            <a:r>
              <a:rPr lang="it-IT" sz="3200" dirty="0"/>
              <a:t>.)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CAA6073-E634-41D9-908D-EAAEAD574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8.350 ricoveri* di esenti per MR nel 2016 presenti nel </a:t>
            </a:r>
            <a:r>
              <a:rPr lang="it-IT" dirty="0" err="1"/>
              <a:t>S.I.Ma.R.R.P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72,4% (6.049 relativi a 3.838 pazienti) in Regione</a:t>
            </a:r>
          </a:p>
          <a:p>
            <a:pPr lvl="1"/>
            <a:r>
              <a:rPr lang="it-IT" dirty="0"/>
              <a:t>27,6% (2.301 relativi a 1.456 pazienti) fuori regione</a:t>
            </a:r>
          </a:p>
          <a:p>
            <a:pPr marL="363537" indent="0">
              <a:buNone/>
            </a:pP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D4C6D0A9-5CE9-4622-92E0-E13CF33839F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32E1A363-6E43-49B5-9445-F4DEA4016696}"/>
              </a:ext>
            </a:extLst>
          </p:cNvPr>
          <p:cNvSpPr txBox="1"/>
          <p:nvPr/>
        </p:nvSpPr>
        <p:spPr>
          <a:xfrm>
            <a:off x="755576" y="6021288"/>
            <a:ext cx="7849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002060"/>
                </a:solidFill>
              </a:rPr>
              <a:t>*si riferiscono ai soli soggetti risultanti nel </a:t>
            </a:r>
            <a:r>
              <a:rPr lang="it-IT" dirty="0" err="1">
                <a:solidFill>
                  <a:srgbClr val="002060"/>
                </a:solidFill>
              </a:rPr>
              <a:t>S.I.Ma.R.R.P</a:t>
            </a:r>
            <a:r>
              <a:rPr lang="it-IT" dirty="0">
                <a:solidFill>
                  <a:srgbClr val="002060"/>
                </a:solidFill>
              </a:rPr>
              <a:t>. al 1 Gennaio 2017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9D1D62E1-1F45-481D-BC15-FA5E1C9C0B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987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D1B9D4D-4661-4733-B16D-C0216194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/>
              <a:t>Ricoveri dei MR (</a:t>
            </a:r>
            <a:r>
              <a:rPr lang="it-IT" sz="4400" dirty="0" err="1"/>
              <a:t>S.I.Ma.R.R.P</a:t>
            </a:r>
            <a:r>
              <a:rPr lang="it-IT" sz="4400" dirty="0"/>
              <a:t>.) e regime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CAA6073-E634-41D9-908D-EAAEAD57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048019"/>
            <a:ext cx="8675687" cy="4693349"/>
          </a:xfrm>
        </p:spPr>
        <p:txBody>
          <a:bodyPr/>
          <a:lstStyle/>
          <a:p>
            <a:r>
              <a:rPr lang="it-IT" dirty="0"/>
              <a:t>In Regione</a:t>
            </a:r>
          </a:p>
          <a:p>
            <a:pPr lvl="1"/>
            <a:r>
              <a:rPr lang="it-IT" dirty="0"/>
              <a:t>(65,1%) 3.938 ricoveri ordinari</a:t>
            </a:r>
          </a:p>
          <a:p>
            <a:pPr lvl="1"/>
            <a:r>
              <a:rPr lang="it-IT" dirty="0"/>
              <a:t>(34,9%) 2.111 ricoveri diurni</a:t>
            </a:r>
          </a:p>
          <a:p>
            <a:r>
              <a:rPr lang="it-IT" dirty="0"/>
              <a:t>Fuori Regione </a:t>
            </a:r>
          </a:p>
          <a:p>
            <a:pPr lvl="1"/>
            <a:r>
              <a:rPr lang="it-IT" dirty="0"/>
              <a:t>56,7% (1.304) ricoveri ordinari</a:t>
            </a:r>
          </a:p>
          <a:p>
            <a:pPr lvl="1"/>
            <a:r>
              <a:rPr lang="it-IT" dirty="0"/>
              <a:t>43,3% (997) ricoveri diurni</a:t>
            </a:r>
          </a:p>
          <a:p>
            <a:pPr marL="363537" indent="0">
              <a:buNone/>
            </a:pPr>
            <a:endParaRPr lang="it-IT" dirty="0"/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D4C6D0A9-5CE9-4622-92E0-E13CF33839F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97CC465C-5F90-498F-9CE7-ECA2A8533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237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3A3C7ED-CBA4-427A-802C-836E82507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B4BCEB3D-3113-409B-8382-05DD3743BD4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13" name="Segnaposto contenuto 12">
            <a:extLst>
              <a:ext uri="{FF2B5EF4-FFF2-40B4-BE49-F238E27FC236}">
                <a16:creationId xmlns="" xmlns:a16="http://schemas.microsoft.com/office/drawing/2014/main" id="{F992751A-8A14-413C-B6D7-05045E280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149643" y="2465080"/>
            <a:ext cx="4176465" cy="3754956"/>
          </a:xfrm>
          <a:prstGeom prst="rect">
            <a:avLst/>
          </a:prstGeom>
        </p:spPr>
      </p:pic>
      <p:sp>
        <p:nvSpPr>
          <p:cNvPr id="14" name="Segnaposto contenuto 2">
            <a:extLst>
              <a:ext uri="{FF2B5EF4-FFF2-40B4-BE49-F238E27FC236}">
                <a16:creationId xmlns="" xmlns:a16="http://schemas.microsoft.com/office/drawing/2014/main" id="{FF8D33BB-84C4-4A58-A3F6-1904297F3CAB}"/>
              </a:ext>
            </a:extLst>
          </p:cNvPr>
          <p:cNvSpPr txBox="1">
            <a:spLocks/>
          </p:cNvSpPr>
          <p:nvPr/>
        </p:nvSpPr>
        <p:spPr>
          <a:xfrm>
            <a:off x="468312" y="1483730"/>
            <a:ext cx="8675687" cy="4693349"/>
          </a:xfrm>
          <a:prstGeom prst="rect">
            <a:avLst/>
          </a:prstGeom>
        </p:spPr>
        <p:txBody>
          <a:bodyPr/>
          <a:lstStyle>
            <a:lvl1pPr marL="901700" indent="-538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 sz="3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1438275" indent="-5365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 sz="2800">
                <a:solidFill>
                  <a:srgbClr val="002060"/>
                </a:solidFill>
                <a:latin typeface="+mn-lt"/>
                <a:cs typeface="+mn-cs"/>
              </a:defRPr>
            </a:lvl2pPr>
            <a:lvl3pPr marL="1976438" indent="-538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 sz="2400">
                <a:solidFill>
                  <a:srgbClr val="002060"/>
                </a:solidFill>
                <a:latin typeface="+mn-lt"/>
                <a:cs typeface="+mn-cs"/>
              </a:defRPr>
            </a:lvl3pPr>
            <a:lvl4pPr marL="2514600" indent="-538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 sz="2000">
                <a:solidFill>
                  <a:srgbClr val="002060"/>
                </a:solidFill>
                <a:latin typeface="+mn-lt"/>
                <a:cs typeface="+mn-cs"/>
              </a:defRPr>
            </a:lvl4pPr>
            <a:lvl5pPr marL="3052763" indent="-538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q"/>
              <a:defRPr sz="2000">
                <a:solidFill>
                  <a:srgbClr val="002060"/>
                </a:solidFill>
                <a:latin typeface="+mn-lt"/>
                <a:cs typeface="+mn-cs"/>
              </a:defRPr>
            </a:lvl5pPr>
            <a:lvl6pPr marL="2941638" indent="-4191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000066"/>
                </a:solidFill>
                <a:latin typeface="+mn-lt"/>
                <a:cs typeface="+mn-cs"/>
              </a:defRPr>
            </a:lvl6pPr>
            <a:lvl7pPr marL="3398838" indent="-4191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000066"/>
                </a:solidFill>
                <a:latin typeface="+mn-lt"/>
                <a:cs typeface="+mn-cs"/>
              </a:defRPr>
            </a:lvl7pPr>
            <a:lvl8pPr marL="3856038" indent="-4191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000066"/>
                </a:solidFill>
                <a:latin typeface="+mn-lt"/>
                <a:cs typeface="+mn-cs"/>
              </a:defRPr>
            </a:lvl8pPr>
            <a:lvl9pPr marL="4313238" indent="-4191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000066"/>
                </a:solidFill>
                <a:latin typeface="+mn-lt"/>
                <a:cs typeface="+mn-cs"/>
              </a:defRPr>
            </a:lvl9pPr>
          </a:lstStyle>
          <a:p>
            <a:r>
              <a:rPr lang="it-IT" sz="2800" i="0" kern="0" dirty="0"/>
              <a:t>L’89,0% dei ricoveri fuori Regione si concentra in 6 Regioni</a:t>
            </a:r>
          </a:p>
          <a:p>
            <a:pPr marL="363537" indent="0">
              <a:buFont typeface="Wingdings" panose="05000000000000000000" pitchFamily="2" charset="2"/>
              <a:buNone/>
            </a:pPr>
            <a:endParaRPr lang="it-IT" sz="2800" i="0" kern="0" dirty="0"/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3A8B51FD-34B2-41C9-89B0-D090C68F6EBE}"/>
              </a:ext>
            </a:extLst>
          </p:cNvPr>
          <p:cNvSpPr/>
          <p:nvPr/>
        </p:nvSpPr>
        <p:spPr>
          <a:xfrm>
            <a:off x="1290472" y="279168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LAZIO (38,8%)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LOMBARDIA (15,2%)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LIGURIA (13,4%)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EMILIA ROMAGNA (10,3%)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TOSCANA (7,1%)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i="0" dirty="0">
                <a:solidFill>
                  <a:srgbClr val="002060"/>
                </a:solidFill>
              </a:rPr>
              <a:t>VENETO (4,2%)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83ADE88C-C6E9-4DE4-BCF7-59CEF627314B}"/>
              </a:ext>
            </a:extLst>
          </p:cNvPr>
          <p:cNvSpPr txBox="1"/>
          <p:nvPr/>
        </p:nvSpPr>
        <p:spPr>
          <a:xfrm>
            <a:off x="1202694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21B96BD1-EA88-424F-B839-3F03E3E8B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5132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FF5EBB-F0CB-428C-A869-1AF75F162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Ricoveri extra regionali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49863069-842A-4DBC-A5A8-56D9E88B16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pic>
        <p:nvPicPr>
          <p:cNvPr id="7" name="Segnaposto contenuto 12">
            <a:extLst>
              <a:ext uri="{FF2B5EF4-FFF2-40B4-BE49-F238E27FC236}">
                <a16:creationId xmlns="" xmlns:a16="http://schemas.microsoft.com/office/drawing/2014/main" id="{1EDF5212-8DCC-4B4A-8B19-C3CF8E9FC3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4" r="19866" b="11271"/>
          <a:stretch/>
        </p:blipFill>
        <p:spPr>
          <a:xfrm>
            <a:off x="4716016" y="1700808"/>
            <a:ext cx="4576462" cy="411460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791B0642-0FE1-4BB3-A2C9-6288C41C188E}"/>
              </a:ext>
            </a:extLst>
          </p:cNvPr>
          <p:cNvSpPr txBox="1"/>
          <p:nvPr/>
        </p:nvSpPr>
        <p:spPr>
          <a:xfrm>
            <a:off x="665436" y="2637334"/>
            <a:ext cx="501932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0" u="sng" dirty="0">
                <a:solidFill>
                  <a:srgbClr val="002060"/>
                </a:solidFill>
              </a:rPr>
              <a:t>LAZIO (38,8%)</a:t>
            </a:r>
          </a:p>
          <a:p>
            <a:r>
              <a:rPr lang="it-IT" i="0" dirty="0" err="1">
                <a:solidFill>
                  <a:srgbClr val="002060"/>
                </a:solidFill>
              </a:rPr>
              <a:t>Osp</a:t>
            </a:r>
            <a:r>
              <a:rPr lang="it-IT" i="0" dirty="0">
                <a:solidFill>
                  <a:srgbClr val="002060"/>
                </a:solidFill>
              </a:rPr>
              <a:t>. </a:t>
            </a:r>
            <a:r>
              <a:rPr lang="it-IT" i="0" dirty="0" err="1">
                <a:solidFill>
                  <a:srgbClr val="002060"/>
                </a:solidFill>
              </a:rPr>
              <a:t>Ped</a:t>
            </a:r>
            <a:r>
              <a:rPr lang="it-IT" i="0" dirty="0">
                <a:solidFill>
                  <a:srgbClr val="002060"/>
                </a:solidFill>
              </a:rPr>
              <a:t>. </a:t>
            </a:r>
            <a:r>
              <a:rPr lang="it-IT" i="0" dirty="0" err="1">
                <a:solidFill>
                  <a:srgbClr val="002060"/>
                </a:solidFill>
              </a:rPr>
              <a:t>Bambin</a:t>
            </a:r>
            <a:r>
              <a:rPr lang="it-IT" i="0" dirty="0">
                <a:solidFill>
                  <a:srgbClr val="002060"/>
                </a:solidFill>
              </a:rPr>
              <a:t> Gesù (60,8%)</a:t>
            </a:r>
          </a:p>
          <a:p>
            <a:r>
              <a:rPr lang="it-IT" i="0" dirty="0">
                <a:solidFill>
                  <a:srgbClr val="002060"/>
                </a:solidFill>
              </a:rPr>
              <a:t>Policlinico A. Gemelli (20,9%)</a:t>
            </a:r>
          </a:p>
          <a:p>
            <a:r>
              <a:rPr lang="it-IT" i="0" dirty="0">
                <a:solidFill>
                  <a:srgbClr val="002060"/>
                </a:solidFill>
              </a:rPr>
              <a:t>Policlinico Umberto I (7,1%)</a:t>
            </a:r>
          </a:p>
          <a:p>
            <a:r>
              <a:rPr lang="it-IT" i="0" dirty="0">
                <a:solidFill>
                  <a:srgbClr val="002060"/>
                </a:solidFill>
              </a:rPr>
              <a:t>Istituto Dermatologico dell’Immacolata (3,8%)</a:t>
            </a:r>
          </a:p>
          <a:p>
            <a:r>
              <a:rPr lang="it-IT" i="0" dirty="0">
                <a:solidFill>
                  <a:srgbClr val="002060"/>
                </a:solidFill>
              </a:rPr>
              <a:t>Complesso integrato Columbus  (C.I.C.) (2,5%)</a:t>
            </a:r>
          </a:p>
          <a:p>
            <a:r>
              <a:rPr lang="it-IT" i="0" dirty="0">
                <a:solidFill>
                  <a:srgbClr val="002060"/>
                </a:solidFill>
              </a:rPr>
              <a:t>Policlinico </a:t>
            </a:r>
            <a:r>
              <a:rPr lang="it-IT" i="0" dirty="0" err="1">
                <a:solidFill>
                  <a:srgbClr val="002060"/>
                </a:solidFill>
              </a:rPr>
              <a:t>Univers</a:t>
            </a:r>
            <a:r>
              <a:rPr lang="it-IT" i="0" dirty="0">
                <a:solidFill>
                  <a:srgbClr val="002060"/>
                </a:solidFill>
              </a:rPr>
              <a:t>. Campus Biomedico (1,5%)</a:t>
            </a:r>
          </a:p>
          <a:p>
            <a:r>
              <a:rPr lang="it-IT" i="0" dirty="0">
                <a:solidFill>
                  <a:srgbClr val="002060"/>
                </a:solidFill>
              </a:rPr>
              <a:t>……….</a:t>
            </a: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  <a:p>
            <a:endParaRPr lang="it-IT" i="0" dirty="0">
              <a:solidFill>
                <a:srgbClr val="002060"/>
              </a:solidFill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="" xmlns:a16="http://schemas.microsoft.com/office/drawing/2014/main" id="{E10249DF-EF2A-42E4-A7A2-135A456CD8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977804" y="2905219"/>
            <a:ext cx="2839680" cy="924789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1634F70F-E08B-4B1C-81B6-23FF9974014D}"/>
              </a:ext>
            </a:extLst>
          </p:cNvPr>
          <p:cNvCxnSpPr/>
          <p:nvPr/>
        </p:nvCxnSpPr>
        <p:spPr bwMode="auto">
          <a:xfrm flipH="1">
            <a:off x="5633988" y="3904769"/>
            <a:ext cx="1224136" cy="576064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3F294C42-B7C3-422E-9962-71B1374E7834}"/>
              </a:ext>
            </a:extLst>
          </p:cNvPr>
          <p:cNvSpPr txBox="1"/>
          <p:nvPr/>
        </p:nvSpPr>
        <p:spPr>
          <a:xfrm>
            <a:off x="755576" y="6145559"/>
            <a:ext cx="7102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rgbClr val="002060"/>
                </a:solidFill>
              </a:rPr>
              <a:t>Fonte: elaborazioni C.R.E.A. Sanità su dati SDO 2016 pz </a:t>
            </a:r>
            <a:r>
              <a:rPr lang="it-IT" sz="1400" dirty="0" err="1">
                <a:solidFill>
                  <a:srgbClr val="002060"/>
                </a:solidFill>
              </a:rPr>
              <a:t>S.I.Ma.R.R.P</a:t>
            </a:r>
            <a:r>
              <a:rPr lang="it-IT" sz="1400" dirty="0">
                <a:solidFill>
                  <a:srgbClr val="002060"/>
                </a:solidFill>
              </a:rPr>
              <a:t>., Regione Puglia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3C80ABFC-4EC2-4829-BE36-CC386E1F9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560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57808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in Lazio (escluso OPBG)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926" y="1839082"/>
            <a:ext cx="8675687" cy="4693349"/>
          </a:xfrm>
        </p:spPr>
        <p:txBody>
          <a:bodyPr/>
          <a:lstStyle/>
          <a:p>
            <a:r>
              <a:rPr lang="it-IT" sz="1400" dirty="0"/>
              <a:t>DISTROFIA MUSCOLARE PROGRESSIVA EREDITARIA (8,3%)</a:t>
            </a:r>
          </a:p>
          <a:p>
            <a:r>
              <a:rPr lang="it-IT" sz="1400" dirty="0"/>
              <a:t>OSTEOGENESI IMPERFETTA (7,1%)</a:t>
            </a:r>
          </a:p>
          <a:p>
            <a:r>
              <a:rPr lang="it-IT" sz="1400" dirty="0"/>
              <a:t>ANOMALIE CONGENITE MULTIPLE,COSÌ DESCRITTE (6,3%)</a:t>
            </a:r>
          </a:p>
          <a:p>
            <a:r>
              <a:rPr lang="it-IT" sz="1400" dirty="0"/>
              <a:t>PEMFIGO (6,3%)</a:t>
            </a:r>
          </a:p>
          <a:p>
            <a:r>
              <a:rPr lang="it-IT" sz="1400" dirty="0"/>
              <a:t>ATROFIA MUSCOLARE SPINALE,NON SPECIFICATA (4,6%)</a:t>
            </a:r>
          </a:p>
          <a:p>
            <a:r>
              <a:rPr lang="it-IT" sz="1400" dirty="0"/>
              <a:t>INSUFFICIENZA RESPIRATORIA CRONICA (4,0%)</a:t>
            </a:r>
          </a:p>
          <a:p>
            <a:r>
              <a:rPr lang="it-IT" sz="1400" dirty="0"/>
              <a:t>VESCICA NEUROLOGICA SAI (2,6%)</a:t>
            </a:r>
          </a:p>
          <a:p>
            <a:r>
              <a:rPr lang="it-IT" sz="1400" dirty="0"/>
              <a:t>PEMFIGOIDE (2,3%)</a:t>
            </a:r>
          </a:p>
          <a:p>
            <a:r>
              <a:rPr lang="it-IT" sz="1400" dirty="0"/>
              <a:t>CISTITE INTERSTIZIALE CRONICA (2,0%)</a:t>
            </a:r>
          </a:p>
          <a:p>
            <a:r>
              <a:rPr lang="it-IT" sz="1400" dirty="0"/>
              <a:t>MALATTIE DIFFUSE DEL CONNETTIVO,NON SPECIFICATE (1,7%)</a:t>
            </a:r>
          </a:p>
          <a:p>
            <a:r>
              <a:rPr lang="it-IT" sz="1400" dirty="0"/>
              <a:t>ULCERA DEL TALLONE E DEL TARSO-METATARSO (1,7%)</a:t>
            </a:r>
          </a:p>
          <a:p>
            <a:r>
              <a:rPr lang="it-IT" sz="1400" dirty="0"/>
              <a:t>ACALASIA E SPASMO DEL CARDIAS (1,4%)</a:t>
            </a:r>
          </a:p>
          <a:p>
            <a:r>
              <a:rPr lang="it-IT" sz="1400" dirty="0"/>
              <a:t>DISTROFIA MUSCOLARE CONGENITA EREDITARIA (1,4%) </a:t>
            </a:r>
          </a:p>
          <a:p>
            <a:r>
              <a:rPr lang="it-IT" sz="1400" dirty="0"/>
              <a:t>EDEMA SECONDARIO DELLA CORNEA (1,4%) </a:t>
            </a:r>
          </a:p>
          <a:p>
            <a:r>
              <a:rPr lang="it-IT" sz="1400" dirty="0"/>
              <a:t>SINDROME DI EHLERS-DANLOS (1,4%)</a:t>
            </a:r>
          </a:p>
          <a:p>
            <a:r>
              <a:rPr lang="it-IT" sz="1400" dirty="0"/>
              <a:t>CAUSE NON SPECIFICATE DI ENCEFALITE,MIELITE ED ENCEFALOMIELITE (1,4%) </a:t>
            </a:r>
          </a:p>
          <a:p>
            <a:r>
              <a:rPr lang="it-IT" sz="1400" dirty="0"/>
              <a:t>NEUROFIBROMATOSI TIPO I [MALATTIA DI VON RECKLINGHAUSEN] (1,1%)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CEE93147-A2A6-4F3A-9F96-EC474E32A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5183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646D640-3753-4779-8F64-320FB61D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32656"/>
            <a:ext cx="8675687" cy="1143000"/>
          </a:xfrm>
        </p:spPr>
        <p:txBody>
          <a:bodyPr/>
          <a:lstStyle/>
          <a:p>
            <a:r>
              <a:rPr lang="it-IT" sz="4000" dirty="0"/>
              <a:t>Diagnosi principali ricoveri c/o </a:t>
            </a:r>
            <a:r>
              <a:rPr lang="it-IT" sz="4000" dirty="0" err="1"/>
              <a:t>Osp</a:t>
            </a:r>
            <a:r>
              <a:rPr lang="it-IT" sz="4000" dirty="0"/>
              <a:t>. </a:t>
            </a:r>
            <a:r>
              <a:rPr lang="it-IT" sz="4000" dirty="0" err="1"/>
              <a:t>Bambin</a:t>
            </a:r>
            <a:r>
              <a:rPr lang="it-IT" sz="4000" dirty="0"/>
              <a:t> </a:t>
            </a:r>
            <a:r>
              <a:rPr lang="it-IT" sz="4000" dirty="0" err="1"/>
              <a:t>Gesu’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6730DAC-F996-4490-9573-8E85C3BD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02" y="1700808"/>
            <a:ext cx="8675687" cy="4693349"/>
          </a:xfrm>
        </p:spPr>
        <p:txBody>
          <a:bodyPr/>
          <a:lstStyle/>
          <a:p>
            <a:r>
              <a:rPr lang="it-IT" sz="1100" dirty="0"/>
              <a:t>DISTROFIA MUSCOLARE PROGRESSIVA EREDITARIA (3,0%)</a:t>
            </a:r>
          </a:p>
          <a:p>
            <a:r>
              <a:rPr lang="it-IT" sz="1100" dirty="0"/>
              <a:t>SINDROME DI DOWN (3,0%)</a:t>
            </a:r>
          </a:p>
          <a:p>
            <a:r>
              <a:rPr lang="it-IT" sz="1100" dirty="0"/>
              <a:t>DISFAGIA (2,8%)</a:t>
            </a:r>
          </a:p>
          <a:p>
            <a:r>
              <a:rPr lang="it-IT" sz="1100" dirty="0"/>
              <a:t>ALTRO DI ALTRE ANOMALIE SPECIFICATE (2,6%)</a:t>
            </a:r>
          </a:p>
          <a:p>
            <a:r>
              <a:rPr lang="it-IT" sz="1100" dirty="0"/>
              <a:t>NEUROFIBROMATOSI TIPO I [MALATTIA DI VON RECKLINGHAUSEN]  (2,2%)</a:t>
            </a:r>
          </a:p>
          <a:p>
            <a:r>
              <a:rPr lang="it-IT" sz="1100" dirty="0"/>
              <a:t>RITARDO NON SPECIFICATO DELLO SVILUPPO (1,8%)</a:t>
            </a:r>
          </a:p>
          <a:p>
            <a:r>
              <a:rPr lang="it-IT" sz="1100" dirty="0"/>
              <a:t>ITTIOSI CONGENITA (1,7%)</a:t>
            </a:r>
          </a:p>
          <a:p>
            <a:r>
              <a:rPr lang="it-IT" sz="1100" dirty="0"/>
              <a:t>TUMORI MALIGNI DELLA RETINA (1,7%)</a:t>
            </a:r>
          </a:p>
          <a:p>
            <a:r>
              <a:rPr lang="it-IT" sz="1100" dirty="0"/>
              <a:t>ALTRE DEGENERAZIONI SPECIFICATE CEREBRALI DELL'INFANZIA (1,5%)</a:t>
            </a:r>
          </a:p>
          <a:p>
            <a:r>
              <a:rPr lang="it-IT" sz="1100" dirty="0"/>
              <a:t>ALTRE TALASSEMIE (1,5%)</a:t>
            </a:r>
          </a:p>
          <a:p>
            <a:r>
              <a:rPr lang="it-IT" sz="1100" dirty="0"/>
              <a:t>ALTRE MICRODELEZIONI	(1,3%)</a:t>
            </a:r>
          </a:p>
          <a:p>
            <a:r>
              <a:rPr lang="it-IT" sz="1100" dirty="0"/>
              <a:t>CHEMIOTERAPIA ANTINEOPLASTICA	(1,3%)</a:t>
            </a:r>
          </a:p>
          <a:p>
            <a:r>
              <a:rPr lang="it-IT" sz="1100" dirty="0"/>
              <a:t>DIFETTO DELLO SVILUPPO FISIOLOGICO NORMALE,NON SPECIFICATO (1,3%)</a:t>
            </a:r>
          </a:p>
          <a:p>
            <a:r>
              <a:rPr lang="it-IT" sz="1100" dirty="0"/>
              <a:t>RESTRINGIMENTO E STENOSI DELL'ESOFAGO (1,3%)</a:t>
            </a:r>
          </a:p>
          <a:p>
            <a:r>
              <a:rPr lang="it-IT" sz="1100" dirty="0"/>
              <a:t>SINDROME VELO-CARDIO-FACCIALE	(1,3%)</a:t>
            </a:r>
          </a:p>
          <a:p>
            <a:r>
              <a:rPr lang="it-IT" sz="1100" dirty="0"/>
              <a:t>BUFTALMO,NON SPECIFICATO (1,1%)</a:t>
            </a:r>
          </a:p>
          <a:p>
            <a:r>
              <a:rPr lang="it-IT" sz="1100" dirty="0"/>
              <a:t>DISTURBI MISTI DELLO SVILUPPO (1,1%)</a:t>
            </a:r>
          </a:p>
          <a:p>
            <a:r>
              <a:rPr lang="it-IT" sz="1100" dirty="0"/>
              <a:t>FEGATO SOSTITUITO DA TRAPIANTO	(1,1%)</a:t>
            </a:r>
          </a:p>
          <a:p>
            <a:r>
              <a:rPr lang="it-IT" sz="1100" dirty="0"/>
              <a:t>MIDOLLO OSSEO SOSTITUITO DA TRAPIANTO (1,1%)</a:t>
            </a:r>
          </a:p>
          <a:p>
            <a:r>
              <a:rPr lang="it-IT" sz="1100" dirty="0"/>
              <a:t>QUADRIPLEGIA CONGENITA (1,1%)</a:t>
            </a:r>
          </a:p>
          <a:p>
            <a:r>
              <a:rPr lang="it-IT" sz="1100" dirty="0"/>
              <a:t>REFLUSSO ESOFAGEO (1,1%)</a:t>
            </a:r>
          </a:p>
          <a:p>
            <a:r>
              <a:rPr lang="it-IT" sz="1100" dirty="0"/>
              <a:t>RETINOPATIA ESSUDATIVA (1,1%)</a:t>
            </a:r>
          </a:p>
          <a:p>
            <a:r>
              <a:rPr lang="it-IT" sz="1100" dirty="0"/>
              <a:t>TRATTAMENTO PLURIDISCIPLINARE	(1,1%)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="" xmlns:a16="http://schemas.microsoft.com/office/drawing/2014/main" id="{E4994B87-7286-49F9-9E57-78DC3E9499F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it-IT"/>
              <a:t>Le malattie rare in Regione Puglia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9AEDC163-6369-4465-88DD-B6C230C83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0CF60B2-0EE8-489E-BEAB-FFDAA8904E8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8306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c0af72f13761c35997aaa398cf378bd164d6b"/>
</p:tagLst>
</file>

<file path=ppt/theme/theme1.xml><?xml version="1.0" encoding="utf-8"?>
<a:theme xmlns:a="http://schemas.openxmlformats.org/drawingml/2006/main" name="fs+crea_bn">
  <a:themeElements>
    <a:clrScheme name="fs+csan_b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s+csan_b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fs+csan_b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s+csan_b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s+csan_b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crea_bn" id="{34179B97-E996-4203-B903-EDEBBF16D8EE}" vid="{D7D5755E-BDE2-429F-A725-CB644F09108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crea_bn</Template>
  <TotalTime>5430</TotalTime>
  <Words>1243</Words>
  <Application>Microsoft Office PowerPoint</Application>
  <PresentationFormat>Presentazione su schermo (4:3)</PresentationFormat>
  <Paragraphs>286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fs+crea_bn</vt:lpstr>
      <vt:lpstr> Mobilità ospedaliera per le malattie rare in Regione Puglia</vt:lpstr>
      <vt:lpstr>Obiettivo</vt:lpstr>
      <vt:lpstr>Metodologia</vt:lpstr>
      <vt:lpstr>Ricoveri dei MR (S.I.Ma.R.R.P.) </vt:lpstr>
      <vt:lpstr>Ricoveri dei MR (S.I.Ma.R.R.P.) e regime</vt:lpstr>
      <vt:lpstr>Ricoveri extra regionali</vt:lpstr>
      <vt:lpstr>Ricoveri extra regionali</vt:lpstr>
      <vt:lpstr>Diagnosi principali ricoveri in Lazio (escluso OPBG)</vt:lpstr>
      <vt:lpstr>Diagnosi principali ricoveri c/o Osp. Bambin Gesu’</vt:lpstr>
      <vt:lpstr>Ricoveri extra regionali</vt:lpstr>
      <vt:lpstr>Diagnosi principali ricoveri in Lombardia</vt:lpstr>
      <vt:lpstr>Ricoveri extra regionali</vt:lpstr>
      <vt:lpstr>Diagnosi principali ricoveri in Liguria</vt:lpstr>
      <vt:lpstr>Ricoveri extra regionali</vt:lpstr>
      <vt:lpstr>Diagnosi principali ricoveri in Emilia Romagna</vt:lpstr>
      <vt:lpstr>Ricoveri extra regionali</vt:lpstr>
      <vt:lpstr>Diagnosi principali ricoveri in Toscana</vt:lpstr>
      <vt:lpstr>Ricoveri extra regionali</vt:lpstr>
      <vt:lpstr>Diagnosi principali ricoveri in Veneto</vt:lpstr>
      <vt:lpstr>Limiti dello studio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 Local Pricing &amp; Reimbursement dossier and Cost-Effectiveness and Budget Impact model adaptation for Etirinotecan pegol for treatment of adult patients with breast cancer and brain metastases</dc:title>
  <dc:creator>freak spandonaro</dc:creator>
  <cp:lastModifiedBy>Tiziana Tribuzio</cp:lastModifiedBy>
  <cp:revision>111</cp:revision>
  <cp:lastPrinted>1601-01-01T00:00:00Z</cp:lastPrinted>
  <dcterms:created xsi:type="dcterms:W3CDTF">2017-07-12T18:15:39Z</dcterms:created>
  <dcterms:modified xsi:type="dcterms:W3CDTF">2018-01-25T10:03:23Z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